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5" r:id="rId6"/>
    <p:sldMasterId id="2147483656" r:id="rId7"/>
    <p:sldMasterId id="2147483657" r:id="rId8"/>
    <p:sldMasterId id="2147483658" r:id="rId9"/>
    <p:sldMasterId id="2147483659" r:id="rId10"/>
    <p:sldMasterId id="2147483660" r:id="rId11"/>
    <p:sldMasterId id="2147483661" r:id="rId12"/>
    <p:sldMasterId id="2147483663" r:id="rId13"/>
    <p:sldMasterId id="2147483664" r:id="rId14"/>
    <p:sldMasterId id="2147483665" r:id="rId15"/>
    <p:sldMasterId id="2147483666" r:id="rId16"/>
    <p:sldMasterId id="2147483667" r:id="rId17"/>
    <p:sldMasterId id="2147483668" r:id="rId18"/>
    <p:sldMasterId id="2147483669" r:id="rId19"/>
    <p:sldMasterId id="2147483670" r:id="rId20"/>
    <p:sldMasterId id="2147483671" r:id="rId21"/>
    <p:sldMasterId id="2147483672" r:id="rId22"/>
  </p:sldMasterIdLst>
  <p:notesMasterIdLst>
    <p:notesMasterId r:id="rId51"/>
  </p:notesMasterIdLst>
  <p:sldIdLst>
    <p:sldId id="256" r:id="rId23"/>
    <p:sldId id="276" r:id="rId24"/>
    <p:sldId id="308" r:id="rId25"/>
    <p:sldId id="309" r:id="rId26"/>
    <p:sldId id="320" r:id="rId27"/>
    <p:sldId id="322" r:id="rId28"/>
    <p:sldId id="323" r:id="rId29"/>
    <p:sldId id="325" r:id="rId30"/>
    <p:sldId id="326" r:id="rId31"/>
    <p:sldId id="328" r:id="rId32"/>
    <p:sldId id="334" r:id="rId33"/>
    <p:sldId id="360" r:id="rId34"/>
    <p:sldId id="361" r:id="rId35"/>
    <p:sldId id="363" r:id="rId36"/>
    <p:sldId id="364" r:id="rId37"/>
    <p:sldId id="365" r:id="rId38"/>
    <p:sldId id="366" r:id="rId39"/>
    <p:sldId id="367" r:id="rId40"/>
    <p:sldId id="377" r:id="rId41"/>
    <p:sldId id="386" r:id="rId42"/>
    <p:sldId id="387" r:id="rId43"/>
    <p:sldId id="388" r:id="rId44"/>
    <p:sldId id="389" r:id="rId45"/>
    <p:sldId id="390" r:id="rId46"/>
    <p:sldId id="394" r:id="rId47"/>
    <p:sldId id="395" r:id="rId48"/>
    <p:sldId id="397" r:id="rId49"/>
    <p:sldId id="398" r:id="rId50"/>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4572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9144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371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18288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6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8004"/>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AutoShape 1"/>
          <p:cNvSpPr>
            <a:spLocks noChangeArrowheads="1"/>
          </p:cNvSpPr>
          <p:nvPr/>
        </p:nvSpPr>
        <p:spPr bwMode="auto">
          <a:xfrm>
            <a:off x="0" y="0"/>
            <a:ext cx="6796088" cy="9925050"/>
          </a:xfrm>
          <a:prstGeom prst="roundRect">
            <a:avLst>
              <a:gd name="adj" fmla="val 23"/>
            </a:avLst>
          </a:prstGeom>
          <a:solidFill>
            <a:srgbClr val="FFFFFF"/>
          </a:solidFill>
          <a:ln w="9360">
            <a:noFill/>
            <a:miter lim="800000"/>
            <a:headEnd/>
            <a:tailEnd/>
          </a:ln>
          <a:effectLst/>
        </p:spPr>
        <p:txBody>
          <a:bodyPr wrap="none" anchor="ctr"/>
          <a:lstStyle/>
          <a:p>
            <a:endParaRPr lang="pl-PL"/>
          </a:p>
        </p:txBody>
      </p:sp>
      <p:sp>
        <p:nvSpPr>
          <p:cNvPr id="26626" name="AutoShape 2"/>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27" name="AutoShape 3"/>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28" name="AutoShape 4"/>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29" name="AutoShape 5"/>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0" name="AutoShape 6"/>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1" name="AutoShape 7"/>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2" name="AutoShape 8"/>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3" name="AutoShape 9"/>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4" name="AutoShape 10"/>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5" name="AutoShape 11"/>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6" name="AutoShape 12"/>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7" name="AutoShape 13"/>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8" name="AutoShape 14"/>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39" name="AutoShape 15"/>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40" name="AutoShape 16"/>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41" name="AutoShape 17"/>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42" name="AutoShape 18"/>
          <p:cNvSpPr>
            <a:spLocks noChangeArrowheads="1"/>
          </p:cNvSpPr>
          <p:nvPr/>
        </p:nvSpPr>
        <p:spPr bwMode="auto">
          <a:xfrm>
            <a:off x="0" y="0"/>
            <a:ext cx="6796088" cy="9925050"/>
          </a:xfrm>
          <a:prstGeom prst="roundRect">
            <a:avLst>
              <a:gd name="adj" fmla="val 23"/>
            </a:avLst>
          </a:prstGeom>
          <a:solidFill>
            <a:srgbClr val="FFFFFF"/>
          </a:solidFill>
          <a:ln w="9525">
            <a:noFill/>
            <a:round/>
            <a:headEnd/>
            <a:tailEnd/>
          </a:ln>
          <a:effectLst/>
        </p:spPr>
        <p:txBody>
          <a:bodyPr wrap="none" anchor="ctr"/>
          <a:lstStyle/>
          <a:p>
            <a:endParaRPr lang="pl-PL"/>
          </a:p>
        </p:txBody>
      </p:sp>
      <p:sp>
        <p:nvSpPr>
          <p:cNvPr id="26643" name="Text Box 19"/>
          <p:cNvSpPr txBox="1">
            <a:spLocks noChangeArrowheads="1"/>
          </p:cNvSpPr>
          <p:nvPr/>
        </p:nvSpPr>
        <p:spPr bwMode="auto">
          <a:xfrm>
            <a:off x="0" y="0"/>
            <a:ext cx="2944813" cy="496888"/>
          </a:xfrm>
          <a:prstGeom prst="rect">
            <a:avLst/>
          </a:prstGeom>
          <a:noFill/>
          <a:ln w="9525">
            <a:noFill/>
            <a:round/>
            <a:headEnd/>
            <a:tailEnd/>
          </a:ln>
          <a:effectLst/>
        </p:spPr>
        <p:txBody>
          <a:bodyPr wrap="none" anchor="ctr"/>
          <a:lstStyle/>
          <a:p>
            <a:endParaRPr lang="pl-PL"/>
          </a:p>
        </p:txBody>
      </p:sp>
      <p:sp>
        <p:nvSpPr>
          <p:cNvPr id="26644" name="Text Box 20"/>
          <p:cNvSpPr txBox="1">
            <a:spLocks noChangeArrowheads="1"/>
          </p:cNvSpPr>
          <p:nvPr/>
        </p:nvSpPr>
        <p:spPr bwMode="auto">
          <a:xfrm>
            <a:off x="3851275" y="0"/>
            <a:ext cx="2944813" cy="496888"/>
          </a:xfrm>
          <a:prstGeom prst="rect">
            <a:avLst/>
          </a:prstGeom>
          <a:noFill/>
          <a:ln w="9525">
            <a:noFill/>
            <a:round/>
            <a:headEnd/>
            <a:tailEnd/>
          </a:ln>
          <a:effectLst/>
        </p:spPr>
        <p:txBody>
          <a:bodyPr wrap="none" anchor="ctr"/>
          <a:lstStyle/>
          <a:p>
            <a:endParaRPr lang="pl-PL"/>
          </a:p>
        </p:txBody>
      </p:sp>
      <p:sp>
        <p:nvSpPr>
          <p:cNvPr id="26645" name="Rectangle 21"/>
          <p:cNvSpPr>
            <a:spLocks noGrp="1" noRot="1" noChangeAspect="1" noChangeArrowheads="1"/>
          </p:cNvSpPr>
          <p:nvPr>
            <p:ph type="sldImg"/>
          </p:nvPr>
        </p:nvSpPr>
        <p:spPr bwMode="auto">
          <a:xfrm>
            <a:off x="917575" y="744538"/>
            <a:ext cx="4933950" cy="3694112"/>
          </a:xfrm>
          <a:prstGeom prst="rect">
            <a:avLst/>
          </a:prstGeom>
          <a:noFill/>
          <a:ln w="9525">
            <a:noFill/>
            <a:round/>
            <a:headEnd/>
            <a:tailEnd/>
          </a:ln>
          <a:effectLst/>
        </p:spPr>
      </p:sp>
      <p:sp>
        <p:nvSpPr>
          <p:cNvPr id="26646" name="Rectangle 22"/>
          <p:cNvSpPr>
            <a:spLocks noGrp="1" noChangeArrowheads="1"/>
          </p:cNvSpPr>
          <p:nvPr>
            <p:ph type="body"/>
          </p:nvPr>
        </p:nvSpPr>
        <p:spPr bwMode="auto">
          <a:xfrm>
            <a:off x="679450" y="4716463"/>
            <a:ext cx="5410200" cy="44370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l-PL" smtClean="0"/>
          </a:p>
        </p:txBody>
      </p:sp>
      <p:sp>
        <p:nvSpPr>
          <p:cNvPr id="26647" name="Text Box 23"/>
          <p:cNvSpPr txBox="1">
            <a:spLocks noChangeArrowheads="1"/>
          </p:cNvSpPr>
          <p:nvPr/>
        </p:nvSpPr>
        <p:spPr bwMode="auto">
          <a:xfrm>
            <a:off x="0" y="9426575"/>
            <a:ext cx="2944813" cy="496888"/>
          </a:xfrm>
          <a:prstGeom prst="rect">
            <a:avLst/>
          </a:prstGeom>
          <a:noFill/>
          <a:ln w="9525">
            <a:noFill/>
            <a:round/>
            <a:headEnd/>
            <a:tailEnd/>
          </a:ln>
          <a:effectLst/>
        </p:spPr>
        <p:txBody>
          <a:bodyPr wrap="none" anchor="ctr"/>
          <a:lstStyle/>
          <a:p>
            <a:endParaRPr lang="pl-PL"/>
          </a:p>
        </p:txBody>
      </p:sp>
      <p:sp>
        <p:nvSpPr>
          <p:cNvPr id="26648" name="Rectangle 24"/>
          <p:cNvSpPr>
            <a:spLocks noGrp="1" noChangeArrowheads="1"/>
          </p:cNvSpPr>
          <p:nvPr>
            <p:ph type="sldNum"/>
          </p:nvPr>
        </p:nvSpPr>
        <p:spPr bwMode="auto">
          <a:xfrm>
            <a:off x="3851275" y="9426575"/>
            <a:ext cx="2916238" cy="4683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Arial Unicode MS" charset="0"/>
              </a:defRPr>
            </a:lvl1pPr>
          </a:lstStyle>
          <a:p>
            <a:fld id="{7124D494-1A9D-4B47-B82D-B11E20457BE0}" type="slidenum">
              <a:rPr lang="de-CH"/>
              <a:pPr/>
              <a:t>‹#›</a:t>
            </a:fld>
            <a:endParaRPr lang="de-CH"/>
          </a:p>
        </p:txBody>
      </p:sp>
    </p:spTree>
    <p:extLst>
      <p:ext uri="{BB962C8B-B14F-4D97-AF65-F5344CB8AC3E}">
        <p14:creationId xmlns:p14="http://schemas.microsoft.com/office/powerpoint/2010/main" val="8791066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1CC88A79-9211-40C8-A9BC-44C233662113}" type="slidenum">
              <a:rPr lang="de-CH"/>
              <a:pPr/>
              <a:t>1</a:t>
            </a:fld>
            <a:endParaRPr lang="de-CH"/>
          </a:p>
        </p:txBody>
      </p:sp>
      <p:sp>
        <p:nvSpPr>
          <p:cNvPr id="134145"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134146"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425156BA-BF16-41EE-BFF9-CC879E2D4127}" type="slidenum">
              <a:rPr lang="de-CH"/>
              <a:pPr/>
              <a:t>10</a:t>
            </a:fld>
            <a:endParaRPr lang="de-CH"/>
          </a:p>
        </p:txBody>
      </p:sp>
      <p:sp>
        <p:nvSpPr>
          <p:cNvPr id="207873"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07874"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F50C1076-41DC-417A-8F88-2F29B19D272E}" type="slidenum">
              <a:rPr lang="de-CH"/>
              <a:pPr/>
              <a:t>11</a:t>
            </a:fld>
            <a:endParaRPr lang="de-CH"/>
          </a:p>
        </p:txBody>
      </p:sp>
      <p:sp>
        <p:nvSpPr>
          <p:cNvPr id="214017"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14018"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5F5F5F"/>
                </a:solidFill>
                <a:latin typeface="Verdana" pitchFamily="34" charset="0"/>
              </a:rPr>
              <a:t>Broad ranges of </a:t>
            </a:r>
            <a:r>
              <a:rPr lang="en-US" b="1" smtClean="0">
                <a:solidFill>
                  <a:srgbClr val="5F5F5F"/>
                </a:solidFill>
                <a:latin typeface="Verdana" pitchFamily="34" charset="0"/>
              </a:rPr>
              <a:t>percentages are provided</a:t>
            </a:r>
            <a:r>
              <a:rPr lang="en-US" smtClean="0">
                <a:solidFill>
                  <a:srgbClr val="5F5F5F"/>
                </a:solidFill>
                <a:latin typeface="Verdana" pitchFamily="34" charset="0"/>
              </a:rPr>
              <a:t> for those cases in which calibrated assessment instruments or other standards are available to quantify the problem. </a:t>
            </a:r>
          </a:p>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smtClean="0"/>
              <a:t>ICF documentation tools have been developed to be used in each of the steps of the rehabilitation management.</a:t>
            </a:r>
          </a:p>
        </p:txBody>
      </p:sp>
      <p:sp>
        <p:nvSpPr>
          <p:cNvPr id="7782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175177-B2E3-4DEB-BF75-E4BF19EDCE44}" type="slidenum">
              <a:rPr lang="de-CH" smtClean="0">
                <a:solidFill>
                  <a:srgbClr val="000000"/>
                </a:solidFill>
              </a:rPr>
              <a:pPr fontAlgn="base">
                <a:spcBef>
                  <a:spcPct val="0"/>
                </a:spcBef>
                <a:spcAft>
                  <a:spcPct val="0"/>
                </a:spcAft>
                <a:defRPr/>
              </a:pPr>
              <a:t>19</a:t>
            </a:fld>
            <a:endParaRPr lang="de-CH"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922338" y="744538"/>
            <a:ext cx="4924425" cy="3694112"/>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5A428A09-603E-4EE2-99C1-3FC3AA7D143F}" type="slidenum">
              <a:rPr lang="de-CH"/>
              <a:pPr/>
              <a:t>2</a:t>
            </a:fld>
            <a:endParaRPr lang="de-CH"/>
          </a:p>
        </p:txBody>
      </p:sp>
      <p:sp>
        <p:nvSpPr>
          <p:cNvPr id="154625"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154626"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xfrm>
            <a:off x="922338" y="744538"/>
            <a:ext cx="4924425" cy="3694112"/>
          </a:xfrm>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smtClean="0"/>
              <a:t>For each of the ICF categories that had been determined to become an intervention target, the responsibility for the treatment was assigned to one or more health professionals (Second column). The health professionals choose appropriate interventions to improve the intervention targets (Third column)</a:t>
            </a:r>
          </a:p>
        </p:txBody>
      </p:sp>
      <p:sp>
        <p:nvSpPr>
          <p:cNvPr id="890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0539FD-532C-4F69-98F4-E9E276F95A77}" type="slidenum">
              <a:rPr lang="de-CH" smtClean="0">
                <a:solidFill>
                  <a:srgbClr val="000000"/>
                </a:solidFill>
              </a:rPr>
              <a:pPr fontAlgn="base">
                <a:spcBef>
                  <a:spcPct val="0"/>
                </a:spcBef>
                <a:spcAft>
                  <a:spcPct val="0"/>
                </a:spcAft>
                <a:defRPr/>
              </a:pPr>
              <a:t>26</a:t>
            </a:fld>
            <a:endParaRPr lang="de-CH"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4"/>
          <p:cNvSpPr>
            <a:spLocks noGrp="1" noChangeArrowheads="1"/>
          </p:cNvSpPr>
          <p:nvPr>
            <p:ph type="sldNum"/>
          </p:nvPr>
        </p:nvSpPr>
        <p:spPr>
          <a:ln/>
        </p:spPr>
        <p:txBody>
          <a:bodyPr/>
          <a:lstStyle/>
          <a:p>
            <a:fld id="{ABAE163F-588E-4602-8F26-A3F65B6C9CCB}" type="slidenum">
              <a:rPr lang="de-CH"/>
              <a:pPr/>
              <a:t>3</a:t>
            </a:fld>
            <a:endParaRPr lang="de-CH"/>
          </a:p>
        </p:txBody>
      </p:sp>
      <p:sp>
        <p:nvSpPr>
          <p:cNvPr id="187393" name="Text Box 1"/>
          <p:cNvSpPr txBox="1">
            <a:spLocks noChangeArrowheads="1"/>
          </p:cNvSpPr>
          <p:nvPr/>
        </p:nvSpPr>
        <p:spPr bwMode="auto">
          <a:xfrm>
            <a:off x="3851275" y="9428163"/>
            <a:ext cx="2944813" cy="496887"/>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D9F1FB2-818B-484F-89CB-CD60B4182330}" type="slidenum">
              <a:rPr lang="de-CH" sz="1200">
                <a:solidFill>
                  <a:srgbClr val="000000"/>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de-CH" sz="1200">
              <a:solidFill>
                <a:srgbClr val="000000"/>
              </a:solidFill>
              <a:latin typeface="Verdana" pitchFamily="32" charset="0"/>
              <a:ea typeface="MS Gothic" charset="0"/>
              <a:cs typeface="MS Gothic" charset="0"/>
            </a:endParaRPr>
          </a:p>
        </p:txBody>
      </p:sp>
      <p:sp>
        <p:nvSpPr>
          <p:cNvPr id="187394"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187395" name="Text Box 3"/>
          <p:cNvSpPr txBox="1">
            <a:spLocks noGrp="1" noChangeArrowheads="1"/>
          </p:cNvSpPr>
          <p:nvPr>
            <p:ph type="body"/>
          </p:nvPr>
        </p:nvSpPr>
        <p:spPr bwMode="auto">
          <a:xfrm>
            <a:off x="679450" y="4716463"/>
            <a:ext cx="5438775" cy="4465637"/>
          </a:xfrm>
          <a:prstGeom prst="rect">
            <a:avLst/>
          </a:prstGeom>
          <a:noFill/>
          <a:ln>
            <a:round/>
            <a:headEnd/>
            <a:tailEnd/>
          </a:ln>
        </p:spPr>
        <p:txBody>
          <a:bodyPr/>
          <a:lstStyle/>
          <a:p>
            <a:pPr eaLnBrk="1" hangingPunct="1">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ea typeface="MS Gothic" charset="0"/>
                <a:cs typeface="MS Gothic" charset="0"/>
              </a:rPr>
              <a:t>Functioning</a:t>
            </a:r>
            <a:r>
              <a:rPr lang="en-US">
                <a:ea typeface="MS Gothic" charset="0"/>
                <a:cs typeface="MS Gothic" charset="0"/>
              </a:rPr>
              <a:t> is not considered as the consequence of a disease, but the result of the interaction between a health condition and both personal attributes and environmental influences (contextual factors)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0FD555F3-707B-4870-92C5-BA0C973EA185}" type="slidenum">
              <a:rPr lang="de-CH"/>
              <a:pPr/>
              <a:t>4</a:t>
            </a:fld>
            <a:endParaRPr lang="de-CH"/>
          </a:p>
        </p:txBody>
      </p:sp>
      <p:sp>
        <p:nvSpPr>
          <p:cNvPr id="188417"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188418" name="Text Box 2"/>
          <p:cNvSpPr txBox="1">
            <a:spLocks noGrp="1" noChangeArrowheads="1"/>
          </p:cNvSpPr>
          <p:nvPr>
            <p:ph type="body"/>
          </p:nvPr>
        </p:nvSpPr>
        <p:spPr bwMode="auto">
          <a:xfrm>
            <a:off x="679450" y="4716463"/>
            <a:ext cx="5438775" cy="4465637"/>
          </a:xfrm>
          <a:prstGeom prst="rect">
            <a:avLst/>
          </a:prstGeom>
          <a:noFill/>
          <a:ln>
            <a:round/>
            <a:headEnd/>
            <a:tailEnd/>
          </a:ln>
        </p:spPr>
        <p:txBody>
          <a:bodyPr/>
          <a:lstStyle/>
          <a:p>
            <a:pPr eaLnBrk="1" hangingPunct="1">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ea typeface="MS Gothic" charset="0"/>
                <a:cs typeface="MS Gothic" charset="0"/>
              </a:rPr>
              <a:t>A </a:t>
            </a:r>
            <a:r>
              <a:rPr lang="de-DE" b="1" i="1">
                <a:ea typeface="MS Gothic" charset="0"/>
                <a:cs typeface="MS Gothic" charset="0"/>
              </a:rPr>
              <a:t>framework</a:t>
            </a:r>
            <a:r>
              <a:rPr lang="de-DE">
                <a:ea typeface="MS Gothic" charset="0"/>
                <a:cs typeface="MS Gothic" charset="0"/>
              </a:rPr>
              <a:t> is a basic conceptual structure used to solve or address complex issues.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703CEACA-9564-473E-B1AF-CD594A7A56F9}" type="slidenum">
              <a:rPr lang="de-CH"/>
              <a:pPr/>
              <a:t>5</a:t>
            </a:fld>
            <a:endParaRPr lang="de-CH"/>
          </a:p>
        </p:txBody>
      </p:sp>
      <p:sp>
        <p:nvSpPr>
          <p:cNvPr id="199681" name="Text Box 1"/>
          <p:cNvSpPr txBox="1">
            <a:spLocks noChangeArrowheads="1"/>
          </p:cNvSpPr>
          <p:nvPr/>
        </p:nvSpPr>
        <p:spPr bwMode="auto">
          <a:xfrm>
            <a:off x="1085850" y="869950"/>
            <a:ext cx="4625975" cy="3470275"/>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199682"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B9B08903-D686-4FC2-869D-9FE67F4717CE}" type="slidenum">
              <a:rPr lang="de-CH"/>
              <a:pPr/>
              <a:t>6</a:t>
            </a:fld>
            <a:endParaRPr lang="de-CH"/>
          </a:p>
        </p:txBody>
      </p:sp>
      <p:sp>
        <p:nvSpPr>
          <p:cNvPr id="201729"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01730"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B89A5806-F391-46BC-929E-38C09F7CAC38}" type="slidenum">
              <a:rPr lang="de-CH"/>
              <a:pPr/>
              <a:t>7</a:t>
            </a:fld>
            <a:endParaRPr lang="de-CH"/>
          </a:p>
        </p:txBody>
      </p:sp>
      <p:sp>
        <p:nvSpPr>
          <p:cNvPr id="202753"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02754"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EED3973C-EA39-4D4F-935D-E7C64C1EEC55}" type="slidenum">
              <a:rPr lang="de-CH"/>
              <a:pPr/>
              <a:t>8</a:t>
            </a:fld>
            <a:endParaRPr lang="de-CH"/>
          </a:p>
        </p:txBody>
      </p:sp>
      <p:sp>
        <p:nvSpPr>
          <p:cNvPr id="204801"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04802"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69945291-3D8E-4DC2-BD5F-A36D7FCC1C99}" type="slidenum">
              <a:rPr lang="de-CH"/>
              <a:pPr/>
              <a:t>9</a:t>
            </a:fld>
            <a:endParaRPr lang="de-CH"/>
          </a:p>
        </p:txBody>
      </p:sp>
      <p:sp>
        <p:nvSpPr>
          <p:cNvPr id="205825"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05826"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20F7AE5E-A2E9-4459-8177-082E79E24E1A}" type="slidenum">
              <a:rPr lang="de-DE"/>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5BDA697D-8186-45A3-B6B9-0456FAF3D739}" type="slidenum">
              <a:rPr lang="de-DE"/>
              <a:pPr/>
              <a:t>‹#›</a:t>
            </a:fld>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83E3C5C-257A-476B-B73B-B8F1501009A8}" type="slidenum">
              <a:rPr lang="de-DE"/>
              <a:pPr/>
              <a:t>‹#›</a:t>
            </a:fld>
            <a:endParaRPr lang="de-D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36993AFB-2041-4365-B423-F841994A9151}" type="slidenum">
              <a:rPr lang="de-DE"/>
              <a:pPr/>
              <a:t>‹#›</a:t>
            </a:fld>
            <a:endParaRPr lang="de-D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73EE207F-E176-49AA-AB6E-73628C83E134}" type="slidenum">
              <a:rPr lang="de-DE"/>
              <a:pPr/>
              <a:t>‹#›</a:t>
            </a:fld>
            <a:endParaRPr lang="de-D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FAC0B6A9-B5FB-4F17-91E7-67B6EBD1CC9A}" type="slidenum">
              <a:rPr lang="de-DE"/>
              <a:pPr/>
              <a:t>‹#›</a:t>
            </a:fld>
            <a:endParaRPr lang="de-D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133AE9AF-934C-4A74-BD73-69422C0CB27D}" type="slidenum">
              <a:rPr lang="de-DE"/>
              <a:pPr/>
              <a:t>‹#›</a:t>
            </a:fld>
            <a:endParaRPr lang="de-D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25AA562A-DDCC-4374-B781-E776D940AA68}" type="slidenum">
              <a:rPr lang="de-DE"/>
              <a:pPr/>
              <a:t>‹#›</a:t>
            </a:fld>
            <a:endParaRPr lang="de-D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7F7A817E-8088-45B6-BB27-395C0E000CF1}" type="slidenum">
              <a:rPr lang="de-DE"/>
              <a:pPr/>
              <a:t>‹#›</a:t>
            </a:fld>
            <a:endParaRPr lang="de-D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82D9F502-8D65-439C-BB82-874935FDFD55}" type="slidenum">
              <a:rPr lang="de-DE"/>
              <a:pPr/>
              <a:t>‹#›</a:t>
            </a:fld>
            <a:endParaRPr lang="de-D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02E97EFC-FCE0-4E07-A64C-DA5EEA0B84F5}" type="slidenum">
              <a:rPr lang="de-DE"/>
              <a:pPr/>
              <a:t>‹#›</a:t>
            </a:fld>
            <a:endParaRPr lang="de-D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F3CC9567-C931-4116-85D0-230F0F6AD574}"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865CCA0E-55DA-459E-BC20-EDDD09557651}" type="slidenum">
              <a:rPr lang="de-DE"/>
              <a:pPr/>
              <a:t>‹#›</a:t>
            </a:fld>
            <a:endParaRPr lang="de-D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E7305E17-104F-4C9C-8B02-0FAD694CF1BB}" type="slidenum">
              <a:rPr lang="de-DE"/>
              <a:pPr/>
              <a:t>‹#›</a:t>
            </a:fld>
            <a:endParaRPr lang="de-D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A262DFB3-1D01-431A-8465-7F424AB7DCAD}" type="slidenum">
              <a:rPr lang="de-DE"/>
              <a:pPr/>
              <a:t>‹#›</a:t>
            </a:fld>
            <a:endParaRPr lang="de-D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0A683FA5-D62F-4BC5-A82D-07C4BE0EBA7F}" type="slidenum">
              <a:rPr lang="de-DE"/>
              <a:pPr/>
              <a:t>‹#›</a:t>
            </a:fld>
            <a:endParaRPr lang="de-D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5CC3F376-8BEA-470D-8061-461EE610AB5F}" type="slidenum">
              <a:rPr lang="de-DE"/>
              <a:pPr/>
              <a:t>‹#›</a:t>
            </a:fld>
            <a:endParaRPr lang="de-D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4412BA4F-F951-4DFE-A5DC-BBD9A1B8E199}" type="slidenum">
              <a:rPr lang="de-DE"/>
              <a:pPr/>
              <a:t>‹#›</a:t>
            </a:fld>
            <a:endParaRPr lang="de-D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3FDE9427-9678-444C-8470-2ABDED390738}" type="slidenum">
              <a:rPr lang="de-DE"/>
              <a:pPr/>
              <a:t>‹#›</a:t>
            </a:fld>
            <a:endParaRPr lang="de-D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0360F91A-C235-4FF0-B8C9-FAA901BBB965}" type="slidenum">
              <a:rPr lang="de-DE"/>
              <a:pPr/>
              <a:t>‹#›</a:t>
            </a:fld>
            <a:endParaRPr lang="de-D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D247912B-CB74-4B29-94D7-4D694E989BA3}" type="slidenum">
              <a:rPr lang="de-DE"/>
              <a:pPr/>
              <a:t>‹#›</a:t>
            </a:fld>
            <a:endParaRPr lang="de-D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D9494944-4472-4063-8377-7DF59C723D10}" type="slidenum">
              <a:rPr lang="de-DE"/>
              <a:pPr/>
              <a:t>‹#›</a:t>
            </a:fld>
            <a:endParaRPr lang="de-D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E0003AE7-D64B-4054-B843-0F3DB3C02117}" type="slidenum">
              <a:rPr lang="de-DE"/>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C4D14A1D-DB58-4CEB-BD2B-B6F66B100367}" type="slidenum">
              <a:rPr lang="de-DE"/>
              <a:pPr/>
              <a:t>‹#›</a:t>
            </a:fld>
            <a:endParaRPr lang="de-D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F7F28ABD-AB11-41B6-B426-454C0410F3F7}" type="slidenum">
              <a:rPr lang="de-DE"/>
              <a:pPr/>
              <a:t>‹#›</a:t>
            </a:fld>
            <a:endParaRPr lang="de-D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5C3AF86F-3551-4523-A40B-45CBC4D3042A}" type="slidenum">
              <a:rPr lang="de-DE"/>
              <a:pPr/>
              <a:t>‹#›</a:t>
            </a:fld>
            <a:endParaRPr lang="de-D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27497DE5-FD71-450C-A431-EA55F2E4B48B}" type="slidenum">
              <a:rPr lang="de-DE"/>
              <a:pPr/>
              <a:t>‹#›</a:t>
            </a:fld>
            <a:endParaRPr lang="de-D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B6ACBC1C-F293-4BA6-819B-D99635316A0E}" type="slidenum">
              <a:rPr lang="de-DE"/>
              <a:pPr/>
              <a:t>‹#›</a:t>
            </a:fld>
            <a:endParaRPr lang="de-D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D1C4E59-E627-44A7-B529-C78BF5BC09D4}" type="slidenum">
              <a:rPr lang="de-DE"/>
              <a:pPr/>
              <a:t>‹#›</a:t>
            </a:fld>
            <a:endParaRPr lang="de-D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1CBA2617-3BA6-48BB-9DC2-00A7CE29DEC5}" type="slidenum">
              <a:rPr lang="de-DE"/>
              <a:pPr/>
              <a:t>‹#›</a:t>
            </a:fld>
            <a:endParaRPr lang="de-D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56637588-E548-404E-A0D6-B250A6983056}" type="slidenum">
              <a:rPr lang="de-DE"/>
              <a:pPr/>
              <a:t>‹#›</a:t>
            </a:fld>
            <a:endParaRPr lang="de-D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28EB1525-F9AA-4625-BFA3-5648FADB2F43}" type="slidenum">
              <a:rPr lang="de-DE"/>
              <a:pPr/>
              <a:t>‹#›</a:t>
            </a:fld>
            <a:endParaRPr lang="de-D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8C0A8754-0AAE-472E-8155-1D312B40C64C}" type="slidenum">
              <a:rPr lang="de-DE"/>
              <a:pPr/>
              <a:t>‹#›</a:t>
            </a:fld>
            <a:endParaRPr lang="de-D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F9E574B8-2105-4D97-B8F2-A48C0271DA40}" type="slidenum">
              <a:rPr lang="de-DE"/>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03AF493A-41E7-4D41-9986-0EA8D8FC3CD9}" type="slidenum">
              <a:rPr lang="de-DE"/>
              <a:pPr/>
              <a:t>‹#›</a:t>
            </a:fld>
            <a:endParaRPr lang="de-D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F92DFD87-A249-4E41-9D48-6236D6B419B1}" type="slidenum">
              <a:rPr lang="de-DE"/>
              <a:pPr/>
              <a:t>‹#›</a:t>
            </a:fld>
            <a:endParaRPr lang="de-D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EDF46B21-BC28-432D-A98B-BE82E583EA1E}" type="slidenum">
              <a:rPr lang="de-DE"/>
              <a:pPr/>
              <a:t>‹#›</a:t>
            </a:fld>
            <a:endParaRPr lang="de-D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0D0E1AA-D5BA-4FEA-83C1-94A0A14BA207}" type="slidenum">
              <a:rPr lang="de-DE"/>
              <a:pPr/>
              <a:t>‹#›</a:t>
            </a:fld>
            <a:endParaRPr lang="de-D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F3105E1A-4680-4706-ACD6-31F528E93E99}" type="slidenum">
              <a:rPr lang="de-DE"/>
              <a:pPr/>
              <a:t>‹#›</a:t>
            </a:fld>
            <a:endParaRPr lang="de-D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5334918B-7F67-423B-8CA3-855C67319E9D}" type="slidenum">
              <a:rPr lang="de-DE"/>
              <a:pPr/>
              <a:t>‹#›</a:t>
            </a:fld>
            <a:endParaRPr lang="de-D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6431FC92-BBB9-48D0-B4EB-F30571490170}" type="slidenum">
              <a:rPr lang="de-DE"/>
              <a:pPr/>
              <a:t>‹#›</a:t>
            </a:fld>
            <a:endParaRPr lang="de-D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FF4AEE45-8925-4DDE-903C-085772F84234}" type="slidenum">
              <a:rPr lang="de-DE"/>
              <a:pPr/>
              <a:t>‹#›</a:t>
            </a:fld>
            <a:endParaRPr lang="de-D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1D270D60-53F1-4F01-8731-BEC7BB714775}" type="slidenum">
              <a:rPr lang="de-DE"/>
              <a:pPr/>
              <a:t>‹#›</a:t>
            </a:fld>
            <a:endParaRPr lang="de-D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654A35EE-5F6A-48EC-BB18-EB033225BFCD}" type="slidenum">
              <a:rPr lang="de-DE"/>
              <a:pPr/>
              <a:t>‹#›</a:t>
            </a:fld>
            <a:endParaRPr lang="de-D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E781E614-C210-4F1A-AC66-EEF3660A542F}" type="slidenum">
              <a:rPr lang="de-DE"/>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CB8B8312-5C33-4DBE-9CB2-85B51DC24951}" type="slidenum">
              <a:rPr lang="de-DE"/>
              <a:pPr/>
              <a:t>‹#›</a:t>
            </a:fld>
            <a:endParaRPr lang="de-D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4E59E6C6-4959-4AA8-8EF9-20692FD17A9A}" type="slidenum">
              <a:rPr lang="de-DE"/>
              <a:pPr/>
              <a:t>‹#›</a:t>
            </a:fld>
            <a:endParaRPr lang="de-D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137EADAA-912B-46F7-82F8-19F0D3104A30}" type="slidenum">
              <a:rPr lang="de-DE"/>
              <a:pPr/>
              <a:t>‹#›</a:t>
            </a:fld>
            <a:endParaRPr lang="de-D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41930263-21CC-4EFE-83DD-DF0DABA51EA5}" type="slidenum">
              <a:rPr lang="de-DE"/>
              <a:pPr/>
              <a:t>‹#›</a:t>
            </a:fld>
            <a:endParaRPr lang="de-D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74714AA6-3254-4B24-83D0-9C01DBFF1A49}" type="slidenum">
              <a:rPr lang="de-DE"/>
              <a:pPr/>
              <a:t>‹#›</a:t>
            </a:fld>
            <a:endParaRPr lang="de-D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0B9235A2-A84C-4B21-86DB-22426904B0EA}" type="slidenum">
              <a:rPr lang="de-DE"/>
              <a:pPr/>
              <a:t>‹#›</a:t>
            </a:fld>
            <a:endParaRPr lang="de-D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E6E08BE7-FD28-4BF0-9998-BA063A90D9CE}" type="slidenum">
              <a:rPr lang="de-DE"/>
              <a:pPr/>
              <a:t>‹#›</a:t>
            </a:fld>
            <a:endParaRPr lang="de-D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07AF6C7-52B2-4EA5-896C-E6157036AA81}" type="slidenum">
              <a:rPr lang="de-DE"/>
              <a:pPr/>
              <a:t>‹#›</a:t>
            </a:fld>
            <a:endParaRPr lang="de-D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AE04862C-99E6-4031-B5BC-3D0D628C8831}" type="slidenum">
              <a:rPr lang="de-DE"/>
              <a:pPr/>
              <a:t>‹#›</a:t>
            </a:fld>
            <a:endParaRPr lang="de-D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3626C0E6-2F9D-45AC-B8A5-2E6BB24C5FE2}" type="slidenum">
              <a:rPr lang="de-DE"/>
              <a:pPr/>
              <a:t>‹#›</a:t>
            </a:fld>
            <a:endParaRPr lang="de-D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B9CB9392-91FB-4BF5-8A89-9389201991D9}" type="slidenum">
              <a:rPr lang="de-DE"/>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FFBCBCF2-B9C9-4EC1-8A81-FAB05A9C7A4B}" type="slidenum">
              <a:rPr lang="de-DE"/>
              <a:pPr/>
              <a:t>‹#›</a:t>
            </a:fld>
            <a:endParaRPr lang="de-D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A9AD8B31-CCC1-424D-83FC-8A3DAD08DB2D}" type="slidenum">
              <a:rPr lang="de-DE"/>
              <a:pPr/>
              <a:t>‹#›</a:t>
            </a:fld>
            <a:endParaRPr lang="de-D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5A03E907-60C2-455E-903A-7D5E128C1214}" type="slidenum">
              <a:rPr lang="de-DE"/>
              <a:pPr/>
              <a:t>‹#›</a:t>
            </a:fld>
            <a:endParaRPr lang="de-D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B3863B18-1C81-401A-B9A1-ED705E1DD0DE}" type="slidenum">
              <a:rPr lang="de-DE"/>
              <a:pPr/>
              <a:t>‹#›</a:t>
            </a:fld>
            <a:endParaRPr lang="de-D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DA594763-D757-4CF1-BAE9-68BE5B0A77F3}" type="slidenum">
              <a:rPr lang="de-DE"/>
              <a:pPr/>
              <a:t>‹#›</a:t>
            </a:fld>
            <a:endParaRPr lang="de-D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E8CC5D50-15E0-4B45-8ACC-756764AD077F}" type="slidenum">
              <a:rPr lang="de-DE"/>
              <a:pPr/>
              <a:t>‹#›</a:t>
            </a:fld>
            <a:endParaRPr lang="de-D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EC5EE3A-903A-41A2-8889-D7C0E9BEBAA0}" type="slidenum">
              <a:rPr lang="de-DE"/>
              <a:pPr/>
              <a:t>‹#›</a:t>
            </a:fld>
            <a:endParaRPr lang="de-D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E438075A-B455-4951-9FE4-8F428E9FDF1A}" type="slidenum">
              <a:rPr lang="de-DE"/>
              <a:pPr/>
              <a:t>‹#›</a:t>
            </a:fld>
            <a:endParaRPr lang="de-D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3DE7277A-A5FD-4E79-A09A-750D4899F78E}" type="slidenum">
              <a:rPr lang="de-DE"/>
              <a:pPr/>
              <a:t>‹#›</a:t>
            </a:fld>
            <a:endParaRPr lang="de-D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1EDB8D39-C0F8-4294-83CF-3806C58B5A6F}" type="slidenum">
              <a:rPr lang="de-DE"/>
              <a:pPr/>
              <a:t>‹#›</a:t>
            </a:fld>
            <a:endParaRPr lang="de-D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0890507E-309D-47F1-93D7-27FEF1D5A937}" type="slidenum">
              <a:rPr lang="de-DE"/>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BD14D835-AB56-4F1F-A9E4-05AB16FCB5BB}" type="slidenum">
              <a:rPr lang="de-DE"/>
              <a:pPr/>
              <a:t>‹#›</a:t>
            </a:fld>
            <a:endParaRPr lang="de-D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BBB4A84F-B43E-4E9B-97E2-B02F28E5AFFA}" type="slidenum">
              <a:rPr lang="de-DE"/>
              <a:pPr/>
              <a:t>‹#›</a:t>
            </a:fld>
            <a:endParaRPr lang="de-D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CB140EBF-F1F8-43BA-BE56-B713ECD16AB0}" type="slidenum">
              <a:rPr lang="de-DE"/>
              <a:pPr/>
              <a:t>‹#›</a:t>
            </a:fld>
            <a:endParaRPr lang="de-D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851008BC-DECD-4516-A9DE-ADAA02D0B33C}" type="slidenum">
              <a:rPr lang="de-DE"/>
              <a:pPr/>
              <a:t>‹#›</a:t>
            </a:fld>
            <a:endParaRPr lang="de-D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2D970C5B-D9D8-46CA-84FE-E7F21C528BBA}" type="slidenum">
              <a:rPr lang="de-DE"/>
              <a:pPr/>
              <a:t>‹#›</a:t>
            </a:fld>
            <a:endParaRPr lang="de-D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A9A2AF14-324A-407C-95FF-BDAD6E800E96}" type="slidenum">
              <a:rPr lang="de-DE"/>
              <a:pPr/>
              <a:t>‹#›</a:t>
            </a:fld>
            <a:endParaRPr lang="de-D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6299F76-BE39-4AED-BBA8-C1F32E6C21B2}" type="slidenum">
              <a:rPr lang="de-DE"/>
              <a:pPr/>
              <a:t>‹#›</a:t>
            </a:fld>
            <a:endParaRPr lang="de-D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18DF83D1-3A2B-4968-8B94-595701BE78CF}" type="slidenum">
              <a:rPr lang="de-DE"/>
              <a:pPr/>
              <a:t>‹#›</a:t>
            </a:fld>
            <a:endParaRPr lang="de-D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B4D1DA41-E435-43F5-9335-C35D5F1B4B1D}" type="slidenum">
              <a:rPr lang="de-DE"/>
              <a:pPr/>
              <a:t>‹#›</a:t>
            </a:fld>
            <a:endParaRPr lang="de-D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CF815CE-BD1C-4E0D-BAF5-CC22B607EF0B}" type="slidenum">
              <a:rPr lang="de-DE"/>
              <a:pPr/>
              <a:t>‹#›</a:t>
            </a:fld>
            <a:endParaRPr lang="de-D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B8A5969F-44ED-4FD5-948E-C3D94308DA55}" type="slidenum">
              <a:rPr lang="de-DE"/>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73471BE7-F845-4C8C-8342-F58D9AACE342}" type="slidenum">
              <a:rPr lang="de-DE"/>
              <a:pPr/>
              <a:t>‹#›</a:t>
            </a:fld>
            <a:endParaRPr lang="de-D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D7A1AE9A-44AA-4862-B186-A3649160C926}" type="slidenum">
              <a:rPr lang="de-DE"/>
              <a:pPr/>
              <a:t>‹#›</a:t>
            </a:fld>
            <a:endParaRPr lang="de-D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D495C6BB-59ED-4324-A5CA-7DB28A20C37F}" type="slidenum">
              <a:rPr lang="de-DE"/>
              <a:pPr/>
              <a:t>‹#›</a:t>
            </a:fld>
            <a:endParaRPr lang="de-D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3F3712C1-F1C9-4972-9509-3805056EA0F8}" type="slidenum">
              <a:rPr lang="de-DE"/>
              <a:pPr/>
              <a:t>‹#›</a:t>
            </a:fld>
            <a:endParaRPr lang="de-D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DB3EFDB3-5A36-4D86-8D11-C2DA86CB08F0}" type="slidenum">
              <a:rPr lang="de-DE"/>
              <a:pPr/>
              <a:t>‹#›</a:t>
            </a:fld>
            <a:endParaRPr lang="de-D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3DAEDCDE-3BE4-45A3-B671-67A9205D8645}" type="slidenum">
              <a:rPr lang="de-DE"/>
              <a:pPr/>
              <a:t>‹#›</a:t>
            </a:fld>
            <a:endParaRPr lang="de-D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768B210B-8AA5-4C76-B0C6-7FCB63DA1FA8}" type="slidenum">
              <a:rPr lang="de-DE"/>
              <a:pPr/>
              <a:t>‹#›</a:t>
            </a:fld>
            <a:endParaRPr lang="de-D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19335F6C-104A-47EF-9C78-0000AAA82800}" type="slidenum">
              <a:rPr lang="de-DE"/>
              <a:pPr/>
              <a:t>‹#›</a:t>
            </a:fld>
            <a:endParaRPr lang="de-D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F1D25E06-77B9-4DB4-B7A7-6461AAF2BF16}" type="slidenum">
              <a:rPr lang="de-DE"/>
              <a:pPr/>
              <a:t>‹#›</a:t>
            </a:fld>
            <a:endParaRPr lang="de-D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6994E28B-3789-4B5A-9141-16F8E6D25371}" type="slidenum">
              <a:rPr lang="de-CH"/>
              <a:pPr/>
              <a:t>‹#›</a:t>
            </a:fld>
            <a:endParaRPr lang="de-CH"/>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387EA969-9F22-4347-B17B-9CDFFE1082AD}" type="slidenum">
              <a:rPr lang="de-CH"/>
              <a:pPr/>
              <a:t>‹#›</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B12C34C7-853E-41A1-B85F-CB3C5D1F2262}" type="slidenum">
              <a:rPr lang="de-DE"/>
              <a:pPr/>
              <a:t>‹#›</a:t>
            </a:fld>
            <a:endParaRPr lang="de-D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DBE39873-01DD-441D-84A2-4184AC96886E}" type="slidenum">
              <a:rPr lang="de-CH"/>
              <a:pPr/>
              <a:t>‹#›</a:t>
            </a:fld>
            <a:endParaRPr lang="de-CH"/>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285D995F-F56D-4C22-81D3-62DAF84992B3}" type="slidenum">
              <a:rPr lang="de-CH"/>
              <a:pPr/>
              <a:t>‹#›</a:t>
            </a:fld>
            <a:endParaRPr lang="de-CH"/>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ED0DFF4B-1843-4333-B05F-C1F767E9E807}" type="slidenum">
              <a:rPr lang="de-CH"/>
              <a:pPr/>
              <a:t>‹#›</a:t>
            </a:fld>
            <a:endParaRPr lang="de-CH"/>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031DF7F5-02A4-4252-8EA1-7247DDCB31A4}" type="slidenum">
              <a:rPr lang="de-CH"/>
              <a:pPr/>
              <a:t>‹#›</a:t>
            </a:fld>
            <a:endParaRPr lang="de-CH"/>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80E45469-08AC-460A-A3A9-165A9630BD0A}" type="slidenum">
              <a:rPr lang="de-CH"/>
              <a:pPr/>
              <a:t>‹#›</a:t>
            </a:fld>
            <a:endParaRPr lang="de-CH"/>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97A99414-7796-4B11-AC00-7C206DEE26D9}" type="slidenum">
              <a:rPr lang="de-CH"/>
              <a:pPr/>
              <a:t>‹#›</a:t>
            </a:fld>
            <a:endParaRPr lang="de-CH"/>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ACAABE7F-94C5-41CE-B340-40F16ED1E9C7}" type="slidenum">
              <a:rPr lang="de-CH"/>
              <a:pPr/>
              <a:t>‹#›</a:t>
            </a:fld>
            <a:endParaRPr lang="de-CH"/>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0DF3F6CF-C1CD-4D54-861C-6B0D0A8E3146}" type="slidenum">
              <a:rPr lang="de-CH"/>
              <a:pPr/>
              <a:t>‹#›</a:t>
            </a:fld>
            <a:endParaRPr lang="de-CH"/>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EB5BD8EA-E2E4-4503-AE8B-2D446F7175D1}" type="slidenum">
              <a:rPr lang="de-CH"/>
              <a:pPr/>
              <a:t>‹#›</a:t>
            </a:fld>
            <a:endParaRPr lang="de-CH"/>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763B5A20-21E0-45DB-97D8-EA1C0F89A618}" type="slidenum">
              <a:rPr lang="de-CH"/>
              <a:pPr/>
              <a:t>‹#›</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5E8064AA-2EAD-46EE-ADE0-CB9FECEE40A6}" type="slidenum">
              <a:rPr lang="de-DE"/>
              <a:pPr/>
              <a:t>‹#›</a:t>
            </a:fld>
            <a:endParaRPr lang="de-D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FCA55DBE-44E3-4AF0-BADE-F97AA935448D}" type="slidenum">
              <a:rPr lang="de-CH"/>
              <a:pPr/>
              <a:t>‹#›</a:t>
            </a:fld>
            <a:endParaRPr lang="de-CH"/>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40A40259-8A2C-4293-9BD4-ABDA14DA8F51}" type="slidenum">
              <a:rPr lang="de-CH"/>
              <a:pPr/>
              <a:t>‹#›</a:t>
            </a:fld>
            <a:endParaRPr lang="de-CH"/>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20070E83-DB9E-4912-85CC-46A687D0F5B3}" type="slidenum">
              <a:rPr lang="de-CH"/>
              <a:pPr/>
              <a:t>‹#›</a:t>
            </a:fld>
            <a:endParaRPr lang="de-CH"/>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820EC9B5-AD01-42D6-A54B-1DF8F0183F44}" type="slidenum">
              <a:rPr lang="de-CH"/>
              <a:pPr/>
              <a:t>‹#›</a:t>
            </a:fld>
            <a:endParaRPr lang="de-CH"/>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5C427837-476F-4B60-9CEC-E8AD4FDDCD77}" type="slidenum">
              <a:rPr lang="de-CH"/>
              <a:pPr/>
              <a:t>‹#›</a:t>
            </a:fld>
            <a:endParaRPr lang="de-CH"/>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9039B96B-599B-4CF1-8799-21C9AFFE243B}" type="slidenum">
              <a:rPr lang="de-CH"/>
              <a:pPr/>
              <a:t>‹#›</a:t>
            </a:fld>
            <a:endParaRPr lang="de-CH"/>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AE6FC047-E404-4541-A59F-0C3E29023B60}" type="slidenum">
              <a:rPr lang="de-CH"/>
              <a:pPr/>
              <a:t>‹#›</a:t>
            </a:fld>
            <a:endParaRPr lang="de-CH"/>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1066E0E4-B733-4045-9291-7BDF867C6B37}" type="slidenum">
              <a:rPr lang="de-CH"/>
              <a:pPr/>
              <a:t>‹#›</a:t>
            </a:fld>
            <a:endParaRPr lang="de-CH"/>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44544EF-49A5-4928-B10C-E230B8F3351A}" type="slidenum">
              <a:rPr lang="de-CH"/>
              <a:pPr/>
              <a:t>‹#›</a:t>
            </a:fld>
            <a:endParaRPr lang="de-CH"/>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555FB712-14D2-4E3E-A2CF-C55C945B199B}" type="slidenum">
              <a:rPr lang="de-CH"/>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42BBFA80-00EA-4B88-AD7B-05A340ED2294}" type="slidenum">
              <a:rPr lang="de-DE"/>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A5AB0169-953D-433F-83D8-73C21CBC758F}" type="slidenum">
              <a:rPr lang="de-DE"/>
              <a:pPr/>
              <a:t>‹#›</a:t>
            </a:fld>
            <a:endParaRPr lang="de-D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D3B894F3-9BF3-4716-BEB9-CDCA79E95EF4}" type="slidenum">
              <a:rPr lang="de-CH"/>
              <a:pPr/>
              <a:t>‹#›</a:t>
            </a:fld>
            <a:endParaRPr lang="de-CH"/>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677F3187-0141-42A6-99B8-624850B5A8F0}" type="slidenum">
              <a:rPr lang="de-CH"/>
              <a:pPr/>
              <a:t>‹#›</a:t>
            </a:fld>
            <a:endParaRPr lang="de-CH"/>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9F1AB6B2-76E8-4580-AFA3-8D406CAB56E4}" type="slidenum">
              <a:rPr lang="de-CH"/>
              <a:pPr/>
              <a:t>‹#›</a:t>
            </a:fld>
            <a:endParaRPr lang="de-CH"/>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2D3855B2-F367-44F3-81FC-30681B3FF8EA}" type="slidenum">
              <a:rPr lang="de-CH"/>
              <a:pPr/>
              <a:t>‹#›</a:t>
            </a:fld>
            <a:endParaRPr lang="de-CH"/>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42564847-DDF4-4492-B50F-2B9F8969EF16}" type="slidenum">
              <a:rPr lang="de-CH"/>
              <a:pPr/>
              <a:t>‹#›</a:t>
            </a:fld>
            <a:endParaRPr lang="de-CH"/>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80787F8B-03F1-4342-881A-98150E616C22}" type="slidenum">
              <a:rPr lang="de-CH"/>
              <a:pPr/>
              <a:t>‹#›</a:t>
            </a:fld>
            <a:endParaRPr lang="de-CH"/>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427F2A16-6587-4492-9D61-D00C25A262F4}" type="slidenum">
              <a:rPr lang="de-CH"/>
              <a:pPr/>
              <a:t>‹#›</a:t>
            </a:fld>
            <a:endParaRPr lang="de-CH"/>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72EA7179-E31D-4A6A-9149-114B037E387D}" type="slidenum">
              <a:rPr lang="de-CH"/>
              <a:pPr/>
              <a:t>‹#›</a:t>
            </a:fld>
            <a:endParaRPr lang="de-CH"/>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000312F8-B39A-405F-B727-B44DF3F0B84A}" type="slidenum">
              <a:rPr lang="de-CH"/>
              <a:pPr/>
              <a:t>‹#›</a:t>
            </a:fld>
            <a:endParaRPr lang="de-CH"/>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985C3F6-67E5-468C-84D7-8B62D8D2C9B6}" type="slidenum">
              <a:rPr lang="de-CH"/>
              <a:pPr/>
              <a:t>‹#›</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742ED6BE-DC86-4016-9870-9B6BEC1DC9E2}" type="slidenum">
              <a:rPr lang="de-DE"/>
              <a:pPr/>
              <a:t>‹#›</a:t>
            </a:fld>
            <a:endParaRPr lang="de-DE"/>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7D213C77-AD87-4882-A115-0D6506F7A506}" type="slidenum">
              <a:rPr lang="de-CH"/>
              <a:pPr/>
              <a:t>‹#›</a:t>
            </a:fld>
            <a:endParaRPr lang="de-CH"/>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73AC1852-D35B-4529-B037-67B4AC662489}" type="slidenum">
              <a:rPr lang="de-CH"/>
              <a:pPr/>
              <a:t>‹#›</a:t>
            </a:fld>
            <a:endParaRPr lang="de-CH"/>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6FBB7226-01D0-4AA6-AE9E-188902C66DE5}" type="slidenum">
              <a:rPr lang="de-CH"/>
              <a:pPr/>
              <a:t>‹#›</a:t>
            </a:fld>
            <a:endParaRPr lang="de-CH"/>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18904B1E-F2FA-42F4-B780-0FDC9D00D5A5}" type="slidenum">
              <a:rPr lang="de-CH"/>
              <a:pPr/>
              <a:t>‹#›</a:t>
            </a:fld>
            <a:endParaRPr lang="de-CH"/>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4B1AC9BB-80AB-4EAF-8015-4ADBC6D7466B}" type="slidenum">
              <a:rPr lang="de-CH"/>
              <a:pPr/>
              <a:t>‹#›</a:t>
            </a:fld>
            <a:endParaRPr lang="de-CH"/>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72DBABF8-F33D-4C35-9521-4F8C245435AE}" type="slidenum">
              <a:rPr lang="de-CH"/>
              <a:pPr/>
              <a:t>‹#›</a:t>
            </a:fld>
            <a:endParaRPr lang="de-CH"/>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200DBEF5-20A0-4994-A4BF-319CB99D9D3A}" type="slidenum">
              <a:rPr lang="de-CH"/>
              <a:pPr/>
              <a:t>‹#›</a:t>
            </a:fld>
            <a:endParaRPr lang="de-CH"/>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C0ECB895-C16C-44F7-8599-E66DA01C5C9B}" type="slidenum">
              <a:rPr lang="de-CH"/>
              <a:pPr/>
              <a:t>‹#›</a:t>
            </a:fld>
            <a:endParaRPr lang="de-CH"/>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70474B50-560E-4A6B-8114-6B0A1477E832}" type="slidenum">
              <a:rPr lang="de-CH"/>
              <a:pPr/>
              <a:t>‹#›</a:t>
            </a:fld>
            <a:endParaRPr lang="de-CH"/>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6AA49985-4987-4389-AD6A-EE28303D5664}" type="slidenum">
              <a:rPr lang="de-CH"/>
              <a:pPr/>
              <a:t>‹#›</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332F54F9-86A7-4970-A44E-5B4AE818A4AB}" type="slidenum">
              <a:rPr lang="de-DE"/>
              <a:pPr/>
              <a:t>‹#›</a:t>
            </a:fld>
            <a:endParaRPr lang="de-D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3E6136D0-C4F7-476C-8FEE-5B3F152E5B04}" type="slidenum">
              <a:rPr lang="de-CH"/>
              <a:pPr/>
              <a:t>‹#›</a:t>
            </a:fld>
            <a:endParaRPr lang="de-CH"/>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F76AA01-CAEE-41DC-BEE3-D9FF6DAD0956}" type="slidenum">
              <a:rPr lang="de-CH"/>
              <a:pPr/>
              <a:t>‹#›</a:t>
            </a:fld>
            <a:endParaRPr lang="de-CH"/>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089AF25F-BFD8-487C-AC16-6FE67D01BF11}" type="slidenum">
              <a:rPr lang="de-CH"/>
              <a:pPr/>
              <a:t>‹#›</a:t>
            </a:fld>
            <a:endParaRPr lang="de-CH"/>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AC819062-9709-4A9F-9AE5-88F39AA689D9}" type="slidenum">
              <a:rPr lang="de-CH"/>
              <a:pPr/>
              <a:t>‹#›</a:t>
            </a:fld>
            <a:endParaRPr lang="de-CH"/>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165FFC44-C561-42B7-95BC-1490712F5693}" type="slidenum">
              <a:rPr lang="de-CH"/>
              <a:pPr/>
              <a:t>‹#›</a:t>
            </a:fld>
            <a:endParaRPr lang="de-CH"/>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5FE6FB0D-564A-43B5-AAA2-5309C76E346E}" type="slidenum">
              <a:rPr lang="de-CH"/>
              <a:pPr/>
              <a:t>‹#›</a:t>
            </a:fld>
            <a:endParaRPr lang="de-CH"/>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6E820FF9-07E2-4124-B64E-2702A6AFDFAC}" type="slidenum">
              <a:rPr lang="de-CH"/>
              <a:pPr/>
              <a:t>‹#›</a:t>
            </a:fld>
            <a:endParaRPr lang="de-CH"/>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0292EB0E-4B0F-4B29-940C-9324CA7FCEF5}" type="slidenum">
              <a:rPr lang="de-CH"/>
              <a:pPr/>
              <a:t>‹#›</a:t>
            </a:fld>
            <a:endParaRPr lang="de-CH"/>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C854D536-1457-43F7-B3AB-12C3611DA1F5}" type="slidenum">
              <a:rPr lang="de-CH"/>
              <a:pPr/>
              <a:t>‹#›</a:t>
            </a:fld>
            <a:endParaRPr lang="de-CH"/>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5C984B14-2528-4EB7-BFE8-1BD217FAA8CF}" type="slidenum">
              <a:rPr lang="de-CH"/>
              <a:pPr/>
              <a:t>‹#›</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2EF6B5B4-2954-4897-895E-8F2F8725F792}" type="slidenum">
              <a:rPr lang="de-CH"/>
              <a:pPr/>
              <a:t>‹#›</a:t>
            </a:fld>
            <a:endParaRPr lang="de-CH"/>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403A3242-9F70-41C3-B765-A571071983E9}" type="slidenum">
              <a:rPr lang="de-CH"/>
              <a:pPr/>
              <a:t>‹#›</a:t>
            </a:fld>
            <a:endParaRPr lang="de-CH"/>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495CBC38-B2BA-4653-A407-B58776F04C6D}" type="slidenum">
              <a:rPr lang="de-CH"/>
              <a:pPr/>
              <a:t>‹#›</a:t>
            </a:fld>
            <a:endParaRPr lang="de-CH"/>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05AB4EC1-6749-4595-A8A7-698BBFC62890}" type="slidenum">
              <a:rPr lang="de-CH"/>
              <a:pPr/>
              <a:t>‹#›</a:t>
            </a:fld>
            <a:endParaRPr lang="de-CH"/>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7FEE6FB1-1AC5-4F5B-9974-A0753D68AA03}" type="slidenum">
              <a:rPr lang="de-CH"/>
              <a:pPr/>
              <a:t>‹#›</a:t>
            </a:fld>
            <a:endParaRPr lang="de-CH"/>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C883D2D4-7557-4FA7-BA88-B1CC4D0467C0}" type="slidenum">
              <a:rPr lang="de-CH"/>
              <a:pPr/>
              <a:t>‹#›</a:t>
            </a:fld>
            <a:endParaRPr lang="de-CH"/>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885BD1D6-C34E-4239-9D19-54A5A4E997AE}" type="slidenum">
              <a:rPr lang="de-CH"/>
              <a:pPr/>
              <a:t>‹#›</a:t>
            </a:fld>
            <a:endParaRPr lang="de-CH"/>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2916CD05-80F8-4205-9B43-3846C2639C51}" type="slidenum">
              <a:rPr lang="de-CH"/>
              <a:pPr/>
              <a:t>‹#›</a:t>
            </a:fld>
            <a:endParaRPr lang="de-CH"/>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E6F1C8B5-A794-4526-A837-961312C52CC4}" type="slidenum">
              <a:rPr lang="de-CH"/>
              <a:pPr/>
              <a:t>‹#›</a:t>
            </a:fld>
            <a:endParaRPr lang="de-CH"/>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31A87807-0D55-48E0-BCB3-E3A682DD9597}" type="slidenum">
              <a:rPr lang="de-CH"/>
              <a:pPr/>
              <a:t>‹#›</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96243985-919E-448D-9211-DBB678E5E7CA}" type="slidenum">
              <a:rPr lang="de-CH"/>
              <a:pPr/>
              <a:t>‹#›</a:t>
            </a:fld>
            <a:endParaRPr lang="de-CH"/>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EB058FCE-EB53-4F91-AEA4-20CB44F55923}" type="slidenum">
              <a:rPr lang="de-CH"/>
              <a:pPr/>
              <a:t>‹#›</a:t>
            </a:fld>
            <a:endParaRPr lang="de-CH"/>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A2EE45CE-9618-4F26-816D-874AD3DFE47E}" type="slidenum">
              <a:rPr lang="de-CH"/>
              <a:pPr/>
              <a:t>‹#›</a:t>
            </a:fld>
            <a:endParaRPr lang="de-CH"/>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252203A9-FE1C-4124-9D61-10254A655EBB}" type="slidenum">
              <a:rPr lang="de-CH"/>
              <a:pPr/>
              <a:t>‹#›</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24313"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1600200"/>
            <a:ext cx="4024312"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4CAC8F61-F0E9-4E3A-8833-46E8E8072088}" type="slidenum">
              <a:rPr lang="de-DE"/>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08763" y="128588"/>
            <a:ext cx="2049462" cy="59690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128588"/>
            <a:ext cx="5999163" cy="59690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00EA7935-9516-4686-A78C-9C5DF51E6A8D}" type="slidenum">
              <a:rPr lang="de-DE"/>
              <a:pPr/>
              <a:t>‹#›</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4F9601A-7341-410B-B2D9-6981A4F66EC0}" type="slidenum">
              <a:rPr lang="de-DE"/>
              <a:pPr/>
              <a:t>‹#›</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8171CF71-97AD-4D34-852A-651DE87D585C}" type="slidenum">
              <a:rPr lang="de-DE"/>
              <a:pPr/>
              <a:t>‹#›</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3E46475D-E8D9-410C-AE10-8EF189325C2C}" type="slidenum">
              <a:rPr lang="de-DE"/>
              <a:pPr/>
              <a:t>‹#›</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0F0C3191-040E-4689-ACD7-490B72DBF080}" type="slidenum">
              <a:rPr lang="de-DE"/>
              <a:pPr/>
              <a:t>‹#›</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984C3018-CA1A-44F5-AF7D-56A5F0D4411B}"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987D3794-ADDC-4D16-9414-05AB26B481C4}" type="slidenum">
              <a:rPr lang="de-DE"/>
              <a:pPr/>
              <a:t>‹#›</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8B891DC3-E777-4E01-AF82-AE227208B6A4}" type="slidenum">
              <a:rPr lang="de-DE"/>
              <a:pPr/>
              <a:t>‹#›</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CD3B1051-6B65-414E-95F7-651CB8A604D9}" type="slidenum">
              <a:rPr lang="de-DE"/>
              <a:pPr/>
              <a:t>‹#›</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AAD12EA4-BBBD-4BCF-AA5C-655FD31BA621}" type="slidenum">
              <a:rPr lang="de-DE"/>
              <a:pPr/>
              <a:t>‹#›</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7CE74A12-F6A8-4012-940F-3882430E0AA9}" type="slidenum">
              <a:rPr lang="de-DE"/>
              <a:pPr/>
              <a:t>‹#›</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1A487623-249E-4B54-9A49-6669F0D70165}" type="slidenum">
              <a:rPr lang="de-DE"/>
              <a:pPr/>
              <a:t>‹#›</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F335D292-95F3-424E-A367-50E1CE0E8128}" type="slidenum">
              <a:rPr lang="de-CH"/>
              <a:pPr/>
              <a:t>‹#›</a:t>
            </a:fld>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E7656514-A43B-43AE-BA7F-1C82A5E19821}" type="slidenum">
              <a:rPr lang="de-CH"/>
              <a:pPr/>
              <a:t>‹#›</a:t>
            </a:fld>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C17EE34D-B063-4C2A-8D17-0E9EFB607797}" type="slidenum">
              <a:rPr lang="de-CH"/>
              <a:pPr/>
              <a:t>‹#›</a:t>
            </a:fld>
            <a:endParaRPr lang="de-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870EA710-0A8F-405A-BE23-6A3131657E22}" type="slidenum">
              <a:rPr lang="de-CH"/>
              <a:pPr/>
              <a:t>‹#›</a:t>
            </a:fld>
            <a:endParaRPr lang="de-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9C97EEA7-0037-43E9-9796-834F085560C2}" type="slidenum">
              <a:rPr lang="de-CH"/>
              <a:pPr/>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2AC3C03C-BAB9-477A-9513-A6F9F669D2DE}" type="slidenum">
              <a:rPr lang="de-DE"/>
              <a:pPr/>
              <a:t>‹#›</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C5B673EE-E06E-4F92-955A-CC1B8C63C024}" type="slidenum">
              <a:rPr lang="de-CH"/>
              <a:pPr/>
              <a:t>‹#›</a:t>
            </a:fld>
            <a:endParaRPr lang="de-CH"/>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C8D2896A-02FC-4A31-A145-FC23D4980815}" type="slidenum">
              <a:rPr lang="de-CH"/>
              <a:pPr/>
              <a:t>‹#›</a:t>
            </a:fld>
            <a:endParaRPr lang="de-CH"/>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D90A5BBB-4E3D-4604-A3C3-9F4B199A5DFF}" type="slidenum">
              <a:rPr lang="de-CH"/>
              <a:pPr/>
              <a:t>‹#›</a:t>
            </a:fld>
            <a:endParaRPr lang="de-CH"/>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841D0D86-C734-465C-BDDC-CA69E8FC80CC}" type="slidenum">
              <a:rPr lang="de-CH"/>
              <a:pPr/>
              <a:t>‹#›</a:t>
            </a:fld>
            <a:endParaRPr lang="de-CH"/>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90E5519C-BB7C-4196-AB8D-439713D9FB32}" type="slidenum">
              <a:rPr lang="de-CH"/>
              <a:pPr/>
              <a:t>‹#›</a:t>
            </a:fld>
            <a:endParaRPr lang="de-CH"/>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4429F37-9BAE-4AD2-9E1C-95880E460726}" type="slidenum">
              <a:rPr lang="de-CH"/>
              <a:pPr/>
              <a:t>‹#›</a:t>
            </a:fld>
            <a:endParaRPr lang="de-CH"/>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A73B940C-CAE2-4199-9E19-DFB6FD85782F}" type="slidenum">
              <a:rPr lang="de-CH"/>
              <a:pPr/>
              <a:t>‹#›</a:t>
            </a:fld>
            <a:endParaRPr lang="de-C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D2458E49-14A3-4DC4-AF04-870FE65A8E4D}" type="slidenum">
              <a:rPr lang="de-CH"/>
              <a:pPr/>
              <a:t>‹#›</a:t>
            </a:fld>
            <a:endParaRPr lang="de-CH"/>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92E55D1B-8370-4EC9-898D-ACA5C4C61181}" type="slidenum">
              <a:rPr lang="de-CH"/>
              <a:pPr/>
              <a:t>‹#›</a:t>
            </a:fld>
            <a:endParaRPr lang="de-CH"/>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35B12C6D-937B-476C-A675-B6547B06A589}" type="slidenum">
              <a:rPr lang="de-CH"/>
              <a:pPr/>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24F350AD-C27D-4298-8747-49BFB8B2CADF}" type="slidenum">
              <a:rPr lang="de-DE"/>
              <a:pPr/>
              <a:t>‹#›</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B4373A2F-FE56-418F-945D-EBA994C30590}" type="slidenum">
              <a:rPr lang="de-CH"/>
              <a:pPr/>
              <a:t>‹#›</a:t>
            </a:fld>
            <a:endParaRPr lang="de-CH"/>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AC631B73-0D8F-4723-ABE0-243C29592383}" type="slidenum">
              <a:rPr lang="de-CH"/>
              <a:pPr/>
              <a:t>‹#›</a:t>
            </a:fld>
            <a:endParaRPr lang="de-C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DDDE4760-E8DA-481D-BBB1-BE69183FDC5D}" type="slidenum">
              <a:rPr lang="de-CH"/>
              <a:pPr/>
              <a:t>‹#›</a:t>
            </a:fld>
            <a:endParaRPr lang="de-C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62455FC9-F13F-4876-A0FC-29C841C9D98C}" type="slidenum">
              <a:rPr lang="de-CH"/>
              <a:pPr/>
              <a:t>‹#›</a:t>
            </a:fld>
            <a:endParaRPr lang="de-CH"/>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E7E6490A-FF15-4AB9-93AE-76AD9F0CC8D3}" type="slidenum">
              <a:rPr lang="de-CH"/>
              <a:pPr/>
              <a:t>‹#›</a:t>
            </a:fld>
            <a:endParaRPr lang="de-C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540E73CC-6699-43EB-B35E-B16D8624781A}" type="slidenum">
              <a:rPr lang="de-CH"/>
              <a:pPr/>
              <a:t>‹#›</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1B7D1A6-4E66-46E2-97EC-760153DBF840}" type="slidenum">
              <a:rPr lang="de-CH"/>
              <a:pPr/>
              <a:t>‹#›</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827088" y="333375"/>
            <a:ext cx="8137525" cy="59753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20"/>
          <p:cNvSpPr>
            <a:spLocks noGrp="1" noChangeArrowheads="1"/>
          </p:cNvSpPr>
          <p:nvPr>
            <p:ph type="sldNum" sz="quarter" idx="10"/>
          </p:nvPr>
        </p:nvSpPr>
        <p:spPr/>
        <p:txBody>
          <a:bodyPr/>
          <a:lstStyle>
            <a:lvl1pPr fontAlgn="auto">
              <a:spcBef>
                <a:spcPts val="0"/>
              </a:spcBef>
              <a:spcAft>
                <a:spcPts val="0"/>
              </a:spcAft>
              <a:defRPr/>
            </a:lvl1pPr>
          </a:lstStyle>
          <a:p>
            <a:pPr>
              <a:defRPr/>
            </a:pPr>
            <a:fld id="{1BEDA078-38BD-48FD-8B44-CE4B0F81E67E}" type="slidenum">
              <a:rPr lang="de-CH"/>
              <a:pPr>
                <a:defRPr/>
              </a:pPr>
              <a:t>‹#›</a:t>
            </a:fld>
            <a:endParaRPr lang="de-CH"/>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FAAD5BDA-6DF3-46F4-9690-BCBFB99777DB}" type="slidenum">
              <a:rPr lang="de-DE"/>
              <a:pPr/>
              <a:t>‹#›</a:t>
            </a:fld>
            <a:endParaRPr lang="de-D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33361EF2-72E3-461C-9935-8D25B54E50CE}"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1CC6AF24-DF27-4A7F-9E08-D259E97A6CF2}" type="slidenum">
              <a:rPr lang="de-DE"/>
              <a:pPr/>
              <a:t>‹#›</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4B1394FA-6BED-4E9C-A419-43CA3CC7DCB6}" type="slidenum">
              <a:rPr lang="de-DE"/>
              <a:pPr/>
              <a:t>‹#›</a:t>
            </a:fld>
            <a:endParaRPr lang="de-D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289A50A3-9EDF-4210-854A-CCE8BB345726}" type="slidenum">
              <a:rPr lang="de-DE"/>
              <a:pPr/>
              <a:t>‹#›</a:t>
            </a:fld>
            <a:endParaRPr lang="de-D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FAFE1CA7-AC5A-43CB-B73A-7C8C336CB027}" type="slidenum">
              <a:rPr lang="de-DE"/>
              <a:pPr/>
              <a:t>‹#›</a:t>
            </a:fld>
            <a:endParaRPr lang="de-D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0874F1C2-00CC-499F-B31F-057A48988BF1}" type="slidenum">
              <a:rPr lang="de-DE"/>
              <a:pPr/>
              <a:t>‹#›</a:t>
            </a:fld>
            <a:endParaRPr lang="de-D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5972CFF8-086D-45DA-98E3-2AC58BB26C3E}" type="slidenum">
              <a:rPr lang="de-DE"/>
              <a:pPr/>
              <a:t>‹#›</a:t>
            </a:fld>
            <a:endParaRPr lang="de-D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D8613AFD-5E29-49C7-8017-57784502D4C6}" type="slidenum">
              <a:rPr lang="de-DE"/>
              <a:pPr/>
              <a:t>‹#›</a:t>
            </a:fld>
            <a:endParaRPr lang="de-D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2B9B1382-F2E2-45BA-8BCA-0E7865BEC82C}" type="slidenum">
              <a:rPr lang="de-DE"/>
              <a:pPr/>
              <a:t>‹#›</a:t>
            </a:fld>
            <a:endParaRPr lang="de-D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FEDE38DF-A02C-4C8D-B044-CE9226E4D137}" type="slidenum">
              <a:rPr lang="de-DE"/>
              <a:pPr/>
              <a:t>‹#›</a:t>
            </a:fld>
            <a:endParaRPr lang="de-D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FC7CF21D-A8A6-45B3-951F-EE5AE5733733}" type="slidenum">
              <a:rPr lang="de-DE"/>
              <a:pPr/>
              <a:t>‹#›</a:t>
            </a:fld>
            <a:endParaRPr lang="de-D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55D89155-1122-48AC-856D-F6F56A82203D}"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C94ABFE7-C9A4-4094-B8D2-9BCA3ECA8A5C}" type="slidenum">
              <a:rPr lang="de-DE"/>
              <a:pPr/>
              <a:t>‹#›</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54251B94-A640-4B0F-B4C4-15E085DAF279}" type="slidenum">
              <a:rPr lang="de-DE"/>
              <a:pPr/>
              <a:t>‹#›</a:t>
            </a:fld>
            <a:endParaRPr lang="de-D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F27E5F54-1E43-463D-8183-8C8FE3BD633A}" type="slidenum">
              <a:rPr lang="de-DE"/>
              <a:pPr/>
              <a:t>‹#›</a:t>
            </a:fld>
            <a:endParaRPr lang="de-D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DB8333B7-6F24-452B-839B-669C4787B250}" type="slidenum">
              <a:rPr lang="de-DE"/>
              <a:pPr/>
              <a:t>‹#›</a:t>
            </a:fld>
            <a:endParaRPr lang="de-D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85CBA91A-2ECE-4C03-A482-8DE2B7F04597}" type="slidenum">
              <a:rPr lang="de-DE"/>
              <a:pPr/>
              <a:t>‹#›</a:t>
            </a:fld>
            <a:endParaRPr lang="de-D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B372BCE3-FC5A-4B43-B891-957609F01600}" type="slidenum">
              <a:rPr lang="de-DE"/>
              <a:pPr/>
              <a:t>‹#›</a:t>
            </a:fld>
            <a:endParaRPr lang="de-D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CDC479B6-C55F-49B0-940E-C65CE75ECE4F}" type="slidenum">
              <a:rPr lang="de-DE"/>
              <a:pPr/>
              <a:t>‹#›</a:t>
            </a:fld>
            <a:endParaRPr lang="de-D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8D9624F4-79CB-4F9B-8436-538BFF38E9E3}" type="slidenum">
              <a:rPr lang="de-DE"/>
              <a:pPr/>
              <a:t>‹#›</a:t>
            </a:fld>
            <a:endParaRPr lang="de-D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3423BAF5-45C7-4FC4-9A0C-003863F1CB0A}" type="slidenum">
              <a:rPr lang="de-DE"/>
              <a:pPr/>
              <a:t>‹#›</a:t>
            </a:fld>
            <a:endParaRPr lang="de-D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CB828921-8E0E-4B18-ACE2-BD36100E0C8C}" type="slidenum">
              <a:rPr lang="de-DE"/>
              <a:pPr/>
              <a:t>‹#›</a:t>
            </a:fld>
            <a:endParaRPr lang="de-D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92900" y="-76200"/>
            <a:ext cx="2135188" cy="62134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87338" y="-76200"/>
            <a:ext cx="6253162" cy="62134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1BE73E3C-788A-430B-B2C9-42C49B8CA2B0}"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7C150D8C-9393-4E15-9C08-4D8707EB1D64}" type="slidenum">
              <a:rPr lang="de-DE"/>
              <a:pPr/>
              <a:t>‹#›</a:t>
            </a:fld>
            <a:endParaRPr lang="de-D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numeru slajdu 3"/>
          <p:cNvSpPr>
            <a:spLocks noGrp="1"/>
          </p:cNvSpPr>
          <p:nvPr>
            <p:ph type="sldNum" idx="10"/>
          </p:nvPr>
        </p:nvSpPr>
        <p:spPr/>
        <p:txBody>
          <a:bodyPr/>
          <a:lstStyle>
            <a:lvl1pPr>
              <a:defRPr/>
            </a:lvl1pPr>
          </a:lstStyle>
          <a:p>
            <a:fld id="{D2A5C2C6-0BBC-4EE7-9FD5-5CC91F92453B}" type="slidenum">
              <a:rPr lang="de-DE"/>
              <a:pPr/>
              <a:t>‹#›</a:t>
            </a:fld>
            <a:endParaRPr lang="de-D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BB6D57EA-F5B7-450F-87B6-96DBDCBD731B}" type="slidenum">
              <a:rPr lang="de-DE"/>
              <a:pPr/>
              <a:t>‹#›</a:t>
            </a:fld>
            <a:endParaRPr lang="de-D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AF05E155-2AAC-465B-A2DC-15F6F8799429}" type="slidenum">
              <a:rPr lang="de-DE"/>
              <a:pPr/>
              <a:t>‹#›</a:t>
            </a:fld>
            <a:endParaRPr lang="de-D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87338"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913" y="981075"/>
            <a:ext cx="4194175"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4FF58D15-A417-497C-B3ED-D4D736CA51B1}" type="slidenum">
              <a:rPr lang="de-DE"/>
              <a:pPr/>
              <a:t>‹#›</a:t>
            </a:fld>
            <a:endParaRPr lang="de-D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E671AD86-8786-451C-81EE-E5E2211D5F6B}" type="slidenum">
              <a:rPr lang="de-DE"/>
              <a:pPr/>
              <a:t>‹#›</a:t>
            </a:fld>
            <a:endParaRPr lang="de-D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68691A11-B20B-48ED-8952-617B50A99835}" type="slidenum">
              <a:rPr lang="de-DE"/>
              <a:pPr/>
              <a:t>‹#›</a:t>
            </a:fld>
            <a:endParaRPr lang="de-D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BD41EDCD-66B1-4B1C-8200-69FA9878B9C1}" type="slidenum">
              <a:rPr lang="de-DE"/>
              <a:pPr/>
              <a:t>‹#›</a:t>
            </a:fld>
            <a:endParaRPr lang="de-D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5CB9EF24-2A32-46EA-B1FE-5E5C15A5014D}" type="slidenum">
              <a:rPr lang="de-DE"/>
              <a:pPr/>
              <a:t>‹#›</a:t>
            </a:fld>
            <a:endParaRPr lang="de-D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58750002-F074-4994-AADC-5F93E0014E7E}" type="slidenum">
              <a:rPr lang="de-DE"/>
              <a:pPr/>
              <a:t>‹#›</a:t>
            </a:fld>
            <a:endParaRPr lang="de-D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26BB414C-0AB8-4071-BAE7-AD9C8CB98E9C}"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171450" y="133350"/>
            <a:ext cx="8799513" cy="657225"/>
            <a:chOff x="108" y="84"/>
            <a:chExt cx="5543" cy="414"/>
          </a:xfrm>
        </p:grpSpPr>
        <p:pic>
          <p:nvPicPr>
            <p:cNvPr id="1026"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027"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028" name="Rectangle 4"/>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029" name="Rectangle 5"/>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030" name="Rectangle 6"/>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4D4D4D"/>
                </a:solidFill>
                <a:latin typeface="+mn-lt"/>
                <a:cs typeface="Arial Unicode MS" charset="0"/>
              </a:defRPr>
            </a:lvl1pPr>
          </a:lstStyle>
          <a:p>
            <a:fld id="{A9C717E3-0038-4FCF-9303-56FA84B757B5}" type="slidenum">
              <a:rPr lang="de-DE"/>
              <a:pPr/>
              <a:t>‹#›</a:t>
            </a:fld>
            <a:endParaRPr lang="de-DE"/>
          </a:p>
        </p:txBody>
      </p:sp>
      <p:sp>
        <p:nvSpPr>
          <p:cNvPr id="1031" name="AutoShape 7"/>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032" name="Picture 8"/>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289" name="Group 1"/>
          <p:cNvGrpSpPr>
            <a:grpSpLocks/>
          </p:cNvGrpSpPr>
          <p:nvPr/>
        </p:nvGrpSpPr>
        <p:grpSpPr bwMode="auto">
          <a:xfrm>
            <a:off x="171450" y="133350"/>
            <a:ext cx="8799513" cy="657225"/>
            <a:chOff x="108" y="84"/>
            <a:chExt cx="5543" cy="414"/>
          </a:xfrm>
        </p:grpSpPr>
        <p:pic>
          <p:nvPicPr>
            <p:cNvPr id="12290"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2291"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2292"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2293"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2294"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2295"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2296"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50C524B3-763F-4132-AEE7-A43627A0E8E7}"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13" name="Group 1"/>
          <p:cNvGrpSpPr>
            <a:grpSpLocks/>
          </p:cNvGrpSpPr>
          <p:nvPr/>
        </p:nvGrpSpPr>
        <p:grpSpPr bwMode="auto">
          <a:xfrm>
            <a:off x="171450" y="133350"/>
            <a:ext cx="8799513" cy="657225"/>
            <a:chOff x="108" y="84"/>
            <a:chExt cx="5543" cy="414"/>
          </a:xfrm>
        </p:grpSpPr>
        <p:pic>
          <p:nvPicPr>
            <p:cNvPr id="13314"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3315"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3316"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3317"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3318"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3319"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3320"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FFDC1E56-4766-4749-B9C1-07388DF28705}"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337" name="Group 1"/>
          <p:cNvGrpSpPr>
            <a:grpSpLocks/>
          </p:cNvGrpSpPr>
          <p:nvPr/>
        </p:nvGrpSpPr>
        <p:grpSpPr bwMode="auto">
          <a:xfrm>
            <a:off x="171450" y="133350"/>
            <a:ext cx="8799513" cy="657225"/>
            <a:chOff x="108" y="84"/>
            <a:chExt cx="5543" cy="414"/>
          </a:xfrm>
        </p:grpSpPr>
        <p:pic>
          <p:nvPicPr>
            <p:cNvPr id="14338"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4339"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4340"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4341"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4342"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4343"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4344"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E41D6EF7-6441-4440-80E0-B343D3D86478}"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385" name="Group 1"/>
          <p:cNvGrpSpPr>
            <a:grpSpLocks/>
          </p:cNvGrpSpPr>
          <p:nvPr/>
        </p:nvGrpSpPr>
        <p:grpSpPr bwMode="auto">
          <a:xfrm>
            <a:off x="171450" y="133350"/>
            <a:ext cx="8799513" cy="657225"/>
            <a:chOff x="108" y="84"/>
            <a:chExt cx="5543" cy="414"/>
          </a:xfrm>
        </p:grpSpPr>
        <p:pic>
          <p:nvPicPr>
            <p:cNvPr id="16386"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6387"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6388"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6389"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6390"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6391"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6392"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9B485712-36AC-42B4-9857-4895CE8D1065}"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409" name="Group 1"/>
          <p:cNvGrpSpPr>
            <a:grpSpLocks/>
          </p:cNvGrpSpPr>
          <p:nvPr/>
        </p:nvGrpSpPr>
        <p:grpSpPr bwMode="auto">
          <a:xfrm>
            <a:off x="171450" y="133350"/>
            <a:ext cx="8799513" cy="657225"/>
            <a:chOff x="108" y="84"/>
            <a:chExt cx="5543" cy="414"/>
          </a:xfrm>
        </p:grpSpPr>
        <p:pic>
          <p:nvPicPr>
            <p:cNvPr id="17410"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7411"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7412"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7413"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7414"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7415"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7416"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2F92010D-A374-4B24-89A6-55F631889493}"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433" name="Group 1"/>
          <p:cNvGrpSpPr>
            <a:grpSpLocks/>
          </p:cNvGrpSpPr>
          <p:nvPr/>
        </p:nvGrpSpPr>
        <p:grpSpPr bwMode="auto">
          <a:xfrm>
            <a:off x="171450" y="133350"/>
            <a:ext cx="8799513" cy="657225"/>
            <a:chOff x="108" y="84"/>
            <a:chExt cx="5543" cy="414"/>
          </a:xfrm>
        </p:grpSpPr>
        <p:pic>
          <p:nvPicPr>
            <p:cNvPr id="18434"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8435"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8436"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8437"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8438"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8439"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8440"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D9C0A5CF-3B53-4275-9A9F-BE3FC408AD8E}"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457" name="Group 1"/>
          <p:cNvGrpSpPr>
            <a:grpSpLocks/>
          </p:cNvGrpSpPr>
          <p:nvPr/>
        </p:nvGrpSpPr>
        <p:grpSpPr bwMode="auto">
          <a:xfrm>
            <a:off x="171450" y="133350"/>
            <a:ext cx="8799513" cy="657225"/>
            <a:chOff x="108" y="84"/>
            <a:chExt cx="5543" cy="414"/>
          </a:xfrm>
        </p:grpSpPr>
        <p:pic>
          <p:nvPicPr>
            <p:cNvPr id="19458"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9459"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9460"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9461"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9462"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9463"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9464"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5D59773B-C0FD-4AE3-A5E0-74A203A91428}"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81" name="Group 1"/>
          <p:cNvGrpSpPr>
            <a:grpSpLocks/>
          </p:cNvGrpSpPr>
          <p:nvPr/>
        </p:nvGrpSpPr>
        <p:grpSpPr bwMode="auto">
          <a:xfrm>
            <a:off x="171450" y="133350"/>
            <a:ext cx="8799513" cy="657225"/>
            <a:chOff x="108" y="84"/>
            <a:chExt cx="5543" cy="414"/>
          </a:xfrm>
        </p:grpSpPr>
        <p:pic>
          <p:nvPicPr>
            <p:cNvPr id="20482"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0483"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0484"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0485"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20486"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0487"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0488"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C412970C-8C6B-4073-B886-60EC53284D9A}"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505" name="Group 1"/>
          <p:cNvGrpSpPr>
            <a:grpSpLocks/>
          </p:cNvGrpSpPr>
          <p:nvPr/>
        </p:nvGrpSpPr>
        <p:grpSpPr bwMode="auto">
          <a:xfrm>
            <a:off x="171450" y="133350"/>
            <a:ext cx="8799513" cy="657225"/>
            <a:chOff x="108" y="84"/>
            <a:chExt cx="5543" cy="414"/>
          </a:xfrm>
        </p:grpSpPr>
        <p:pic>
          <p:nvPicPr>
            <p:cNvPr id="21506"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1507"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1508"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1509"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21510"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1511"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1512"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DFFB2DFB-FEE3-4646-AE8E-9A73F09DD174}"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529" name="Group 1"/>
          <p:cNvGrpSpPr>
            <a:grpSpLocks/>
          </p:cNvGrpSpPr>
          <p:nvPr/>
        </p:nvGrpSpPr>
        <p:grpSpPr bwMode="auto">
          <a:xfrm>
            <a:off x="171450" y="133350"/>
            <a:ext cx="8799513" cy="657225"/>
            <a:chOff x="108" y="84"/>
            <a:chExt cx="5543" cy="414"/>
          </a:xfrm>
        </p:grpSpPr>
        <p:pic>
          <p:nvPicPr>
            <p:cNvPr id="22530"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2531"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2532"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2533"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22534"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2535"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2536"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663ED883-8343-4CC8-9788-A892796AFB06}"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171450" y="133350"/>
            <a:ext cx="8799513" cy="657225"/>
            <a:chOff x="108" y="84"/>
            <a:chExt cx="5543" cy="414"/>
          </a:xfrm>
        </p:grpSpPr>
        <p:pic>
          <p:nvPicPr>
            <p:cNvPr id="2050"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051"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052" name="Rectangle 4"/>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053" name="Rectangle 5"/>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054" name="Rectangle 6"/>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844A7B56-F4B4-4A7C-AA3E-B2FEF1A4D800}" type="slidenum">
              <a:rPr lang="de-DE"/>
              <a:pPr/>
              <a:t>‹#›</a:t>
            </a:fld>
            <a:endParaRPr lang="de-DE"/>
          </a:p>
        </p:txBody>
      </p:sp>
      <p:sp>
        <p:nvSpPr>
          <p:cNvPr id="2055" name="AutoShape 7"/>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056" name="Picture 8"/>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3" name="Group 1"/>
          <p:cNvGrpSpPr>
            <a:grpSpLocks/>
          </p:cNvGrpSpPr>
          <p:nvPr/>
        </p:nvGrpSpPr>
        <p:grpSpPr bwMode="auto">
          <a:xfrm>
            <a:off x="171450" y="133350"/>
            <a:ext cx="8799513" cy="657225"/>
            <a:chOff x="108" y="84"/>
            <a:chExt cx="5543" cy="414"/>
          </a:xfrm>
        </p:grpSpPr>
        <p:pic>
          <p:nvPicPr>
            <p:cNvPr id="23554"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3555"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3556"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3557"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23558"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3559"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3560"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5CEA08B3-FD7B-4491-89C2-46369730746F}"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577" name="Group 1"/>
          <p:cNvGrpSpPr>
            <a:grpSpLocks/>
          </p:cNvGrpSpPr>
          <p:nvPr/>
        </p:nvGrpSpPr>
        <p:grpSpPr bwMode="auto">
          <a:xfrm>
            <a:off x="171450" y="133350"/>
            <a:ext cx="8799513" cy="657225"/>
            <a:chOff x="108" y="84"/>
            <a:chExt cx="5543" cy="414"/>
          </a:xfrm>
        </p:grpSpPr>
        <p:pic>
          <p:nvPicPr>
            <p:cNvPr id="24578"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4579"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4580"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4581"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24582"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4583"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4584"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A0D4A52C-8CEC-4A52-93F8-55EEA83122D3}"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5601" name="Group 1"/>
          <p:cNvGrpSpPr>
            <a:grpSpLocks/>
          </p:cNvGrpSpPr>
          <p:nvPr/>
        </p:nvGrpSpPr>
        <p:grpSpPr bwMode="auto">
          <a:xfrm>
            <a:off x="171450" y="133350"/>
            <a:ext cx="8799513" cy="657225"/>
            <a:chOff x="108" y="84"/>
            <a:chExt cx="5543" cy="414"/>
          </a:xfrm>
        </p:grpSpPr>
        <p:pic>
          <p:nvPicPr>
            <p:cNvPr id="25602"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25603"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25604"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25605"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25606"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5607"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5608"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016CA694-675A-4D5F-B9D1-B5A6DD79D210}"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128588"/>
            <a:ext cx="8201025" cy="1414462"/>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3074" name="Rectangle 2"/>
          <p:cNvSpPr>
            <a:spLocks noGrp="1" noChangeArrowheads="1"/>
          </p:cNvSpPr>
          <p:nvPr>
            <p:ph type="body" idx="1"/>
          </p:nvPr>
        </p:nvSpPr>
        <p:spPr bwMode="auto">
          <a:xfrm>
            <a:off x="457200" y="1600200"/>
            <a:ext cx="8201025" cy="44973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5pPr>
      <a:lvl6pPr marL="457200"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6pPr>
      <a:lvl7pPr marL="914400"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7pPr>
      <a:lvl8pPr marL="1371600"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8pPr>
      <a:lvl9pPr marL="1828800"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ea typeface="MS Gothic" charset="0"/>
          <a:cs typeface="MS Gothic" charset="0"/>
        </a:defRPr>
      </a:lvl9pPr>
    </p:titleStyle>
    <p:bodyStyle>
      <a:lvl1pPr marL="314325" indent="-314325"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14375" indent="-257175"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97" name="Group 1"/>
          <p:cNvGrpSpPr>
            <a:grpSpLocks/>
          </p:cNvGrpSpPr>
          <p:nvPr/>
        </p:nvGrpSpPr>
        <p:grpSpPr bwMode="auto">
          <a:xfrm>
            <a:off x="171450" y="133350"/>
            <a:ext cx="8799513" cy="657225"/>
            <a:chOff x="108" y="84"/>
            <a:chExt cx="5543" cy="414"/>
          </a:xfrm>
        </p:grpSpPr>
        <p:pic>
          <p:nvPicPr>
            <p:cNvPr id="4098"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4099"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4100" name="Rectangle 4"/>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4101" name="Rectangle 5"/>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4102" name="Rectangle 6"/>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ea typeface="ヒラギノ角ゴ Pro W3" charset="0"/>
                <a:cs typeface="ヒラギノ角ゴ Pro W3" charset="0"/>
              </a:defRPr>
            </a:lvl1pPr>
          </a:lstStyle>
          <a:p>
            <a:fld id="{6AA04A75-2D10-4A88-93FF-2AB8C79200E6}" type="slidenum">
              <a:rPr lang="de-DE"/>
              <a:pPr/>
              <a:t>‹#›</a:t>
            </a:fld>
            <a:endParaRPr lang="de-DE"/>
          </a:p>
        </p:txBody>
      </p:sp>
      <p:sp>
        <p:nvSpPr>
          <p:cNvPr id="4103" name="AutoShape 7"/>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4104" name="Picture 8"/>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1" name="Group 1"/>
          <p:cNvGrpSpPr>
            <a:grpSpLocks/>
          </p:cNvGrpSpPr>
          <p:nvPr/>
        </p:nvGrpSpPr>
        <p:grpSpPr bwMode="auto">
          <a:xfrm>
            <a:off x="171450" y="133350"/>
            <a:ext cx="8799513" cy="657225"/>
            <a:chOff x="108" y="84"/>
            <a:chExt cx="5543" cy="414"/>
          </a:xfrm>
        </p:grpSpPr>
        <p:pic>
          <p:nvPicPr>
            <p:cNvPr id="5122"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5123"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5124"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5125"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5126"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5127"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5128"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5E93D42C-D856-4A80-81F8-4DA8F17F7878}"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193" name="Group 1"/>
          <p:cNvGrpSpPr>
            <a:grpSpLocks/>
          </p:cNvGrpSpPr>
          <p:nvPr/>
        </p:nvGrpSpPr>
        <p:grpSpPr bwMode="auto">
          <a:xfrm>
            <a:off x="171450" y="133350"/>
            <a:ext cx="8799513" cy="657225"/>
            <a:chOff x="108" y="84"/>
            <a:chExt cx="5543" cy="414"/>
          </a:xfrm>
        </p:grpSpPr>
        <p:pic>
          <p:nvPicPr>
            <p:cNvPr id="8194" name="Picture 2"/>
            <p:cNvPicPr>
              <a:picLocks noChangeAspect="1" noChangeArrowheads="1"/>
            </p:cNvPicPr>
            <p:nvPr/>
          </p:nvPicPr>
          <p:blipFill>
            <a:blip r:embed="rId14" cstate="print"/>
            <a:srcRect/>
            <a:stretch>
              <a:fillRect/>
            </a:stretch>
          </p:blipFill>
          <p:spPr bwMode="auto">
            <a:xfrm>
              <a:off x="108" y="84"/>
              <a:ext cx="5544" cy="415"/>
            </a:xfrm>
            <a:prstGeom prst="rect">
              <a:avLst/>
            </a:prstGeom>
            <a:noFill/>
            <a:ln w="9525">
              <a:noFill/>
              <a:round/>
              <a:headEnd/>
              <a:tailEnd/>
            </a:ln>
            <a:effectLst/>
          </p:spPr>
        </p:pic>
        <p:sp>
          <p:nvSpPr>
            <p:cNvPr id="8195"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8196"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8197" name="Picture 5"/>
          <p:cNvPicPr>
            <a:picLocks noChangeAspect="1" noChangeArrowheads="1"/>
          </p:cNvPicPr>
          <p:nvPr/>
        </p:nvPicPr>
        <p:blipFill>
          <a:blip r:embed="rId15" cstate="print"/>
          <a:srcRect b="29477"/>
          <a:stretch>
            <a:fillRect/>
          </a:stretch>
        </p:blipFill>
        <p:spPr bwMode="auto">
          <a:xfrm>
            <a:off x="212725" y="6348413"/>
            <a:ext cx="2009775" cy="352425"/>
          </a:xfrm>
          <a:prstGeom prst="rect">
            <a:avLst/>
          </a:prstGeom>
          <a:noFill/>
          <a:ln w="9525">
            <a:noFill/>
            <a:round/>
            <a:headEnd/>
            <a:tailEnd/>
          </a:ln>
          <a:effectLst/>
        </p:spPr>
      </p:pic>
      <p:sp>
        <p:nvSpPr>
          <p:cNvPr id="8198"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8199"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8200"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8271C26D-F96E-4D33-AF4A-AF1865CB6676}"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949" r:id="rId12"/>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217" name="Group 1"/>
          <p:cNvGrpSpPr>
            <a:grpSpLocks/>
          </p:cNvGrpSpPr>
          <p:nvPr/>
        </p:nvGrpSpPr>
        <p:grpSpPr bwMode="auto">
          <a:xfrm>
            <a:off x="171450" y="133350"/>
            <a:ext cx="8799513" cy="657225"/>
            <a:chOff x="108" y="84"/>
            <a:chExt cx="5543" cy="414"/>
          </a:xfrm>
        </p:grpSpPr>
        <p:pic>
          <p:nvPicPr>
            <p:cNvPr id="9218"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9219"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9220"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9221"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9222"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9223"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9224"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A88D8210-B1A9-49B6-B1F8-CE53E8EE581F}"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41" name="Group 1"/>
          <p:cNvGrpSpPr>
            <a:grpSpLocks/>
          </p:cNvGrpSpPr>
          <p:nvPr/>
        </p:nvGrpSpPr>
        <p:grpSpPr bwMode="auto">
          <a:xfrm>
            <a:off x="171450" y="133350"/>
            <a:ext cx="8799513" cy="657225"/>
            <a:chOff x="108" y="84"/>
            <a:chExt cx="5543" cy="414"/>
          </a:xfrm>
        </p:grpSpPr>
        <p:pic>
          <p:nvPicPr>
            <p:cNvPr id="10242"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0243"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0244"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0245"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0246"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0247"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0248"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C6DBBB7C-1EBC-4908-9232-8EF2253AD75F}"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265" name="Group 1"/>
          <p:cNvGrpSpPr>
            <a:grpSpLocks/>
          </p:cNvGrpSpPr>
          <p:nvPr/>
        </p:nvGrpSpPr>
        <p:grpSpPr bwMode="auto">
          <a:xfrm>
            <a:off x="171450" y="133350"/>
            <a:ext cx="8799513" cy="657225"/>
            <a:chOff x="108" y="84"/>
            <a:chExt cx="5543" cy="414"/>
          </a:xfrm>
        </p:grpSpPr>
        <p:pic>
          <p:nvPicPr>
            <p:cNvPr id="11266" name="Picture 2"/>
            <p:cNvPicPr>
              <a:picLocks noChangeAspect="1" noChangeArrowheads="1"/>
            </p:cNvPicPr>
            <p:nvPr/>
          </p:nvPicPr>
          <p:blipFill>
            <a:blip r:embed="rId13" cstate="print"/>
            <a:srcRect/>
            <a:stretch>
              <a:fillRect/>
            </a:stretch>
          </p:blipFill>
          <p:spPr bwMode="auto">
            <a:xfrm>
              <a:off x="108" y="84"/>
              <a:ext cx="5544" cy="415"/>
            </a:xfrm>
            <a:prstGeom prst="rect">
              <a:avLst/>
            </a:prstGeom>
            <a:noFill/>
            <a:ln w="9525">
              <a:noFill/>
              <a:round/>
              <a:headEnd/>
              <a:tailEnd/>
            </a:ln>
            <a:effectLst/>
          </p:spPr>
        </p:pic>
        <p:sp>
          <p:nvSpPr>
            <p:cNvPr id="11267" name="Text Box 3"/>
            <p:cNvSpPr txBox="1">
              <a:spLocks noChangeArrowheads="1"/>
            </p:cNvSpPr>
            <p:nvPr/>
          </p:nvSpPr>
          <p:spPr bwMode="auto">
            <a:xfrm>
              <a:off x="133" y="110"/>
              <a:ext cx="5494" cy="365"/>
            </a:xfrm>
            <a:prstGeom prst="rect">
              <a:avLst/>
            </a:prstGeom>
            <a:noFill/>
            <a:ln w="9525">
              <a:noFill/>
              <a:round/>
              <a:headEnd/>
              <a:tailEnd/>
            </a:ln>
            <a:effectLst/>
          </p:spPr>
          <p:txBody>
            <a:bodyPr wrap="none" anchor="ctr"/>
            <a:lstStyle/>
            <a:p>
              <a:endParaRPr lang="pl-PL"/>
            </a:p>
          </p:txBody>
        </p:sp>
      </p:grpSp>
      <p:sp>
        <p:nvSpPr>
          <p:cNvPr id="11268" name="AutoShape 4"/>
          <p:cNvSpPr>
            <a:spLocks noChangeArrowheads="1"/>
          </p:cNvSpPr>
          <p:nvPr/>
        </p:nvSpPr>
        <p:spPr bwMode="auto">
          <a:xfrm>
            <a:off x="179388" y="908050"/>
            <a:ext cx="8785225" cy="5329238"/>
          </a:xfrm>
          <a:prstGeom prst="roundRect">
            <a:avLst>
              <a:gd name="adj" fmla="val 1509"/>
            </a:avLst>
          </a:prstGeom>
          <a:noFill/>
          <a:ln w="9360">
            <a:solidFill>
              <a:srgbClr val="808080"/>
            </a:solidFill>
            <a:miter lim="800000"/>
            <a:headEnd/>
            <a:tailEnd/>
          </a:ln>
          <a:effectLst/>
        </p:spPr>
        <p:txBody>
          <a:bodyPr wrap="none" anchor="ctr"/>
          <a:lstStyle/>
          <a:p>
            <a:endParaRPr lang="pl-PL"/>
          </a:p>
        </p:txBody>
      </p:sp>
      <p:pic>
        <p:nvPicPr>
          <p:cNvPr id="11269" name="Picture 5"/>
          <p:cNvPicPr>
            <a:picLocks noChangeAspect="1" noChangeArrowheads="1"/>
          </p:cNvPicPr>
          <p:nvPr/>
        </p:nvPicPr>
        <p:blipFill>
          <a:blip r:embed="rId14" cstate="print"/>
          <a:srcRect b="29477"/>
          <a:stretch>
            <a:fillRect/>
          </a:stretch>
        </p:blipFill>
        <p:spPr bwMode="auto">
          <a:xfrm>
            <a:off x="212725" y="6348413"/>
            <a:ext cx="2009775" cy="352425"/>
          </a:xfrm>
          <a:prstGeom prst="rect">
            <a:avLst/>
          </a:prstGeom>
          <a:noFill/>
          <a:ln w="9525">
            <a:noFill/>
            <a:round/>
            <a:headEnd/>
            <a:tailEnd/>
          </a:ln>
          <a:effectLst/>
        </p:spPr>
      </p:pic>
      <p:sp>
        <p:nvSpPr>
          <p:cNvPr id="11270" name="Rectangle 6"/>
          <p:cNvSpPr>
            <a:spLocks noGrp="1" noChangeArrowheads="1"/>
          </p:cNvSpPr>
          <p:nvPr>
            <p:ph type="title"/>
          </p:nvPr>
        </p:nvSpPr>
        <p:spPr bwMode="auto">
          <a:xfrm>
            <a:off x="457200" y="-76200"/>
            <a:ext cx="8201025" cy="9271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1271" name="Rectangle 7"/>
          <p:cNvSpPr>
            <a:spLocks noGrp="1" noChangeArrowheads="1"/>
          </p:cNvSpPr>
          <p:nvPr>
            <p:ph type="body" idx="1"/>
          </p:nvPr>
        </p:nvSpPr>
        <p:spPr bwMode="auto">
          <a:xfrm>
            <a:off x="287338" y="981075"/>
            <a:ext cx="8540750" cy="5156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11272" name="Rectangle 8"/>
          <p:cNvSpPr>
            <a:spLocks noGrp="1" noChangeArrowheads="1"/>
          </p:cNvSpPr>
          <p:nvPr>
            <p:ph type="sldNum"/>
          </p:nvPr>
        </p:nvSpPr>
        <p:spPr bwMode="auto">
          <a:xfrm>
            <a:off x="6902450" y="6381750"/>
            <a:ext cx="210502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1000"/>
              </a:lnSpc>
              <a:buClr>
                <a:srgbClr val="4D4D4D"/>
              </a:buClr>
              <a:buFont typeface="Verdana" pitchFamily="32" charset="0"/>
              <a:buNone/>
              <a:tabLst>
                <a:tab pos="723900" algn="l"/>
                <a:tab pos="1447800" algn="l"/>
              </a:tabLst>
              <a:defRPr sz="1200" b="1">
                <a:solidFill>
                  <a:srgbClr val="4D4D4D"/>
                </a:solidFill>
                <a:latin typeface="+mn-lt"/>
                <a:cs typeface="Arial Unicode MS" charset="0"/>
              </a:defRPr>
            </a:lvl1pPr>
          </a:lstStyle>
          <a:p>
            <a:fld id="{9CB445CD-6845-4A11-86DD-8B1B20952A5B}"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mj-lt"/>
          <a:ea typeface="+mj-ea"/>
          <a:cs typeface="+mj-cs"/>
        </a:defRPr>
      </a:lvl1pPr>
      <a:lvl2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2pPr>
      <a:lvl3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3pPr>
      <a:lvl4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4pPr>
      <a:lvl5pPr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5pPr>
      <a:lvl6pPr marL="4572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6pPr>
      <a:lvl7pPr marL="9144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7pPr>
      <a:lvl8pPr marL="13716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8pPr>
      <a:lvl9pPr marL="1828800" algn="ctr" defTabSz="449263" rtl="0" eaLnBrk="0" fontAlgn="base" hangingPunct="0">
        <a:lnSpc>
          <a:spcPct val="101000"/>
        </a:lnSpc>
        <a:spcBef>
          <a:spcPct val="0"/>
        </a:spcBef>
        <a:spcAft>
          <a:spcPct val="0"/>
        </a:spcAft>
        <a:buClr>
          <a:srgbClr val="C0C0C0"/>
        </a:buClr>
        <a:buSzPct val="100000"/>
        <a:buFont typeface="Verdana" pitchFamily="32" charset="0"/>
        <a:defRPr sz="2800" b="1">
          <a:solidFill>
            <a:srgbClr val="C0C0C0"/>
          </a:solidFill>
          <a:latin typeface="Verdana" pitchFamily="32" charset="0"/>
          <a:ea typeface="MS Gothic" charset="0"/>
          <a:cs typeface="MS Gothic" charset="0"/>
        </a:defRPr>
      </a:lvl9pPr>
    </p:titleStyle>
    <p:bodyStyle>
      <a:lvl1pPr marL="314325" indent="-314325" algn="l" defTabSz="449263" rtl="0" eaLnBrk="0" fontAlgn="base" hangingPunct="0">
        <a:lnSpc>
          <a:spcPct val="101000"/>
        </a:lnSpc>
        <a:spcBef>
          <a:spcPts val="500"/>
        </a:spcBef>
        <a:spcAft>
          <a:spcPct val="0"/>
        </a:spcAft>
        <a:buClr>
          <a:srgbClr val="4D4D4D"/>
        </a:buClr>
        <a:buSzPct val="100000"/>
        <a:buFont typeface="Verdana" pitchFamily="32" charset="0"/>
        <a:buChar char="•"/>
        <a:defRPr sz="2000">
          <a:solidFill>
            <a:srgbClr val="4D4D4D"/>
          </a:solidFill>
          <a:latin typeface="+mn-lt"/>
          <a:ea typeface="+mn-ea"/>
          <a:cs typeface="+mn-cs"/>
        </a:defRPr>
      </a:lvl1pPr>
      <a:lvl2pPr marL="714375" indent="-257175" algn="l" defTabSz="449263" rtl="0" eaLnBrk="0" fontAlgn="base" hangingPunct="0">
        <a:lnSpc>
          <a:spcPct val="101000"/>
        </a:lnSpc>
        <a:spcBef>
          <a:spcPts val="450"/>
        </a:spcBef>
        <a:spcAft>
          <a:spcPct val="0"/>
        </a:spcAft>
        <a:buClr>
          <a:srgbClr val="000000"/>
        </a:buClr>
        <a:buSzPct val="100000"/>
        <a:buFont typeface="Verdana" pitchFamily="32" charset="0"/>
        <a:buChar char="–"/>
        <a:defRPr>
          <a:solidFill>
            <a:srgbClr val="000000"/>
          </a:solidFill>
          <a:latin typeface="+mn-lt"/>
          <a:ea typeface="+mn-ea"/>
          <a:cs typeface="+mn-cs"/>
        </a:defRPr>
      </a:lvl2pPr>
      <a:lvl3pPr marL="1143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3pPr>
      <a:lvl4pPr marL="1600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4pPr>
      <a:lvl5pPr marL="20574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5pPr>
      <a:lvl6pPr marL="25146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6pPr>
      <a:lvl7pPr marL="29718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7pPr>
      <a:lvl8pPr marL="34290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8pPr>
      <a:lvl9pPr marL="3886200" indent="-228600" algn="l" defTabSz="449263" rtl="0" eaLnBrk="0" fontAlgn="base" hangingPunct="0">
        <a:lnSpc>
          <a:spcPct val="101000"/>
        </a:lnSpc>
        <a:spcBef>
          <a:spcPts val="400"/>
        </a:spcBef>
        <a:spcAft>
          <a:spcPct val="0"/>
        </a:spcAft>
        <a:buClr>
          <a:srgbClr val="000000"/>
        </a:buClr>
        <a:buSzPct val="100000"/>
        <a:buFont typeface="Verdana" pitchFamily="32" charset="0"/>
        <a:buChar char="»"/>
        <a:defRPr sz="16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Word_97_-_2003_Document1.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Microsoft_Word_97_-_2003_Document2.doc"/></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Microsoft_Word_97_-_2003_Document3.doc"/></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2.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Microsoft_Word_97_-_2003_Document4.doc"/></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2.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7.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Microsoft_Word_97_-_2003_Document6.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e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14313" y="785813"/>
            <a:ext cx="8715375" cy="338137"/>
          </a:xfrm>
          <a:prstGeom prst="rect">
            <a:avLst/>
          </a:prstGeom>
          <a:solidFill>
            <a:srgbClr val="FFFFFF"/>
          </a:solidFill>
          <a:ln w="9525">
            <a:noFill/>
            <a:round/>
            <a:headEnd/>
            <a:tailEnd/>
          </a:ln>
          <a:effectLst/>
        </p:spPr>
        <p:txBody>
          <a:bodyPr wrap="none" anchor="ctr"/>
          <a:lstStyle/>
          <a:p>
            <a:endParaRPr lang="pl-PL"/>
          </a:p>
        </p:txBody>
      </p:sp>
      <p:sp>
        <p:nvSpPr>
          <p:cNvPr id="27650" name="Text Box 2"/>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6A06352-F19F-4CDC-B606-E9B429D6CB8E}" type="slidenum">
              <a:rPr lang="de-DE"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de-DE" sz="1200" b="1">
              <a:solidFill>
                <a:srgbClr val="4D4D4D"/>
              </a:solidFill>
              <a:latin typeface="Verdana" pitchFamily="32" charset="0"/>
              <a:ea typeface="MS Gothic" charset="0"/>
              <a:cs typeface="MS Gothic" charset="0"/>
            </a:endParaRPr>
          </a:p>
        </p:txBody>
      </p:sp>
      <p:grpSp>
        <p:nvGrpSpPr>
          <p:cNvPr id="27651" name="Group 3"/>
          <p:cNvGrpSpPr>
            <a:grpSpLocks/>
          </p:cNvGrpSpPr>
          <p:nvPr/>
        </p:nvGrpSpPr>
        <p:grpSpPr bwMode="auto">
          <a:xfrm>
            <a:off x="1368425" y="1390650"/>
            <a:ext cx="6046788" cy="4537075"/>
            <a:chOff x="862" y="876"/>
            <a:chExt cx="3809" cy="2858"/>
          </a:xfrm>
        </p:grpSpPr>
        <p:pic>
          <p:nvPicPr>
            <p:cNvPr id="27652" name="Picture 4"/>
            <p:cNvPicPr>
              <a:picLocks noChangeAspect="1" noChangeArrowheads="1"/>
            </p:cNvPicPr>
            <p:nvPr/>
          </p:nvPicPr>
          <p:blipFill>
            <a:blip r:embed="rId3" cstate="print"/>
            <a:srcRect/>
            <a:stretch>
              <a:fillRect/>
            </a:stretch>
          </p:blipFill>
          <p:spPr bwMode="auto">
            <a:xfrm>
              <a:off x="862" y="876"/>
              <a:ext cx="3810" cy="2859"/>
            </a:xfrm>
            <a:prstGeom prst="rect">
              <a:avLst/>
            </a:prstGeom>
            <a:noFill/>
            <a:ln w="9525">
              <a:noFill/>
              <a:round/>
              <a:headEnd/>
              <a:tailEnd/>
            </a:ln>
            <a:effectLst/>
          </p:spPr>
        </p:pic>
        <p:sp>
          <p:nvSpPr>
            <p:cNvPr id="27653" name="Text Box 5"/>
            <p:cNvSpPr txBox="1">
              <a:spLocks noChangeArrowheads="1"/>
            </p:cNvSpPr>
            <p:nvPr/>
          </p:nvSpPr>
          <p:spPr bwMode="auto">
            <a:xfrm>
              <a:off x="862" y="876"/>
              <a:ext cx="3810" cy="2859"/>
            </a:xfrm>
            <a:prstGeom prst="rect">
              <a:avLst/>
            </a:prstGeom>
            <a:noFill/>
            <a:ln w="9525">
              <a:noFill/>
              <a:round/>
              <a:headEnd/>
              <a:tailEnd/>
            </a:ln>
            <a:effectLst/>
          </p:spPr>
          <p:txBody>
            <a:bodyPr wrap="none" anchor="ctr"/>
            <a:lstStyle/>
            <a:p>
              <a:endParaRPr lang="pl-PL"/>
            </a:p>
          </p:txBody>
        </p:sp>
      </p:grpSp>
      <p:sp>
        <p:nvSpPr>
          <p:cNvPr id="27654" name="Text Box 6"/>
          <p:cNvSpPr txBox="1">
            <a:spLocks noChangeArrowheads="1"/>
          </p:cNvSpPr>
          <p:nvPr/>
        </p:nvSpPr>
        <p:spPr bwMode="auto">
          <a:xfrm>
            <a:off x="685800" y="244475"/>
            <a:ext cx="7772400" cy="1470025"/>
          </a:xfrm>
          <a:prstGeom prst="rect">
            <a:avLst/>
          </a:prstGeom>
          <a:noFill/>
          <a:ln w="9525">
            <a:noFill/>
            <a:round/>
            <a:headEnd/>
            <a:tailEnd/>
          </a:ln>
          <a:effectLst/>
        </p:spPr>
        <p:txBody>
          <a:bodyPr lIns="90000" tIns="46800" rIns="90000" bIns="46800" anchor="ctr"/>
          <a:lstStyle/>
          <a:p>
            <a:pPr algn="ctr">
              <a:lnSpc>
                <a:spcPts val="36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FFFFFF"/>
                </a:solidFill>
                <a:latin typeface="Verdana" pitchFamily="32" charset="0"/>
                <a:ea typeface="MS Gothic" charset="0"/>
                <a:cs typeface="MS Gothic" charset="0"/>
              </a:rPr>
              <a:t>Międzynarodowa klasyfikacja</a:t>
            </a:r>
            <a:r>
              <a:rPr lang="de-CH" sz="2800" b="1">
                <a:solidFill>
                  <a:srgbClr val="CC0000"/>
                </a:solidFill>
                <a:latin typeface="Verdana" pitchFamily="32" charset="0"/>
                <a:ea typeface="MS Gothic" charset="0"/>
                <a:cs typeface="MS Gothic" charset="0"/>
              </a:rPr>
              <a:t> funkcjonowania, niepełnosprawności i zdrowia </a:t>
            </a:r>
          </a:p>
          <a:p>
            <a:pPr algn="ctr">
              <a:lnSpc>
                <a:spcPts val="36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CC0000"/>
                </a:solidFill>
                <a:latin typeface="Verdana" pitchFamily="32" charset="0"/>
                <a:ea typeface="MS Gothic" charset="0"/>
                <a:cs typeface="MS Gothic" charset="0"/>
              </a:rPr>
              <a:t>(ICF)‏</a:t>
            </a:r>
          </a:p>
        </p:txBody>
      </p:sp>
      <p:sp>
        <p:nvSpPr>
          <p:cNvPr id="27655" name="Text Box 7"/>
          <p:cNvSpPr txBox="1">
            <a:spLocks noChangeArrowheads="1"/>
          </p:cNvSpPr>
          <p:nvPr/>
        </p:nvSpPr>
        <p:spPr bwMode="auto">
          <a:xfrm>
            <a:off x="642938" y="5245100"/>
            <a:ext cx="7772400" cy="1470025"/>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C00000"/>
                </a:solidFill>
                <a:latin typeface="Verdana" pitchFamily="32" charset="0"/>
                <a:ea typeface="MS Gothic" charset="0"/>
                <a:cs typeface="MS Gothic" charset="0"/>
              </a:rPr>
              <a:t>Warsztaty ICF</a:t>
            </a:r>
          </a:p>
        </p:txBody>
      </p:sp>
      <p:sp>
        <p:nvSpPr>
          <p:cNvPr id="27656" name="Text Box 8"/>
          <p:cNvSpPr txBox="1">
            <a:spLocks noChangeArrowheads="1"/>
          </p:cNvSpPr>
          <p:nvPr/>
        </p:nvSpPr>
        <p:spPr bwMode="auto">
          <a:xfrm>
            <a:off x="8643938" y="6286500"/>
            <a:ext cx="357187" cy="461963"/>
          </a:xfrm>
          <a:prstGeom prst="rect">
            <a:avLst/>
          </a:prstGeom>
          <a:solidFill>
            <a:srgbClr val="FFFFFF"/>
          </a:solidFill>
          <a:ln w="9525">
            <a:noFill/>
            <a:round/>
            <a:headEnd/>
            <a:tailEnd/>
          </a:ln>
          <a:effectLst/>
        </p:spPr>
        <p:txBody>
          <a:bodyPr wrap="none" anchor="ctr"/>
          <a:lstStyle/>
          <a:p>
            <a:endParaRPr lang="pl-PL"/>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214313" y="6072188"/>
            <a:ext cx="8715375" cy="338137"/>
          </a:xfrm>
          <a:prstGeom prst="rect">
            <a:avLst/>
          </a:prstGeom>
          <a:solidFill>
            <a:srgbClr val="FFFFFF"/>
          </a:solidFill>
          <a:ln w="9525">
            <a:noFill/>
            <a:round/>
            <a:headEnd/>
            <a:tailEnd/>
          </a:ln>
          <a:effectLst/>
        </p:spPr>
        <p:txBody>
          <a:bodyPr wrap="none" anchor="ctr"/>
          <a:lstStyle/>
          <a:p>
            <a:endParaRPr lang="pl-PL"/>
          </a:p>
        </p:txBody>
      </p:sp>
      <p:sp>
        <p:nvSpPr>
          <p:cNvPr id="101378" name="Text Box 2"/>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422305-11A2-468B-B144-780EBC3F2BC2}"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de-CH" sz="1200" b="1">
              <a:solidFill>
                <a:srgbClr val="4D4D4D"/>
              </a:solidFill>
              <a:latin typeface="Verdana" pitchFamily="32" charset="0"/>
              <a:ea typeface="MS Gothic" charset="0"/>
              <a:cs typeface="MS Gothic" charset="0"/>
            </a:endParaRPr>
          </a:p>
        </p:txBody>
      </p:sp>
      <p:cxnSp>
        <p:nvCxnSpPr>
          <p:cNvPr id="101379" name="AutoShape 3"/>
          <p:cNvCxnSpPr>
            <a:cxnSpLocks noChangeShapeType="1"/>
            <a:stCxn id="101391" idx="1"/>
            <a:endCxn id="101387" idx="0"/>
          </p:cNvCxnSpPr>
          <p:nvPr/>
        </p:nvCxnSpPr>
        <p:spPr bwMode="auto">
          <a:xfrm flipH="1" flipV="1">
            <a:off x="7127875" y="1062038"/>
            <a:ext cx="242888" cy="971550"/>
          </a:xfrm>
          <a:prstGeom prst="bentConnector3">
            <a:avLst>
              <a:gd name="adj1" fmla="val 50000"/>
            </a:avLst>
          </a:prstGeom>
          <a:noFill/>
          <a:ln w="28440">
            <a:solidFill>
              <a:srgbClr val="5F5F5F"/>
            </a:solidFill>
            <a:miter lim="800000"/>
            <a:headEnd/>
            <a:tailEnd/>
          </a:ln>
          <a:effectLst/>
        </p:spPr>
      </p:cxnSp>
      <p:cxnSp>
        <p:nvCxnSpPr>
          <p:cNvPr id="101380" name="AutoShape 4"/>
          <p:cNvCxnSpPr>
            <a:cxnSpLocks noChangeShapeType="1"/>
            <a:stCxn id="101390" idx="0"/>
            <a:endCxn id="101387" idx="0"/>
          </p:cNvCxnSpPr>
          <p:nvPr/>
        </p:nvCxnSpPr>
        <p:spPr bwMode="auto">
          <a:xfrm flipV="1">
            <a:off x="6192838" y="1096963"/>
            <a:ext cx="244475" cy="936625"/>
          </a:xfrm>
          <a:prstGeom prst="bentConnector3">
            <a:avLst>
              <a:gd name="adj1" fmla="val 50000"/>
            </a:avLst>
          </a:prstGeom>
          <a:noFill/>
          <a:ln w="28440">
            <a:solidFill>
              <a:srgbClr val="5F5F5F"/>
            </a:solidFill>
            <a:miter lim="800000"/>
            <a:headEnd/>
            <a:tailEnd/>
          </a:ln>
          <a:effectLst/>
        </p:spPr>
      </p:cxnSp>
      <p:cxnSp>
        <p:nvCxnSpPr>
          <p:cNvPr id="101381" name="AutoShape 5"/>
          <p:cNvCxnSpPr>
            <a:cxnSpLocks noChangeShapeType="1"/>
            <a:stCxn id="101389" idx="1"/>
            <a:endCxn id="101386" idx="0"/>
          </p:cNvCxnSpPr>
          <p:nvPr/>
        </p:nvCxnSpPr>
        <p:spPr bwMode="auto">
          <a:xfrm flipH="1" flipV="1">
            <a:off x="2716213" y="773113"/>
            <a:ext cx="242887" cy="1260475"/>
          </a:xfrm>
          <a:prstGeom prst="bentConnector3">
            <a:avLst>
              <a:gd name="adj1" fmla="val 50000"/>
            </a:avLst>
          </a:prstGeom>
          <a:noFill/>
          <a:ln w="28440">
            <a:solidFill>
              <a:srgbClr val="5F5F5F"/>
            </a:solidFill>
            <a:miter lim="800000"/>
            <a:headEnd/>
            <a:tailEnd/>
          </a:ln>
          <a:effectLst/>
        </p:spPr>
      </p:cxnSp>
      <p:cxnSp>
        <p:nvCxnSpPr>
          <p:cNvPr id="101382" name="AutoShape 6"/>
          <p:cNvCxnSpPr>
            <a:cxnSpLocks noChangeShapeType="1"/>
            <a:stCxn id="101388" idx="0"/>
            <a:endCxn id="101386" idx="0"/>
          </p:cNvCxnSpPr>
          <p:nvPr/>
        </p:nvCxnSpPr>
        <p:spPr bwMode="auto">
          <a:xfrm flipV="1">
            <a:off x="1692275" y="1008063"/>
            <a:ext cx="242888" cy="1025525"/>
          </a:xfrm>
          <a:prstGeom prst="bentConnector3">
            <a:avLst>
              <a:gd name="adj1" fmla="val 50000"/>
            </a:avLst>
          </a:prstGeom>
          <a:noFill/>
          <a:ln w="28440">
            <a:solidFill>
              <a:srgbClr val="5F5F5F"/>
            </a:solidFill>
            <a:miter lim="800000"/>
            <a:headEnd/>
            <a:tailEnd/>
          </a:ln>
          <a:effectLst/>
        </p:spPr>
      </p:cxnSp>
      <p:cxnSp>
        <p:nvCxnSpPr>
          <p:cNvPr id="101383" name="AutoShape 7"/>
          <p:cNvCxnSpPr>
            <a:cxnSpLocks noChangeShapeType="1"/>
            <a:stCxn id="101387" idx="1"/>
            <a:endCxn id="101385" idx="0"/>
          </p:cNvCxnSpPr>
          <p:nvPr/>
        </p:nvCxnSpPr>
        <p:spPr bwMode="auto">
          <a:xfrm flipH="1" flipV="1">
            <a:off x="4660900" y="-979488"/>
            <a:ext cx="215900" cy="2465388"/>
          </a:xfrm>
          <a:prstGeom prst="bentConnector3">
            <a:avLst>
              <a:gd name="adj1" fmla="val 50000"/>
            </a:avLst>
          </a:prstGeom>
          <a:noFill/>
          <a:ln w="28440">
            <a:solidFill>
              <a:srgbClr val="5F5F5F"/>
            </a:solidFill>
            <a:miter lim="800000"/>
            <a:headEnd/>
            <a:tailEnd/>
          </a:ln>
          <a:effectLst/>
        </p:spPr>
      </p:cxnSp>
      <p:cxnSp>
        <p:nvCxnSpPr>
          <p:cNvPr id="101384" name="AutoShape 8"/>
          <p:cNvCxnSpPr>
            <a:cxnSpLocks noChangeShapeType="1"/>
            <a:stCxn id="101386" idx="0"/>
            <a:endCxn id="101385" idx="1"/>
          </p:cNvCxnSpPr>
          <p:nvPr/>
        </p:nvCxnSpPr>
        <p:spPr bwMode="auto">
          <a:xfrm flipV="1">
            <a:off x="2717800" y="-458788"/>
            <a:ext cx="220663" cy="1944688"/>
          </a:xfrm>
          <a:prstGeom prst="bentConnector3">
            <a:avLst>
              <a:gd name="adj1" fmla="val 50000"/>
            </a:avLst>
          </a:prstGeom>
          <a:noFill/>
          <a:ln w="28440">
            <a:solidFill>
              <a:srgbClr val="5F5F5F"/>
            </a:solidFill>
            <a:miter lim="800000"/>
            <a:headEnd/>
            <a:tailEnd/>
          </a:ln>
          <a:effectLst/>
        </p:spPr>
      </p:cxnSp>
      <p:sp>
        <p:nvSpPr>
          <p:cNvPr id="101385" name="AutoShape 9"/>
          <p:cNvSpPr>
            <a:spLocks noChangeArrowheads="1"/>
          </p:cNvSpPr>
          <p:nvPr/>
        </p:nvSpPr>
        <p:spPr bwMode="auto">
          <a:xfrm>
            <a:off x="3671888" y="1052513"/>
            <a:ext cx="1979612" cy="431800"/>
          </a:xfrm>
          <a:prstGeom prst="roundRect">
            <a:avLst>
              <a:gd name="adj" fmla="val 16667"/>
            </a:avLst>
          </a:prstGeom>
          <a:solidFill>
            <a:srgbClr val="CC0000"/>
          </a:solidFill>
          <a:ln w="9525">
            <a:noFill/>
            <a:round/>
            <a:headEnd/>
            <a:tailEnd/>
          </a:ln>
          <a:effectLst/>
        </p:spPr>
        <p:txBody>
          <a:bodyPr wrap="none" lIns="65880" tIns="32760" rIns="65880" bIns="3276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FFFFFF"/>
                </a:solidFill>
                <a:latin typeface="Verdana" pitchFamily="32" charset="0"/>
                <a:ea typeface="MS Gothic" charset="0"/>
                <a:cs typeface="MS Gothic" charset="0"/>
              </a:rPr>
              <a:t>ICF</a:t>
            </a:r>
          </a:p>
        </p:txBody>
      </p:sp>
      <p:sp>
        <p:nvSpPr>
          <p:cNvPr id="101386" name="AutoShape 10"/>
          <p:cNvSpPr>
            <a:spLocks noChangeArrowheads="1"/>
          </p:cNvSpPr>
          <p:nvPr/>
        </p:nvSpPr>
        <p:spPr bwMode="auto">
          <a:xfrm>
            <a:off x="468313" y="1700213"/>
            <a:ext cx="449897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101387" name="AutoShape 11"/>
          <p:cNvSpPr>
            <a:spLocks noChangeArrowheads="1"/>
          </p:cNvSpPr>
          <p:nvPr/>
        </p:nvSpPr>
        <p:spPr bwMode="auto">
          <a:xfrm>
            <a:off x="5256213" y="1700213"/>
            <a:ext cx="374332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101388" name="AutoShape 12"/>
          <p:cNvSpPr>
            <a:spLocks noChangeArrowheads="1"/>
          </p:cNvSpPr>
          <p:nvPr/>
        </p:nvSpPr>
        <p:spPr bwMode="auto">
          <a:xfrm>
            <a:off x="468313" y="2276475"/>
            <a:ext cx="24479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101389" name="AutoShape 13"/>
          <p:cNvSpPr>
            <a:spLocks noChangeArrowheads="1"/>
          </p:cNvSpPr>
          <p:nvPr/>
        </p:nvSpPr>
        <p:spPr bwMode="auto">
          <a:xfrm>
            <a:off x="2987675" y="2276475"/>
            <a:ext cx="1979613" cy="474663"/>
          </a:xfrm>
          <a:prstGeom prst="roundRect">
            <a:avLst>
              <a:gd name="adj" fmla="val 9449"/>
            </a:avLst>
          </a:prstGeom>
          <a:solidFill>
            <a:srgbClr val="CC0000"/>
          </a:solidFill>
          <a:ln w="9525">
            <a:noFill/>
            <a:round/>
            <a:headEnd/>
            <a:tailEnd/>
          </a:ln>
          <a:effectLst/>
        </p:spPr>
        <p:txBody>
          <a:bodyPr wrap="none" anchor="ctr"/>
          <a:lstStyle/>
          <a:p>
            <a:endParaRPr lang="pl-PL"/>
          </a:p>
        </p:txBody>
      </p:sp>
      <p:sp>
        <p:nvSpPr>
          <p:cNvPr id="101390" name="AutoShape 14"/>
          <p:cNvSpPr>
            <a:spLocks noChangeArrowheads="1"/>
          </p:cNvSpPr>
          <p:nvPr/>
        </p:nvSpPr>
        <p:spPr bwMode="auto">
          <a:xfrm>
            <a:off x="5256213" y="2276475"/>
            <a:ext cx="1871662" cy="503238"/>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101391" name="AutoShape 15"/>
          <p:cNvSpPr>
            <a:spLocks noChangeArrowheads="1"/>
          </p:cNvSpPr>
          <p:nvPr/>
        </p:nvSpPr>
        <p:spPr bwMode="auto">
          <a:xfrm>
            <a:off x="7199313" y="2276475"/>
            <a:ext cx="18002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cxnSp>
        <p:nvCxnSpPr>
          <p:cNvPr id="101392" name="AutoShape 16"/>
          <p:cNvCxnSpPr>
            <a:cxnSpLocks noChangeShapeType="1"/>
            <a:stCxn id="101395" idx="0"/>
          </p:cNvCxnSpPr>
          <p:nvPr/>
        </p:nvCxnSpPr>
        <p:spPr bwMode="auto">
          <a:xfrm flipV="1">
            <a:off x="1081088" y="2138363"/>
            <a:ext cx="174625" cy="612775"/>
          </a:xfrm>
          <a:prstGeom prst="bentConnector3">
            <a:avLst>
              <a:gd name="adj1" fmla="val 50000"/>
            </a:avLst>
          </a:prstGeom>
          <a:noFill/>
          <a:ln w="28440">
            <a:solidFill>
              <a:srgbClr val="000000"/>
            </a:solidFill>
            <a:miter lim="800000"/>
            <a:headEnd/>
            <a:tailEnd/>
          </a:ln>
          <a:effectLst/>
        </p:spPr>
      </p:cxnSp>
      <p:cxnSp>
        <p:nvCxnSpPr>
          <p:cNvPr id="101393" name="AutoShape 17"/>
          <p:cNvCxnSpPr>
            <a:cxnSpLocks noChangeShapeType="1"/>
          </p:cNvCxnSpPr>
          <p:nvPr/>
        </p:nvCxnSpPr>
        <p:spPr bwMode="auto">
          <a:xfrm flipH="1" flipV="1">
            <a:off x="1835150" y="2139950"/>
            <a:ext cx="244475" cy="612775"/>
          </a:xfrm>
          <a:prstGeom prst="bentConnector3">
            <a:avLst>
              <a:gd name="adj1" fmla="val 50000"/>
            </a:avLst>
          </a:prstGeom>
          <a:noFill/>
          <a:ln w="28440">
            <a:solidFill>
              <a:srgbClr val="000000"/>
            </a:solidFill>
            <a:miter lim="800000"/>
            <a:headEnd/>
            <a:tailEnd/>
          </a:ln>
          <a:effectLst/>
        </p:spPr>
      </p:cxnSp>
      <p:sp>
        <p:nvSpPr>
          <p:cNvPr id="101394" name="AutoShape 18"/>
          <p:cNvSpPr>
            <a:spLocks noChangeArrowheads="1"/>
          </p:cNvSpPr>
          <p:nvPr/>
        </p:nvSpPr>
        <p:spPr bwMode="auto">
          <a:xfrm>
            <a:off x="1763713" y="2924175"/>
            <a:ext cx="1150937" cy="330200"/>
          </a:xfrm>
          <a:prstGeom prst="roundRect">
            <a:avLst>
              <a:gd name="adj" fmla="val 16829"/>
            </a:avLst>
          </a:prstGeom>
          <a:solidFill>
            <a:srgbClr val="CC0000"/>
          </a:solidFill>
          <a:ln w="9525">
            <a:noFill/>
            <a:round/>
            <a:headEnd/>
            <a:tailEnd/>
          </a:ln>
          <a:effectLst/>
        </p:spPr>
        <p:txBody>
          <a:bodyPr wrap="none" anchor="ctr"/>
          <a:lstStyle/>
          <a:p>
            <a:endParaRPr lang="pl-PL"/>
          </a:p>
        </p:txBody>
      </p:sp>
      <p:sp>
        <p:nvSpPr>
          <p:cNvPr id="101395" name="AutoShape 19"/>
          <p:cNvSpPr>
            <a:spLocks noChangeArrowheads="1"/>
          </p:cNvSpPr>
          <p:nvPr/>
        </p:nvSpPr>
        <p:spPr bwMode="auto">
          <a:xfrm>
            <a:off x="468313" y="2924175"/>
            <a:ext cx="1223962" cy="330200"/>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101396" name="Text Box 20"/>
          <p:cNvSpPr txBox="1">
            <a:spLocks noChangeArrowheads="1"/>
          </p:cNvSpPr>
          <p:nvPr/>
        </p:nvSpPr>
        <p:spPr bwMode="auto">
          <a:xfrm>
            <a:off x="900113" y="1663700"/>
            <a:ext cx="3743325" cy="322263"/>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Funkcjonowanie i niepełnosprawność</a:t>
            </a:r>
          </a:p>
        </p:txBody>
      </p:sp>
      <p:sp>
        <p:nvSpPr>
          <p:cNvPr id="101397" name="Text Box 21"/>
          <p:cNvSpPr txBox="1">
            <a:spLocks noChangeArrowheads="1"/>
          </p:cNvSpPr>
          <p:nvPr/>
        </p:nvSpPr>
        <p:spPr bwMode="auto">
          <a:xfrm>
            <a:off x="5389563" y="1657350"/>
            <a:ext cx="3527425" cy="322263"/>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Czynniki kontekstowe</a:t>
            </a:r>
          </a:p>
        </p:txBody>
      </p:sp>
      <p:sp>
        <p:nvSpPr>
          <p:cNvPr id="101398" name="Text Box 22"/>
          <p:cNvSpPr txBox="1">
            <a:spLocks noChangeArrowheads="1"/>
          </p:cNvSpPr>
          <p:nvPr/>
        </p:nvSpPr>
        <p:spPr bwMode="auto">
          <a:xfrm>
            <a:off x="539750"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Funkcje życiowe i struktury ciała</a:t>
            </a:r>
          </a:p>
        </p:txBody>
      </p:sp>
      <p:sp>
        <p:nvSpPr>
          <p:cNvPr id="101399" name="Text Box 23"/>
          <p:cNvSpPr txBox="1">
            <a:spLocks noChangeArrowheads="1"/>
          </p:cNvSpPr>
          <p:nvPr/>
        </p:nvSpPr>
        <p:spPr bwMode="auto">
          <a:xfrm>
            <a:off x="2843213" y="2205038"/>
            <a:ext cx="2303462"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Czynności i uczestnictwo</a:t>
            </a:r>
          </a:p>
        </p:txBody>
      </p:sp>
      <p:sp>
        <p:nvSpPr>
          <p:cNvPr id="101400" name="Text Box 24"/>
          <p:cNvSpPr txBox="1">
            <a:spLocks noChangeArrowheads="1"/>
          </p:cNvSpPr>
          <p:nvPr/>
        </p:nvSpPr>
        <p:spPr bwMode="auto">
          <a:xfrm>
            <a:off x="5076825"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środowiskowe</a:t>
            </a:r>
          </a:p>
        </p:txBody>
      </p:sp>
      <p:sp>
        <p:nvSpPr>
          <p:cNvPr id="101401" name="Text Box 25"/>
          <p:cNvSpPr txBox="1">
            <a:spLocks noChangeArrowheads="1"/>
          </p:cNvSpPr>
          <p:nvPr/>
        </p:nvSpPr>
        <p:spPr bwMode="auto">
          <a:xfrm>
            <a:off x="7235825" y="2205038"/>
            <a:ext cx="1800225"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osobiste</a:t>
            </a:r>
          </a:p>
        </p:txBody>
      </p:sp>
      <p:sp>
        <p:nvSpPr>
          <p:cNvPr id="101402" name="Text Box 26"/>
          <p:cNvSpPr txBox="1">
            <a:spLocks noChangeArrowheads="1"/>
          </p:cNvSpPr>
          <p:nvPr/>
        </p:nvSpPr>
        <p:spPr bwMode="auto">
          <a:xfrm>
            <a:off x="414338" y="2900363"/>
            <a:ext cx="1439862" cy="276225"/>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cs typeface="Arial Unicode MS" charset="0"/>
              </a:rPr>
              <a:t>Funkcje życiowe</a:t>
            </a:r>
          </a:p>
        </p:txBody>
      </p:sp>
      <p:sp>
        <p:nvSpPr>
          <p:cNvPr id="101403" name="Text Box 27"/>
          <p:cNvSpPr txBox="1">
            <a:spLocks noChangeArrowheads="1"/>
          </p:cNvSpPr>
          <p:nvPr/>
        </p:nvSpPr>
        <p:spPr bwMode="auto">
          <a:xfrm>
            <a:off x="1652588" y="2905125"/>
            <a:ext cx="1439862" cy="276225"/>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cs typeface="Arial Unicode MS" charset="0"/>
              </a:rPr>
              <a:t>Struktury ciała</a:t>
            </a:r>
          </a:p>
        </p:txBody>
      </p:sp>
      <p:sp>
        <p:nvSpPr>
          <p:cNvPr id="101404" name="AutoShape 28"/>
          <p:cNvSpPr>
            <a:spLocks noChangeArrowheads="1"/>
          </p:cNvSpPr>
          <p:nvPr/>
        </p:nvSpPr>
        <p:spPr bwMode="auto">
          <a:xfrm>
            <a:off x="3238500" y="3068638"/>
            <a:ext cx="1404938" cy="287337"/>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d1</a:t>
            </a:r>
          </a:p>
        </p:txBody>
      </p:sp>
      <p:sp>
        <p:nvSpPr>
          <p:cNvPr id="101405" name="AutoShape 29"/>
          <p:cNvSpPr>
            <a:spLocks noChangeArrowheads="1"/>
          </p:cNvSpPr>
          <p:nvPr/>
        </p:nvSpPr>
        <p:spPr bwMode="auto">
          <a:xfrm>
            <a:off x="3238500" y="3448050"/>
            <a:ext cx="1404938" cy="341313"/>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d2</a:t>
            </a:r>
          </a:p>
        </p:txBody>
      </p:sp>
      <p:sp>
        <p:nvSpPr>
          <p:cNvPr id="101406" name="AutoShape 30"/>
          <p:cNvSpPr>
            <a:spLocks noChangeArrowheads="1"/>
          </p:cNvSpPr>
          <p:nvPr/>
        </p:nvSpPr>
        <p:spPr bwMode="auto">
          <a:xfrm>
            <a:off x="3238500" y="3860800"/>
            <a:ext cx="1404938" cy="360363"/>
          </a:xfrm>
          <a:prstGeom prst="roundRect">
            <a:avLst>
              <a:gd name="adj" fmla="val 25736"/>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d3</a:t>
            </a:r>
          </a:p>
        </p:txBody>
      </p:sp>
      <p:sp>
        <p:nvSpPr>
          <p:cNvPr id="101407" name="AutoShape 31"/>
          <p:cNvSpPr>
            <a:spLocks noChangeArrowheads="1"/>
          </p:cNvSpPr>
          <p:nvPr/>
        </p:nvSpPr>
        <p:spPr bwMode="auto">
          <a:xfrm>
            <a:off x="3238500" y="4292600"/>
            <a:ext cx="1404938" cy="3270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d4</a:t>
            </a:r>
          </a:p>
        </p:txBody>
      </p:sp>
      <p:sp>
        <p:nvSpPr>
          <p:cNvPr id="101408" name="AutoShape 32"/>
          <p:cNvSpPr>
            <a:spLocks noChangeArrowheads="1"/>
          </p:cNvSpPr>
          <p:nvPr/>
        </p:nvSpPr>
        <p:spPr bwMode="auto">
          <a:xfrm>
            <a:off x="3238500" y="4724400"/>
            <a:ext cx="1404938" cy="3016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d5</a:t>
            </a:r>
          </a:p>
        </p:txBody>
      </p:sp>
      <p:sp>
        <p:nvSpPr>
          <p:cNvPr id="101409" name="AutoShape 33"/>
          <p:cNvSpPr>
            <a:spLocks noChangeArrowheads="1"/>
          </p:cNvSpPr>
          <p:nvPr/>
        </p:nvSpPr>
        <p:spPr bwMode="auto">
          <a:xfrm>
            <a:off x="3238500" y="5113338"/>
            <a:ext cx="1404938"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d6</a:t>
            </a:r>
          </a:p>
        </p:txBody>
      </p:sp>
      <p:sp>
        <p:nvSpPr>
          <p:cNvPr id="101410" name="AutoShape 34"/>
          <p:cNvSpPr>
            <a:spLocks noChangeArrowheads="1"/>
          </p:cNvSpPr>
          <p:nvPr/>
        </p:nvSpPr>
        <p:spPr bwMode="auto">
          <a:xfrm>
            <a:off x="3238500" y="5516563"/>
            <a:ext cx="1404938" cy="360362"/>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d7</a:t>
            </a:r>
          </a:p>
        </p:txBody>
      </p:sp>
      <p:sp>
        <p:nvSpPr>
          <p:cNvPr id="101411" name="AutoShape 35"/>
          <p:cNvSpPr>
            <a:spLocks noChangeArrowheads="1"/>
          </p:cNvSpPr>
          <p:nvPr/>
        </p:nvSpPr>
        <p:spPr bwMode="auto">
          <a:xfrm>
            <a:off x="3238500" y="5924550"/>
            <a:ext cx="1404938" cy="341313"/>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d8</a:t>
            </a:r>
          </a:p>
        </p:txBody>
      </p:sp>
      <p:sp>
        <p:nvSpPr>
          <p:cNvPr id="101412" name="AutoShape 36"/>
          <p:cNvSpPr>
            <a:spLocks noChangeArrowheads="1"/>
          </p:cNvSpPr>
          <p:nvPr/>
        </p:nvSpPr>
        <p:spPr bwMode="auto">
          <a:xfrm>
            <a:off x="3238500" y="6308725"/>
            <a:ext cx="1404938" cy="2889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d9</a:t>
            </a:r>
          </a:p>
        </p:txBody>
      </p:sp>
      <p:cxnSp>
        <p:nvCxnSpPr>
          <p:cNvPr id="101413" name="AutoShape 37"/>
          <p:cNvCxnSpPr>
            <a:cxnSpLocks noChangeShapeType="1"/>
          </p:cNvCxnSpPr>
          <p:nvPr/>
        </p:nvCxnSpPr>
        <p:spPr bwMode="auto">
          <a:xfrm flipV="1">
            <a:off x="2497138" y="-949325"/>
            <a:ext cx="739775" cy="3702050"/>
          </a:xfrm>
          <a:prstGeom prst="bentConnector3">
            <a:avLst>
              <a:gd name="adj1" fmla="val 50000"/>
            </a:avLst>
          </a:prstGeom>
          <a:noFill/>
          <a:ln w="28440">
            <a:solidFill>
              <a:srgbClr val="5F5F5F"/>
            </a:solidFill>
            <a:miter lim="800000"/>
            <a:headEnd/>
            <a:tailEnd/>
          </a:ln>
          <a:effectLst/>
        </p:spPr>
      </p:cxnSp>
      <p:cxnSp>
        <p:nvCxnSpPr>
          <p:cNvPr id="101414" name="AutoShape 38"/>
          <p:cNvCxnSpPr>
            <a:cxnSpLocks noChangeShapeType="1"/>
          </p:cNvCxnSpPr>
          <p:nvPr/>
        </p:nvCxnSpPr>
        <p:spPr bwMode="auto">
          <a:xfrm flipV="1">
            <a:off x="2497138" y="-590550"/>
            <a:ext cx="739775" cy="3344863"/>
          </a:xfrm>
          <a:prstGeom prst="bentConnector3">
            <a:avLst>
              <a:gd name="adj1" fmla="val 50000"/>
            </a:avLst>
          </a:prstGeom>
          <a:noFill/>
          <a:ln w="28440">
            <a:solidFill>
              <a:srgbClr val="5F5F5F"/>
            </a:solidFill>
            <a:miter lim="800000"/>
            <a:headEnd/>
            <a:tailEnd/>
          </a:ln>
          <a:effectLst/>
        </p:spPr>
      </p:cxnSp>
      <p:cxnSp>
        <p:nvCxnSpPr>
          <p:cNvPr id="101415" name="AutoShape 39"/>
          <p:cNvCxnSpPr>
            <a:cxnSpLocks noChangeShapeType="1"/>
          </p:cNvCxnSpPr>
          <p:nvPr/>
        </p:nvCxnSpPr>
        <p:spPr bwMode="auto">
          <a:xfrm flipV="1">
            <a:off x="2497138" y="-193675"/>
            <a:ext cx="739775" cy="2946400"/>
          </a:xfrm>
          <a:prstGeom prst="bentConnector3">
            <a:avLst>
              <a:gd name="adj1" fmla="val 50000"/>
            </a:avLst>
          </a:prstGeom>
          <a:noFill/>
          <a:ln w="28440">
            <a:solidFill>
              <a:srgbClr val="5F5F5F"/>
            </a:solidFill>
            <a:miter lim="800000"/>
            <a:headEnd/>
            <a:tailEnd/>
          </a:ln>
          <a:effectLst/>
        </p:spPr>
      </p:cxnSp>
      <p:cxnSp>
        <p:nvCxnSpPr>
          <p:cNvPr id="101416" name="AutoShape 40"/>
          <p:cNvCxnSpPr>
            <a:cxnSpLocks noChangeShapeType="1"/>
          </p:cNvCxnSpPr>
          <p:nvPr/>
        </p:nvCxnSpPr>
        <p:spPr bwMode="auto">
          <a:xfrm flipV="1">
            <a:off x="2497138" y="225425"/>
            <a:ext cx="739775" cy="2527300"/>
          </a:xfrm>
          <a:prstGeom prst="bentConnector3">
            <a:avLst>
              <a:gd name="adj1" fmla="val 50000"/>
            </a:avLst>
          </a:prstGeom>
          <a:noFill/>
          <a:ln w="28440">
            <a:solidFill>
              <a:srgbClr val="5F5F5F"/>
            </a:solidFill>
            <a:miter lim="800000"/>
            <a:headEnd/>
            <a:tailEnd/>
          </a:ln>
          <a:effectLst/>
        </p:spPr>
      </p:cxnSp>
      <p:cxnSp>
        <p:nvCxnSpPr>
          <p:cNvPr id="101417" name="AutoShape 41"/>
          <p:cNvCxnSpPr>
            <a:cxnSpLocks noChangeShapeType="1"/>
          </p:cNvCxnSpPr>
          <p:nvPr/>
        </p:nvCxnSpPr>
        <p:spPr bwMode="auto">
          <a:xfrm flipV="1">
            <a:off x="2497138" y="628650"/>
            <a:ext cx="739775" cy="2124075"/>
          </a:xfrm>
          <a:prstGeom prst="bentConnector3">
            <a:avLst>
              <a:gd name="adj1" fmla="val 50000"/>
            </a:avLst>
          </a:prstGeom>
          <a:noFill/>
          <a:ln w="28440">
            <a:solidFill>
              <a:srgbClr val="5F5F5F"/>
            </a:solidFill>
            <a:miter lim="800000"/>
            <a:headEnd/>
            <a:tailEnd/>
          </a:ln>
          <a:effectLst/>
        </p:spPr>
      </p:cxnSp>
      <p:cxnSp>
        <p:nvCxnSpPr>
          <p:cNvPr id="101418" name="AutoShape 42"/>
          <p:cNvCxnSpPr>
            <a:cxnSpLocks noChangeShapeType="1"/>
          </p:cNvCxnSpPr>
          <p:nvPr/>
        </p:nvCxnSpPr>
        <p:spPr bwMode="auto">
          <a:xfrm flipV="1">
            <a:off x="2497138" y="1047750"/>
            <a:ext cx="739775" cy="1704975"/>
          </a:xfrm>
          <a:prstGeom prst="bentConnector3">
            <a:avLst>
              <a:gd name="adj1" fmla="val 50000"/>
            </a:avLst>
          </a:prstGeom>
          <a:noFill/>
          <a:ln w="28440">
            <a:solidFill>
              <a:srgbClr val="5F5F5F"/>
            </a:solidFill>
            <a:miter lim="800000"/>
            <a:headEnd/>
            <a:tailEnd/>
          </a:ln>
          <a:effectLst/>
        </p:spPr>
      </p:cxnSp>
      <p:cxnSp>
        <p:nvCxnSpPr>
          <p:cNvPr id="101419" name="AutoShape 43"/>
          <p:cNvCxnSpPr>
            <a:cxnSpLocks noChangeShapeType="1"/>
          </p:cNvCxnSpPr>
          <p:nvPr/>
        </p:nvCxnSpPr>
        <p:spPr bwMode="auto">
          <a:xfrm flipV="1">
            <a:off x="2497138" y="1463675"/>
            <a:ext cx="739775" cy="1290638"/>
          </a:xfrm>
          <a:prstGeom prst="bentConnector3">
            <a:avLst>
              <a:gd name="adj1" fmla="val 50000"/>
            </a:avLst>
          </a:prstGeom>
          <a:noFill/>
          <a:ln w="28440">
            <a:solidFill>
              <a:srgbClr val="5F5F5F"/>
            </a:solidFill>
            <a:miter lim="800000"/>
            <a:headEnd/>
            <a:tailEnd/>
          </a:ln>
          <a:effectLst/>
        </p:spPr>
      </p:cxnSp>
      <p:cxnSp>
        <p:nvCxnSpPr>
          <p:cNvPr id="101420" name="AutoShape 44"/>
          <p:cNvCxnSpPr>
            <a:cxnSpLocks noChangeShapeType="1"/>
          </p:cNvCxnSpPr>
          <p:nvPr/>
        </p:nvCxnSpPr>
        <p:spPr bwMode="auto">
          <a:xfrm flipV="1">
            <a:off x="2497138" y="1936750"/>
            <a:ext cx="739775" cy="841375"/>
          </a:xfrm>
          <a:prstGeom prst="bentConnector3">
            <a:avLst>
              <a:gd name="adj1" fmla="val 50000"/>
            </a:avLst>
          </a:prstGeom>
          <a:noFill/>
          <a:ln w="28440">
            <a:solidFill>
              <a:srgbClr val="5F5F5F"/>
            </a:solidFill>
            <a:miter lim="800000"/>
            <a:headEnd/>
            <a:tailEnd/>
          </a:ln>
          <a:effectLst/>
        </p:spPr>
      </p:cxnSp>
      <p:cxnSp>
        <p:nvCxnSpPr>
          <p:cNvPr id="101421" name="AutoShape 45"/>
          <p:cNvCxnSpPr>
            <a:cxnSpLocks noChangeShapeType="1"/>
          </p:cNvCxnSpPr>
          <p:nvPr/>
        </p:nvCxnSpPr>
        <p:spPr bwMode="auto">
          <a:xfrm flipV="1">
            <a:off x="2497138" y="2292350"/>
            <a:ext cx="739775" cy="461963"/>
          </a:xfrm>
          <a:prstGeom prst="bentConnector3">
            <a:avLst>
              <a:gd name="adj1" fmla="val 50000"/>
            </a:avLst>
          </a:prstGeom>
          <a:noFill/>
          <a:ln w="28440">
            <a:solidFill>
              <a:srgbClr val="5F5F5F"/>
            </a:solidFill>
            <a:miter lim="800000"/>
            <a:headEnd/>
            <a:tailEnd/>
          </a:ln>
          <a:effectLst/>
        </p:spPr>
      </p:cxnSp>
      <p:sp>
        <p:nvSpPr>
          <p:cNvPr id="101422" name="Text Box 46"/>
          <p:cNvSpPr txBox="1">
            <a:spLocks noChangeArrowheads="1"/>
          </p:cNvSpPr>
          <p:nvPr/>
        </p:nvSpPr>
        <p:spPr bwMode="auto">
          <a:xfrm>
            <a:off x="4643438" y="2997200"/>
            <a:ext cx="4105275" cy="3962400"/>
          </a:xfrm>
          <a:prstGeom prst="rect">
            <a:avLst/>
          </a:prstGeom>
          <a:noFill/>
          <a:ln w="9525">
            <a:noFill/>
            <a:round/>
            <a:headEnd/>
            <a:tailEnd/>
          </a:ln>
          <a:effectLst/>
        </p:spPr>
        <p:txBody>
          <a:bodyPr lIns="90000" tIns="46800" rIns="90000" bIns="46800">
            <a:spAutoFit/>
          </a:bodyPr>
          <a:lstStyle/>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Uczenie się i stosowanie wiedzy</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Ogólne zadania i polecenia</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Komunikacja</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Mobilność</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Samoobsługa</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Życie domowe </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Relacje i związki międzyludzkie</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Główne dziedziny życia</a:t>
            </a:r>
          </a:p>
          <a:p>
            <a:pP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Życie społeczne, towarzyskie i obywatelskie</a:t>
            </a:r>
          </a:p>
        </p:txBody>
      </p:sp>
      <p:sp>
        <p:nvSpPr>
          <p:cNvPr id="101423" name="Text Box 47"/>
          <p:cNvSpPr txBox="1">
            <a:spLocks noChangeArrowheads="1"/>
          </p:cNvSpPr>
          <p:nvPr/>
        </p:nvSpPr>
        <p:spPr bwMode="auto">
          <a:xfrm>
            <a:off x="6948488" y="858838"/>
            <a:ext cx="2303462" cy="642937"/>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CC0000"/>
                </a:solidFill>
                <a:latin typeface="Verdana" pitchFamily="32" charset="0"/>
                <a:cs typeface="Arial Unicode MS" charset="0"/>
              </a:rPr>
              <a:t>Czynności i uczestnictwo</a:t>
            </a:r>
          </a:p>
        </p:txBody>
      </p:sp>
      <p:sp>
        <p:nvSpPr>
          <p:cNvPr id="101424" name="Text Box 48"/>
          <p:cNvSpPr txBox="1">
            <a:spLocks noChangeArrowheads="1"/>
          </p:cNvSpPr>
          <p:nvPr/>
        </p:nvSpPr>
        <p:spPr bwMode="auto">
          <a:xfrm>
            <a:off x="6948488" y="404813"/>
            <a:ext cx="2124075" cy="3683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C000"/>
                </a:solidFill>
                <a:latin typeface="Verdana" pitchFamily="32" charset="0"/>
                <a:ea typeface="MS Gothic" charset="0"/>
                <a:cs typeface="MS Gothic" charset="0"/>
              </a:rPr>
              <a:t>Sekcje</a:t>
            </a:r>
          </a:p>
        </p:txBody>
      </p:sp>
      <p:sp>
        <p:nvSpPr>
          <p:cNvPr id="101425" name="Text Box 49"/>
          <p:cNvSpPr txBox="1">
            <a:spLocks noChangeArrowheads="1"/>
          </p:cNvSpPr>
          <p:nvPr/>
        </p:nvSpPr>
        <p:spPr bwMode="auto">
          <a:xfrm>
            <a:off x="214313" y="-142875"/>
            <a:ext cx="7143750"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
        <p:nvSpPr>
          <p:cNvPr id="101426" name="Text Box 50"/>
          <p:cNvSpPr txBox="1">
            <a:spLocks noChangeArrowheads="1"/>
          </p:cNvSpPr>
          <p:nvPr/>
        </p:nvSpPr>
        <p:spPr bwMode="auto">
          <a:xfrm>
            <a:off x="214313" y="6286500"/>
            <a:ext cx="1928812" cy="461963"/>
          </a:xfrm>
          <a:prstGeom prst="rect">
            <a:avLst/>
          </a:prstGeom>
          <a:solidFill>
            <a:srgbClr val="FFFFFF"/>
          </a:solidFill>
          <a:ln w="9525">
            <a:noFill/>
            <a:round/>
            <a:headEnd/>
            <a:tailEnd/>
          </a:ln>
          <a:effectLst/>
        </p:spPr>
        <p:txBody>
          <a:bodyPr wrap="none" anchor="ctr"/>
          <a:lstStyle/>
          <a:p>
            <a:endParaRPr lang="pl-P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101404"/>
                                        </p:tgtEl>
                                        <p:attrNameLst>
                                          <p:attrName>style.visibility</p:attrName>
                                        </p:attrNameLst>
                                      </p:cBhvr>
                                      <p:to>
                                        <p:strVal val="visible"/>
                                      </p:to>
                                    </p:set>
                                    <p:animEffect transition="in" filter="fade">
                                      <p:cBhvr additive="repl">
                                        <p:cTn id="7" dur="1000"/>
                                        <p:tgtEl>
                                          <p:spTgt spid="101404"/>
                                        </p:tgtEl>
                                      </p:cBhvr>
                                    </p:animEffect>
                                  </p:childTnLst>
                                </p:cTn>
                              </p:par>
                              <p:par>
                                <p:cTn id="8" presetID="10" presetClass="entr" fill="hold" nodeType="withEffect">
                                  <p:stCondLst>
                                    <p:cond delay="0"/>
                                  </p:stCondLst>
                                  <p:childTnLst>
                                    <p:set>
                                      <p:cBhvr additive="repl">
                                        <p:cTn id="9" dur="1" fill="hold">
                                          <p:stCondLst>
                                            <p:cond delay="0"/>
                                          </p:stCondLst>
                                        </p:cTn>
                                        <p:tgtEl>
                                          <p:spTgt spid="101407"/>
                                        </p:tgtEl>
                                        <p:attrNameLst>
                                          <p:attrName>style.visibility</p:attrName>
                                        </p:attrNameLst>
                                      </p:cBhvr>
                                      <p:to>
                                        <p:strVal val="visible"/>
                                      </p:to>
                                    </p:set>
                                    <p:animEffect transition="in" filter="fade">
                                      <p:cBhvr additive="repl">
                                        <p:cTn id="10" dur="1000"/>
                                        <p:tgtEl>
                                          <p:spTgt spid="101407"/>
                                        </p:tgtEl>
                                      </p:cBhvr>
                                    </p:animEffect>
                                  </p:childTnLst>
                                </p:cTn>
                              </p:par>
                              <p:par>
                                <p:cTn id="11" presetID="10" presetClass="entr" fill="hold" nodeType="withEffect">
                                  <p:stCondLst>
                                    <p:cond delay="0"/>
                                  </p:stCondLst>
                                  <p:childTnLst>
                                    <p:set>
                                      <p:cBhvr additive="repl">
                                        <p:cTn id="12" dur="1" fill="hold">
                                          <p:stCondLst>
                                            <p:cond delay="0"/>
                                          </p:stCondLst>
                                        </p:cTn>
                                        <p:tgtEl>
                                          <p:spTgt spid="101408"/>
                                        </p:tgtEl>
                                        <p:attrNameLst>
                                          <p:attrName>style.visibility</p:attrName>
                                        </p:attrNameLst>
                                      </p:cBhvr>
                                      <p:to>
                                        <p:strVal val="visible"/>
                                      </p:to>
                                    </p:set>
                                    <p:animEffect transition="in" filter="fade">
                                      <p:cBhvr additive="repl">
                                        <p:cTn id="13" dur="1000"/>
                                        <p:tgtEl>
                                          <p:spTgt spid="101408"/>
                                        </p:tgtEl>
                                      </p:cBhvr>
                                    </p:animEffect>
                                  </p:childTnLst>
                                </p:cTn>
                              </p:par>
                              <p:par>
                                <p:cTn id="14" presetID="10" presetClass="entr" fill="hold" nodeType="withEffect">
                                  <p:stCondLst>
                                    <p:cond delay="0"/>
                                  </p:stCondLst>
                                  <p:childTnLst>
                                    <p:set>
                                      <p:cBhvr additive="repl">
                                        <p:cTn id="15" dur="1" fill="hold">
                                          <p:stCondLst>
                                            <p:cond delay="0"/>
                                          </p:stCondLst>
                                        </p:cTn>
                                        <p:tgtEl>
                                          <p:spTgt spid="101409"/>
                                        </p:tgtEl>
                                        <p:attrNameLst>
                                          <p:attrName>style.visibility</p:attrName>
                                        </p:attrNameLst>
                                      </p:cBhvr>
                                      <p:to>
                                        <p:strVal val="visible"/>
                                      </p:to>
                                    </p:set>
                                    <p:animEffect transition="in" filter="fade">
                                      <p:cBhvr additive="repl">
                                        <p:cTn id="16" dur="1000"/>
                                        <p:tgtEl>
                                          <p:spTgt spid="101409"/>
                                        </p:tgtEl>
                                      </p:cBhvr>
                                    </p:animEffect>
                                  </p:childTnLst>
                                </p:cTn>
                              </p:par>
                              <p:par>
                                <p:cTn id="17" presetID="10" presetClass="entr" fill="hold" nodeType="withEffect">
                                  <p:stCondLst>
                                    <p:cond delay="0"/>
                                  </p:stCondLst>
                                  <p:childTnLst>
                                    <p:set>
                                      <p:cBhvr additive="repl">
                                        <p:cTn id="18" dur="1" fill="hold">
                                          <p:stCondLst>
                                            <p:cond delay="0"/>
                                          </p:stCondLst>
                                        </p:cTn>
                                        <p:tgtEl>
                                          <p:spTgt spid="101410"/>
                                        </p:tgtEl>
                                        <p:attrNameLst>
                                          <p:attrName>style.visibility</p:attrName>
                                        </p:attrNameLst>
                                      </p:cBhvr>
                                      <p:to>
                                        <p:strVal val="visible"/>
                                      </p:to>
                                    </p:set>
                                    <p:animEffect transition="in" filter="fade">
                                      <p:cBhvr additive="repl">
                                        <p:cTn id="19" dur="1000"/>
                                        <p:tgtEl>
                                          <p:spTgt spid="101410"/>
                                        </p:tgtEl>
                                      </p:cBhvr>
                                    </p:animEffect>
                                  </p:childTnLst>
                                </p:cTn>
                              </p:par>
                              <p:par>
                                <p:cTn id="20" presetID="10" presetClass="entr" fill="hold" nodeType="withEffect">
                                  <p:stCondLst>
                                    <p:cond delay="0"/>
                                  </p:stCondLst>
                                  <p:childTnLst>
                                    <p:set>
                                      <p:cBhvr additive="repl">
                                        <p:cTn id="21" dur="1" fill="hold">
                                          <p:stCondLst>
                                            <p:cond delay="0"/>
                                          </p:stCondLst>
                                        </p:cTn>
                                        <p:tgtEl>
                                          <p:spTgt spid="101411"/>
                                        </p:tgtEl>
                                        <p:attrNameLst>
                                          <p:attrName>style.visibility</p:attrName>
                                        </p:attrNameLst>
                                      </p:cBhvr>
                                      <p:to>
                                        <p:strVal val="visible"/>
                                      </p:to>
                                    </p:set>
                                    <p:animEffect transition="in" filter="fade">
                                      <p:cBhvr additive="repl">
                                        <p:cTn id="22" dur="1000"/>
                                        <p:tgtEl>
                                          <p:spTgt spid="101411"/>
                                        </p:tgtEl>
                                      </p:cBhvr>
                                    </p:animEffect>
                                  </p:childTnLst>
                                </p:cTn>
                              </p:par>
                              <p:par>
                                <p:cTn id="23" presetID="10" presetClass="entr" fill="hold" nodeType="withEffect">
                                  <p:stCondLst>
                                    <p:cond delay="0"/>
                                  </p:stCondLst>
                                  <p:childTnLst>
                                    <p:set>
                                      <p:cBhvr additive="repl">
                                        <p:cTn id="24" dur="1" fill="hold">
                                          <p:stCondLst>
                                            <p:cond delay="0"/>
                                          </p:stCondLst>
                                        </p:cTn>
                                        <p:tgtEl>
                                          <p:spTgt spid="101412"/>
                                        </p:tgtEl>
                                        <p:attrNameLst>
                                          <p:attrName>style.visibility</p:attrName>
                                        </p:attrNameLst>
                                      </p:cBhvr>
                                      <p:to>
                                        <p:strVal val="visible"/>
                                      </p:to>
                                    </p:set>
                                    <p:animEffect transition="in" filter="fade">
                                      <p:cBhvr additive="repl">
                                        <p:cTn id="25" dur="1000"/>
                                        <p:tgtEl>
                                          <p:spTgt spid="101412"/>
                                        </p:tgtEl>
                                      </p:cBhvr>
                                    </p:animEffect>
                                  </p:childTnLst>
                                </p:cTn>
                              </p:par>
                              <p:par>
                                <p:cTn id="26" presetID="10" presetClass="entr" fill="hold" nodeType="withEffect">
                                  <p:stCondLst>
                                    <p:cond delay="0"/>
                                  </p:stCondLst>
                                  <p:childTnLst>
                                    <p:set>
                                      <p:cBhvr additive="repl">
                                        <p:cTn id="27" dur="1" fill="hold">
                                          <p:stCondLst>
                                            <p:cond delay="0"/>
                                          </p:stCondLst>
                                        </p:cTn>
                                        <p:tgtEl>
                                          <p:spTgt spid="101406"/>
                                        </p:tgtEl>
                                        <p:attrNameLst>
                                          <p:attrName>style.visibility</p:attrName>
                                        </p:attrNameLst>
                                      </p:cBhvr>
                                      <p:to>
                                        <p:strVal val="visible"/>
                                      </p:to>
                                    </p:set>
                                    <p:animEffect transition="in" filter="fade">
                                      <p:cBhvr additive="repl">
                                        <p:cTn id="28" dur="1000"/>
                                        <p:tgtEl>
                                          <p:spTgt spid="101406"/>
                                        </p:tgtEl>
                                      </p:cBhvr>
                                    </p:animEffect>
                                  </p:childTnLst>
                                </p:cTn>
                              </p:par>
                              <p:par>
                                <p:cTn id="29" presetID="10" presetClass="entr" fill="hold" nodeType="withEffect">
                                  <p:stCondLst>
                                    <p:cond delay="0"/>
                                  </p:stCondLst>
                                  <p:childTnLst>
                                    <p:set>
                                      <p:cBhvr additive="repl">
                                        <p:cTn id="30" dur="1" fill="hold">
                                          <p:stCondLst>
                                            <p:cond delay="0"/>
                                          </p:stCondLst>
                                        </p:cTn>
                                        <p:tgtEl>
                                          <p:spTgt spid="101405"/>
                                        </p:tgtEl>
                                        <p:attrNameLst>
                                          <p:attrName>style.visibility</p:attrName>
                                        </p:attrNameLst>
                                      </p:cBhvr>
                                      <p:to>
                                        <p:strVal val="visible"/>
                                      </p:to>
                                    </p:set>
                                    <p:animEffect transition="in" filter="fade">
                                      <p:cBhvr additive="repl">
                                        <p:cTn id="31" dur="1000"/>
                                        <p:tgtEl>
                                          <p:spTgt spid="101405"/>
                                        </p:tgtEl>
                                      </p:cBhvr>
                                    </p:animEffect>
                                  </p:childTnLst>
                                </p:cTn>
                              </p:par>
                              <p:par>
                                <p:cTn id="32" presetID="10" presetClass="entr" fill="hold" nodeType="withEffect">
                                  <p:stCondLst>
                                    <p:cond delay="0"/>
                                  </p:stCondLst>
                                  <p:childTnLst>
                                    <p:set>
                                      <p:cBhvr additive="repl">
                                        <p:cTn id="33" dur="1" fill="hold">
                                          <p:stCondLst>
                                            <p:cond delay="0"/>
                                          </p:stCondLst>
                                        </p:cTn>
                                        <p:tgtEl>
                                          <p:spTgt spid="101421"/>
                                        </p:tgtEl>
                                        <p:attrNameLst>
                                          <p:attrName>style.visibility</p:attrName>
                                        </p:attrNameLst>
                                      </p:cBhvr>
                                      <p:to>
                                        <p:strVal val="visible"/>
                                      </p:to>
                                    </p:set>
                                    <p:animEffect transition="in" filter="fade">
                                      <p:cBhvr additive="repl">
                                        <p:cTn id="34" dur="1000"/>
                                        <p:tgtEl>
                                          <p:spTgt spid="101421"/>
                                        </p:tgtEl>
                                      </p:cBhvr>
                                    </p:animEffect>
                                  </p:childTnLst>
                                </p:cTn>
                              </p:par>
                              <p:par>
                                <p:cTn id="35" presetID="10" presetClass="entr" fill="hold" nodeType="withEffect">
                                  <p:stCondLst>
                                    <p:cond delay="0"/>
                                  </p:stCondLst>
                                  <p:childTnLst>
                                    <p:set>
                                      <p:cBhvr additive="repl">
                                        <p:cTn id="36" dur="1" fill="hold">
                                          <p:stCondLst>
                                            <p:cond delay="0"/>
                                          </p:stCondLst>
                                        </p:cTn>
                                        <p:tgtEl>
                                          <p:spTgt spid="101420"/>
                                        </p:tgtEl>
                                        <p:attrNameLst>
                                          <p:attrName>style.visibility</p:attrName>
                                        </p:attrNameLst>
                                      </p:cBhvr>
                                      <p:to>
                                        <p:strVal val="visible"/>
                                      </p:to>
                                    </p:set>
                                    <p:animEffect transition="in" filter="fade">
                                      <p:cBhvr additive="repl">
                                        <p:cTn id="37" dur="1000"/>
                                        <p:tgtEl>
                                          <p:spTgt spid="101420"/>
                                        </p:tgtEl>
                                      </p:cBhvr>
                                    </p:animEffect>
                                  </p:childTnLst>
                                </p:cTn>
                              </p:par>
                              <p:par>
                                <p:cTn id="38" presetID="10" presetClass="entr" fill="hold" nodeType="withEffect">
                                  <p:stCondLst>
                                    <p:cond delay="0"/>
                                  </p:stCondLst>
                                  <p:childTnLst>
                                    <p:set>
                                      <p:cBhvr additive="repl">
                                        <p:cTn id="39" dur="1" fill="hold">
                                          <p:stCondLst>
                                            <p:cond delay="0"/>
                                          </p:stCondLst>
                                        </p:cTn>
                                        <p:tgtEl>
                                          <p:spTgt spid="101419"/>
                                        </p:tgtEl>
                                        <p:attrNameLst>
                                          <p:attrName>style.visibility</p:attrName>
                                        </p:attrNameLst>
                                      </p:cBhvr>
                                      <p:to>
                                        <p:strVal val="visible"/>
                                      </p:to>
                                    </p:set>
                                    <p:animEffect transition="in" filter="fade">
                                      <p:cBhvr additive="repl">
                                        <p:cTn id="40" dur="1000"/>
                                        <p:tgtEl>
                                          <p:spTgt spid="101419"/>
                                        </p:tgtEl>
                                      </p:cBhvr>
                                    </p:animEffect>
                                  </p:childTnLst>
                                </p:cTn>
                              </p:par>
                              <p:par>
                                <p:cTn id="41" presetID="10" presetClass="entr" fill="hold" nodeType="withEffect">
                                  <p:stCondLst>
                                    <p:cond delay="0"/>
                                  </p:stCondLst>
                                  <p:childTnLst>
                                    <p:set>
                                      <p:cBhvr additive="repl">
                                        <p:cTn id="42" dur="1" fill="hold">
                                          <p:stCondLst>
                                            <p:cond delay="0"/>
                                          </p:stCondLst>
                                        </p:cTn>
                                        <p:tgtEl>
                                          <p:spTgt spid="101418"/>
                                        </p:tgtEl>
                                        <p:attrNameLst>
                                          <p:attrName>style.visibility</p:attrName>
                                        </p:attrNameLst>
                                      </p:cBhvr>
                                      <p:to>
                                        <p:strVal val="visible"/>
                                      </p:to>
                                    </p:set>
                                    <p:animEffect transition="in" filter="fade">
                                      <p:cBhvr additive="repl">
                                        <p:cTn id="43" dur="1000"/>
                                        <p:tgtEl>
                                          <p:spTgt spid="101418"/>
                                        </p:tgtEl>
                                      </p:cBhvr>
                                    </p:animEffect>
                                  </p:childTnLst>
                                </p:cTn>
                              </p:par>
                              <p:par>
                                <p:cTn id="44" presetID="10" presetClass="entr" fill="hold" nodeType="withEffect">
                                  <p:stCondLst>
                                    <p:cond delay="0"/>
                                  </p:stCondLst>
                                  <p:childTnLst>
                                    <p:set>
                                      <p:cBhvr additive="repl">
                                        <p:cTn id="45" dur="1" fill="hold">
                                          <p:stCondLst>
                                            <p:cond delay="0"/>
                                          </p:stCondLst>
                                        </p:cTn>
                                        <p:tgtEl>
                                          <p:spTgt spid="101417"/>
                                        </p:tgtEl>
                                        <p:attrNameLst>
                                          <p:attrName>style.visibility</p:attrName>
                                        </p:attrNameLst>
                                      </p:cBhvr>
                                      <p:to>
                                        <p:strVal val="visible"/>
                                      </p:to>
                                    </p:set>
                                    <p:animEffect transition="in" filter="fade">
                                      <p:cBhvr additive="repl">
                                        <p:cTn id="46" dur="1000"/>
                                        <p:tgtEl>
                                          <p:spTgt spid="101417"/>
                                        </p:tgtEl>
                                      </p:cBhvr>
                                    </p:animEffect>
                                  </p:childTnLst>
                                </p:cTn>
                              </p:par>
                              <p:par>
                                <p:cTn id="47" presetID="10" presetClass="entr" fill="hold" nodeType="withEffect">
                                  <p:stCondLst>
                                    <p:cond delay="0"/>
                                  </p:stCondLst>
                                  <p:childTnLst>
                                    <p:set>
                                      <p:cBhvr additive="repl">
                                        <p:cTn id="48" dur="1" fill="hold">
                                          <p:stCondLst>
                                            <p:cond delay="0"/>
                                          </p:stCondLst>
                                        </p:cTn>
                                        <p:tgtEl>
                                          <p:spTgt spid="101416"/>
                                        </p:tgtEl>
                                        <p:attrNameLst>
                                          <p:attrName>style.visibility</p:attrName>
                                        </p:attrNameLst>
                                      </p:cBhvr>
                                      <p:to>
                                        <p:strVal val="visible"/>
                                      </p:to>
                                    </p:set>
                                    <p:animEffect transition="in" filter="fade">
                                      <p:cBhvr additive="repl">
                                        <p:cTn id="49" dur="1000"/>
                                        <p:tgtEl>
                                          <p:spTgt spid="101416"/>
                                        </p:tgtEl>
                                      </p:cBhvr>
                                    </p:animEffect>
                                  </p:childTnLst>
                                </p:cTn>
                              </p:par>
                              <p:par>
                                <p:cTn id="50" presetID="10" presetClass="entr" fill="hold" nodeType="withEffect">
                                  <p:stCondLst>
                                    <p:cond delay="0"/>
                                  </p:stCondLst>
                                  <p:childTnLst>
                                    <p:set>
                                      <p:cBhvr additive="repl">
                                        <p:cTn id="51" dur="1" fill="hold">
                                          <p:stCondLst>
                                            <p:cond delay="0"/>
                                          </p:stCondLst>
                                        </p:cTn>
                                        <p:tgtEl>
                                          <p:spTgt spid="101415"/>
                                        </p:tgtEl>
                                        <p:attrNameLst>
                                          <p:attrName>style.visibility</p:attrName>
                                        </p:attrNameLst>
                                      </p:cBhvr>
                                      <p:to>
                                        <p:strVal val="visible"/>
                                      </p:to>
                                    </p:set>
                                    <p:animEffect transition="in" filter="fade">
                                      <p:cBhvr additive="repl">
                                        <p:cTn id="52" dur="1000"/>
                                        <p:tgtEl>
                                          <p:spTgt spid="101415"/>
                                        </p:tgtEl>
                                      </p:cBhvr>
                                    </p:animEffect>
                                  </p:childTnLst>
                                </p:cTn>
                              </p:par>
                              <p:par>
                                <p:cTn id="53" presetID="10" presetClass="entr" fill="hold" nodeType="withEffect">
                                  <p:stCondLst>
                                    <p:cond delay="0"/>
                                  </p:stCondLst>
                                  <p:childTnLst>
                                    <p:set>
                                      <p:cBhvr additive="repl">
                                        <p:cTn id="54" dur="1" fill="hold">
                                          <p:stCondLst>
                                            <p:cond delay="0"/>
                                          </p:stCondLst>
                                        </p:cTn>
                                        <p:tgtEl>
                                          <p:spTgt spid="101414"/>
                                        </p:tgtEl>
                                        <p:attrNameLst>
                                          <p:attrName>style.visibility</p:attrName>
                                        </p:attrNameLst>
                                      </p:cBhvr>
                                      <p:to>
                                        <p:strVal val="visible"/>
                                      </p:to>
                                    </p:set>
                                    <p:animEffect transition="in" filter="fade">
                                      <p:cBhvr additive="repl">
                                        <p:cTn id="55" dur="1000"/>
                                        <p:tgtEl>
                                          <p:spTgt spid="101414"/>
                                        </p:tgtEl>
                                      </p:cBhvr>
                                    </p:animEffect>
                                  </p:childTnLst>
                                </p:cTn>
                              </p:par>
                              <p:par>
                                <p:cTn id="56" presetID="10" presetClass="entr" fill="hold" nodeType="withEffect">
                                  <p:stCondLst>
                                    <p:cond delay="0"/>
                                  </p:stCondLst>
                                  <p:childTnLst>
                                    <p:set>
                                      <p:cBhvr additive="repl">
                                        <p:cTn id="57" dur="1" fill="hold">
                                          <p:stCondLst>
                                            <p:cond delay="0"/>
                                          </p:stCondLst>
                                        </p:cTn>
                                        <p:tgtEl>
                                          <p:spTgt spid="101413"/>
                                        </p:tgtEl>
                                        <p:attrNameLst>
                                          <p:attrName>style.visibility</p:attrName>
                                        </p:attrNameLst>
                                      </p:cBhvr>
                                      <p:to>
                                        <p:strVal val="visible"/>
                                      </p:to>
                                    </p:set>
                                    <p:animEffect transition="in" filter="fade">
                                      <p:cBhvr additive="repl">
                                        <p:cTn id="58" dur="1000"/>
                                        <p:tgtEl>
                                          <p:spTgt spid="101413"/>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additive="repl">
                                        <p:cTn id="61" dur="1" fill="hold">
                                          <p:stCondLst>
                                            <p:cond delay="0"/>
                                          </p:stCondLst>
                                        </p:cTn>
                                        <p:tgtEl>
                                          <p:spTgt spid="101422"/>
                                        </p:tgtEl>
                                        <p:attrNameLst>
                                          <p:attrName>style.visibility</p:attrName>
                                        </p:attrNameLst>
                                      </p:cBhvr>
                                      <p:to>
                                        <p:strVal val="visible"/>
                                      </p:to>
                                    </p:set>
                                    <p:animEffect transition="in" filter="wipe(left)">
                                      <p:cBhvr additive="repl">
                                        <p:cTn id="62" dur="2000"/>
                                        <p:tgtEl>
                                          <p:spTgt spid="101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FD76D4-CACA-4C1F-9458-58F4C2EDB57F}"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de-CH" sz="1200" b="1">
              <a:solidFill>
                <a:srgbClr val="4D4D4D"/>
              </a:solidFill>
              <a:latin typeface="Verdana" pitchFamily="32" charset="0"/>
              <a:ea typeface="MS Gothic" charset="0"/>
              <a:cs typeface="MS Gothic" charset="0"/>
            </a:endParaRPr>
          </a:p>
        </p:txBody>
      </p:sp>
      <p:cxnSp>
        <p:nvCxnSpPr>
          <p:cNvPr id="107522" name="AutoShape 2"/>
          <p:cNvCxnSpPr>
            <a:cxnSpLocks noChangeShapeType="1"/>
            <a:stCxn id="107534" idx="1"/>
            <a:endCxn id="107530" idx="0"/>
          </p:cNvCxnSpPr>
          <p:nvPr/>
        </p:nvCxnSpPr>
        <p:spPr bwMode="auto">
          <a:xfrm flipH="1" flipV="1">
            <a:off x="7127875" y="1062038"/>
            <a:ext cx="242888" cy="971550"/>
          </a:xfrm>
          <a:prstGeom prst="bentConnector3">
            <a:avLst>
              <a:gd name="adj1" fmla="val 50000"/>
            </a:avLst>
          </a:prstGeom>
          <a:noFill/>
          <a:ln w="28440">
            <a:solidFill>
              <a:srgbClr val="5F5F5F"/>
            </a:solidFill>
            <a:miter lim="800000"/>
            <a:headEnd/>
            <a:tailEnd/>
          </a:ln>
          <a:effectLst/>
        </p:spPr>
      </p:cxnSp>
      <p:cxnSp>
        <p:nvCxnSpPr>
          <p:cNvPr id="107523" name="AutoShape 3"/>
          <p:cNvCxnSpPr>
            <a:cxnSpLocks noChangeShapeType="1"/>
            <a:stCxn id="107533" idx="0"/>
            <a:endCxn id="107530" idx="0"/>
          </p:cNvCxnSpPr>
          <p:nvPr/>
        </p:nvCxnSpPr>
        <p:spPr bwMode="auto">
          <a:xfrm flipV="1">
            <a:off x="6192838" y="1096963"/>
            <a:ext cx="244475" cy="936625"/>
          </a:xfrm>
          <a:prstGeom prst="bentConnector3">
            <a:avLst>
              <a:gd name="adj1" fmla="val 50000"/>
            </a:avLst>
          </a:prstGeom>
          <a:noFill/>
          <a:ln w="28440">
            <a:solidFill>
              <a:srgbClr val="5F5F5F"/>
            </a:solidFill>
            <a:miter lim="800000"/>
            <a:headEnd/>
            <a:tailEnd/>
          </a:ln>
          <a:effectLst/>
        </p:spPr>
      </p:cxnSp>
      <p:cxnSp>
        <p:nvCxnSpPr>
          <p:cNvPr id="107524" name="AutoShape 4"/>
          <p:cNvCxnSpPr>
            <a:cxnSpLocks noChangeShapeType="1"/>
            <a:stCxn id="107532" idx="1"/>
            <a:endCxn id="107529" idx="0"/>
          </p:cNvCxnSpPr>
          <p:nvPr/>
        </p:nvCxnSpPr>
        <p:spPr bwMode="auto">
          <a:xfrm flipH="1" flipV="1">
            <a:off x="2716213" y="773113"/>
            <a:ext cx="242887" cy="1260475"/>
          </a:xfrm>
          <a:prstGeom prst="bentConnector3">
            <a:avLst>
              <a:gd name="adj1" fmla="val 50000"/>
            </a:avLst>
          </a:prstGeom>
          <a:noFill/>
          <a:ln w="28440">
            <a:solidFill>
              <a:srgbClr val="5F5F5F"/>
            </a:solidFill>
            <a:miter lim="800000"/>
            <a:headEnd/>
            <a:tailEnd/>
          </a:ln>
          <a:effectLst/>
        </p:spPr>
      </p:cxnSp>
      <p:cxnSp>
        <p:nvCxnSpPr>
          <p:cNvPr id="107525" name="AutoShape 5"/>
          <p:cNvCxnSpPr>
            <a:cxnSpLocks noChangeShapeType="1"/>
            <a:stCxn id="107531" idx="0"/>
            <a:endCxn id="107529" idx="0"/>
          </p:cNvCxnSpPr>
          <p:nvPr/>
        </p:nvCxnSpPr>
        <p:spPr bwMode="auto">
          <a:xfrm flipV="1">
            <a:off x="1692275" y="1008063"/>
            <a:ext cx="242888" cy="1025525"/>
          </a:xfrm>
          <a:prstGeom prst="bentConnector3">
            <a:avLst>
              <a:gd name="adj1" fmla="val 50000"/>
            </a:avLst>
          </a:prstGeom>
          <a:noFill/>
          <a:ln w="28440">
            <a:solidFill>
              <a:srgbClr val="5F5F5F"/>
            </a:solidFill>
            <a:miter lim="800000"/>
            <a:headEnd/>
            <a:tailEnd/>
          </a:ln>
          <a:effectLst/>
        </p:spPr>
      </p:cxnSp>
      <p:cxnSp>
        <p:nvCxnSpPr>
          <p:cNvPr id="107526" name="AutoShape 6"/>
          <p:cNvCxnSpPr>
            <a:cxnSpLocks noChangeShapeType="1"/>
            <a:stCxn id="107530" idx="1"/>
            <a:endCxn id="107528" idx="0"/>
          </p:cNvCxnSpPr>
          <p:nvPr/>
        </p:nvCxnSpPr>
        <p:spPr bwMode="auto">
          <a:xfrm flipH="1" flipV="1">
            <a:off x="4660900" y="-979488"/>
            <a:ext cx="215900" cy="2465388"/>
          </a:xfrm>
          <a:prstGeom prst="bentConnector3">
            <a:avLst>
              <a:gd name="adj1" fmla="val 50000"/>
            </a:avLst>
          </a:prstGeom>
          <a:noFill/>
          <a:ln w="28440">
            <a:solidFill>
              <a:srgbClr val="5F5F5F"/>
            </a:solidFill>
            <a:miter lim="800000"/>
            <a:headEnd/>
            <a:tailEnd/>
          </a:ln>
          <a:effectLst/>
        </p:spPr>
      </p:cxnSp>
      <p:cxnSp>
        <p:nvCxnSpPr>
          <p:cNvPr id="107527" name="AutoShape 7"/>
          <p:cNvCxnSpPr>
            <a:cxnSpLocks noChangeShapeType="1"/>
            <a:stCxn id="107529" idx="0"/>
            <a:endCxn id="107528" idx="1"/>
          </p:cNvCxnSpPr>
          <p:nvPr/>
        </p:nvCxnSpPr>
        <p:spPr bwMode="auto">
          <a:xfrm flipV="1">
            <a:off x="2717800" y="-458788"/>
            <a:ext cx="220663" cy="1944688"/>
          </a:xfrm>
          <a:prstGeom prst="bentConnector3">
            <a:avLst>
              <a:gd name="adj1" fmla="val 50000"/>
            </a:avLst>
          </a:prstGeom>
          <a:noFill/>
          <a:ln w="28440">
            <a:solidFill>
              <a:srgbClr val="5F5F5F"/>
            </a:solidFill>
            <a:miter lim="800000"/>
            <a:headEnd/>
            <a:tailEnd/>
          </a:ln>
          <a:effectLst/>
        </p:spPr>
      </p:cxnSp>
      <p:sp>
        <p:nvSpPr>
          <p:cNvPr id="107528" name="AutoShape 8"/>
          <p:cNvSpPr>
            <a:spLocks noChangeArrowheads="1"/>
          </p:cNvSpPr>
          <p:nvPr/>
        </p:nvSpPr>
        <p:spPr bwMode="auto">
          <a:xfrm>
            <a:off x="3671888" y="1052513"/>
            <a:ext cx="1979612" cy="431800"/>
          </a:xfrm>
          <a:prstGeom prst="roundRect">
            <a:avLst>
              <a:gd name="adj" fmla="val 16667"/>
            </a:avLst>
          </a:prstGeom>
          <a:solidFill>
            <a:srgbClr val="CC0000"/>
          </a:solidFill>
          <a:ln w="9525">
            <a:noFill/>
            <a:round/>
            <a:headEnd/>
            <a:tailEnd/>
          </a:ln>
          <a:effectLst/>
        </p:spPr>
        <p:txBody>
          <a:bodyPr wrap="none" lIns="65880" tIns="32760" rIns="65880" bIns="3276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FFFFFF"/>
                </a:solidFill>
                <a:latin typeface="Verdana" pitchFamily="32" charset="0"/>
                <a:ea typeface="MS Gothic" charset="0"/>
                <a:cs typeface="MS Gothic" charset="0"/>
              </a:rPr>
              <a:t>ICF</a:t>
            </a:r>
          </a:p>
        </p:txBody>
      </p:sp>
      <p:sp>
        <p:nvSpPr>
          <p:cNvPr id="107529" name="AutoShape 9"/>
          <p:cNvSpPr>
            <a:spLocks noChangeArrowheads="1"/>
          </p:cNvSpPr>
          <p:nvPr/>
        </p:nvSpPr>
        <p:spPr bwMode="auto">
          <a:xfrm>
            <a:off x="468313" y="1700213"/>
            <a:ext cx="449897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107530" name="AutoShape 10"/>
          <p:cNvSpPr>
            <a:spLocks noChangeArrowheads="1"/>
          </p:cNvSpPr>
          <p:nvPr/>
        </p:nvSpPr>
        <p:spPr bwMode="auto">
          <a:xfrm>
            <a:off x="5256213" y="1700213"/>
            <a:ext cx="374332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107531" name="AutoShape 11"/>
          <p:cNvSpPr>
            <a:spLocks noChangeArrowheads="1"/>
          </p:cNvSpPr>
          <p:nvPr/>
        </p:nvSpPr>
        <p:spPr bwMode="auto">
          <a:xfrm>
            <a:off x="468313" y="2276475"/>
            <a:ext cx="24479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107532" name="AutoShape 12"/>
          <p:cNvSpPr>
            <a:spLocks noChangeArrowheads="1"/>
          </p:cNvSpPr>
          <p:nvPr/>
        </p:nvSpPr>
        <p:spPr bwMode="auto">
          <a:xfrm>
            <a:off x="2987675" y="2276475"/>
            <a:ext cx="1979613" cy="474663"/>
          </a:xfrm>
          <a:prstGeom prst="roundRect">
            <a:avLst>
              <a:gd name="adj" fmla="val 9449"/>
            </a:avLst>
          </a:prstGeom>
          <a:solidFill>
            <a:srgbClr val="CC0000"/>
          </a:solidFill>
          <a:ln w="9525">
            <a:noFill/>
            <a:round/>
            <a:headEnd/>
            <a:tailEnd/>
          </a:ln>
          <a:effectLst/>
        </p:spPr>
        <p:txBody>
          <a:bodyPr wrap="none" anchor="ctr"/>
          <a:lstStyle/>
          <a:p>
            <a:endParaRPr lang="pl-PL"/>
          </a:p>
        </p:txBody>
      </p:sp>
      <p:sp>
        <p:nvSpPr>
          <p:cNvPr id="107533" name="AutoShape 13"/>
          <p:cNvSpPr>
            <a:spLocks noChangeArrowheads="1"/>
          </p:cNvSpPr>
          <p:nvPr/>
        </p:nvSpPr>
        <p:spPr bwMode="auto">
          <a:xfrm>
            <a:off x="5256213" y="2276475"/>
            <a:ext cx="1871662" cy="503238"/>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107534" name="AutoShape 14"/>
          <p:cNvSpPr>
            <a:spLocks noChangeArrowheads="1"/>
          </p:cNvSpPr>
          <p:nvPr/>
        </p:nvSpPr>
        <p:spPr bwMode="auto">
          <a:xfrm>
            <a:off x="7199313" y="2276475"/>
            <a:ext cx="18002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cxnSp>
        <p:nvCxnSpPr>
          <p:cNvPr id="107535" name="AutoShape 15"/>
          <p:cNvCxnSpPr>
            <a:cxnSpLocks noChangeShapeType="1"/>
            <a:stCxn id="107538" idx="0"/>
          </p:cNvCxnSpPr>
          <p:nvPr/>
        </p:nvCxnSpPr>
        <p:spPr bwMode="auto">
          <a:xfrm flipV="1">
            <a:off x="1081088" y="2138363"/>
            <a:ext cx="174625" cy="612775"/>
          </a:xfrm>
          <a:prstGeom prst="bentConnector3">
            <a:avLst>
              <a:gd name="adj1" fmla="val 50000"/>
            </a:avLst>
          </a:prstGeom>
          <a:noFill/>
          <a:ln w="28440">
            <a:solidFill>
              <a:srgbClr val="5F5F5F"/>
            </a:solidFill>
            <a:miter lim="800000"/>
            <a:headEnd/>
            <a:tailEnd/>
          </a:ln>
          <a:effectLst/>
        </p:spPr>
      </p:cxnSp>
      <p:cxnSp>
        <p:nvCxnSpPr>
          <p:cNvPr id="107536" name="AutoShape 16"/>
          <p:cNvCxnSpPr>
            <a:cxnSpLocks noChangeShapeType="1"/>
          </p:cNvCxnSpPr>
          <p:nvPr/>
        </p:nvCxnSpPr>
        <p:spPr bwMode="auto">
          <a:xfrm flipH="1" flipV="1">
            <a:off x="1835150" y="2139950"/>
            <a:ext cx="244475" cy="612775"/>
          </a:xfrm>
          <a:prstGeom prst="bentConnector3">
            <a:avLst>
              <a:gd name="adj1" fmla="val 50000"/>
            </a:avLst>
          </a:prstGeom>
          <a:noFill/>
          <a:ln w="28440">
            <a:solidFill>
              <a:srgbClr val="5F5F5F"/>
            </a:solidFill>
            <a:miter lim="800000"/>
            <a:headEnd/>
            <a:tailEnd/>
          </a:ln>
          <a:effectLst/>
        </p:spPr>
      </p:cxnSp>
      <p:sp>
        <p:nvSpPr>
          <p:cNvPr id="107537" name="AutoShape 17"/>
          <p:cNvSpPr>
            <a:spLocks noChangeArrowheads="1"/>
          </p:cNvSpPr>
          <p:nvPr/>
        </p:nvSpPr>
        <p:spPr bwMode="auto">
          <a:xfrm>
            <a:off x="1763713" y="2924175"/>
            <a:ext cx="1150937" cy="330200"/>
          </a:xfrm>
          <a:prstGeom prst="roundRect">
            <a:avLst>
              <a:gd name="adj" fmla="val 16829"/>
            </a:avLst>
          </a:prstGeom>
          <a:solidFill>
            <a:srgbClr val="CC0000"/>
          </a:solidFill>
          <a:ln w="9525">
            <a:noFill/>
            <a:round/>
            <a:headEnd/>
            <a:tailEnd/>
          </a:ln>
          <a:effectLst/>
        </p:spPr>
        <p:txBody>
          <a:bodyPr wrap="none" anchor="ctr"/>
          <a:lstStyle/>
          <a:p>
            <a:endParaRPr lang="pl-PL"/>
          </a:p>
        </p:txBody>
      </p:sp>
      <p:sp>
        <p:nvSpPr>
          <p:cNvPr id="107538" name="AutoShape 18"/>
          <p:cNvSpPr>
            <a:spLocks noChangeArrowheads="1"/>
          </p:cNvSpPr>
          <p:nvPr/>
        </p:nvSpPr>
        <p:spPr bwMode="auto">
          <a:xfrm>
            <a:off x="468313" y="2924175"/>
            <a:ext cx="1223962" cy="330200"/>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107539" name="Text Box 19"/>
          <p:cNvSpPr txBox="1">
            <a:spLocks noChangeArrowheads="1"/>
          </p:cNvSpPr>
          <p:nvPr/>
        </p:nvSpPr>
        <p:spPr bwMode="auto">
          <a:xfrm>
            <a:off x="900113" y="1663700"/>
            <a:ext cx="3743325" cy="322263"/>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Funkcjonowanie i niepełnosprawność</a:t>
            </a:r>
          </a:p>
        </p:txBody>
      </p:sp>
      <p:sp>
        <p:nvSpPr>
          <p:cNvPr id="107540" name="Text Box 20"/>
          <p:cNvSpPr txBox="1">
            <a:spLocks noChangeArrowheads="1"/>
          </p:cNvSpPr>
          <p:nvPr/>
        </p:nvSpPr>
        <p:spPr bwMode="auto">
          <a:xfrm>
            <a:off x="5389563" y="1657350"/>
            <a:ext cx="3527425" cy="398463"/>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000">
                <a:solidFill>
                  <a:srgbClr val="FFFFFF"/>
                </a:solidFill>
                <a:latin typeface="Verdana" pitchFamily="32" charset="0"/>
                <a:cs typeface="Arial Unicode MS" charset="0"/>
              </a:rPr>
              <a:t>Czynniki kontekstowe</a:t>
            </a:r>
          </a:p>
        </p:txBody>
      </p:sp>
      <p:sp>
        <p:nvSpPr>
          <p:cNvPr id="107541" name="Text Box 21"/>
          <p:cNvSpPr txBox="1">
            <a:spLocks noChangeArrowheads="1"/>
          </p:cNvSpPr>
          <p:nvPr/>
        </p:nvSpPr>
        <p:spPr bwMode="auto">
          <a:xfrm>
            <a:off x="539750"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Funkcje życiowe i struktury ciała</a:t>
            </a:r>
          </a:p>
        </p:txBody>
      </p:sp>
      <p:sp>
        <p:nvSpPr>
          <p:cNvPr id="107542" name="Text Box 22"/>
          <p:cNvSpPr txBox="1">
            <a:spLocks noChangeArrowheads="1"/>
          </p:cNvSpPr>
          <p:nvPr/>
        </p:nvSpPr>
        <p:spPr bwMode="auto">
          <a:xfrm>
            <a:off x="2843213" y="2205038"/>
            <a:ext cx="2303462"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Czynności i uczestnictwo</a:t>
            </a:r>
          </a:p>
        </p:txBody>
      </p:sp>
      <p:sp>
        <p:nvSpPr>
          <p:cNvPr id="107543" name="Text Box 23"/>
          <p:cNvSpPr txBox="1">
            <a:spLocks noChangeArrowheads="1"/>
          </p:cNvSpPr>
          <p:nvPr/>
        </p:nvSpPr>
        <p:spPr bwMode="auto">
          <a:xfrm>
            <a:off x="5076825"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środowiskowe</a:t>
            </a:r>
          </a:p>
        </p:txBody>
      </p:sp>
      <p:sp>
        <p:nvSpPr>
          <p:cNvPr id="107544" name="Text Box 24"/>
          <p:cNvSpPr txBox="1">
            <a:spLocks noChangeArrowheads="1"/>
          </p:cNvSpPr>
          <p:nvPr/>
        </p:nvSpPr>
        <p:spPr bwMode="auto">
          <a:xfrm>
            <a:off x="7235825" y="2205038"/>
            <a:ext cx="1800225"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osobiste</a:t>
            </a:r>
          </a:p>
        </p:txBody>
      </p:sp>
      <p:sp>
        <p:nvSpPr>
          <p:cNvPr id="107545" name="Text Box 25"/>
          <p:cNvSpPr txBox="1">
            <a:spLocks noChangeArrowheads="1"/>
          </p:cNvSpPr>
          <p:nvPr/>
        </p:nvSpPr>
        <p:spPr bwMode="auto">
          <a:xfrm>
            <a:off x="414338" y="2900363"/>
            <a:ext cx="1439862" cy="2762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cs typeface="Arial Unicode MS" charset="0"/>
              </a:rPr>
              <a:t>Funkcje życiowe</a:t>
            </a:r>
          </a:p>
        </p:txBody>
      </p:sp>
      <p:sp>
        <p:nvSpPr>
          <p:cNvPr id="107546" name="Text Box 26"/>
          <p:cNvSpPr txBox="1">
            <a:spLocks noChangeArrowheads="1"/>
          </p:cNvSpPr>
          <p:nvPr/>
        </p:nvSpPr>
        <p:spPr bwMode="auto">
          <a:xfrm>
            <a:off x="1652588" y="2905125"/>
            <a:ext cx="1439862" cy="2762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cs typeface="Arial Unicode MS" charset="0"/>
              </a:rPr>
              <a:t>Struktury ciała</a:t>
            </a:r>
          </a:p>
        </p:txBody>
      </p:sp>
      <p:cxnSp>
        <p:nvCxnSpPr>
          <p:cNvPr id="107547" name="AutoShape 27"/>
          <p:cNvCxnSpPr>
            <a:cxnSpLocks noChangeShapeType="1"/>
            <a:stCxn id="107554" idx="0"/>
            <a:endCxn id="107543" idx="0"/>
          </p:cNvCxnSpPr>
          <p:nvPr/>
        </p:nvCxnSpPr>
        <p:spPr bwMode="auto">
          <a:xfrm flipH="1" flipV="1">
            <a:off x="6226175" y="2205038"/>
            <a:ext cx="304800" cy="2903537"/>
          </a:xfrm>
          <a:prstGeom prst="bentConnector3">
            <a:avLst>
              <a:gd name="adj1" fmla="val 50000"/>
            </a:avLst>
          </a:prstGeom>
          <a:noFill/>
          <a:ln w="28440">
            <a:solidFill>
              <a:srgbClr val="5F5F5F"/>
            </a:solidFill>
            <a:miter lim="800000"/>
            <a:headEnd/>
            <a:tailEnd/>
          </a:ln>
          <a:effectLst/>
        </p:spPr>
      </p:cxnSp>
      <p:cxnSp>
        <p:nvCxnSpPr>
          <p:cNvPr id="107548" name="AutoShape 28"/>
          <p:cNvCxnSpPr>
            <a:cxnSpLocks noChangeShapeType="1"/>
            <a:stCxn id="107553" idx="1"/>
            <a:endCxn id="107533" idx="0"/>
          </p:cNvCxnSpPr>
          <p:nvPr/>
        </p:nvCxnSpPr>
        <p:spPr bwMode="auto">
          <a:xfrm flipV="1">
            <a:off x="5688013" y="709613"/>
            <a:ext cx="252412" cy="2070100"/>
          </a:xfrm>
          <a:prstGeom prst="bentConnector3">
            <a:avLst>
              <a:gd name="adj1" fmla="val 50000"/>
            </a:avLst>
          </a:prstGeom>
          <a:noFill/>
          <a:ln w="28440">
            <a:solidFill>
              <a:srgbClr val="5F5F5F"/>
            </a:solidFill>
            <a:miter lim="800000"/>
            <a:headEnd/>
            <a:tailEnd/>
          </a:ln>
          <a:effectLst/>
        </p:spPr>
      </p:cxnSp>
      <p:cxnSp>
        <p:nvCxnSpPr>
          <p:cNvPr id="107549" name="AutoShape 29"/>
          <p:cNvCxnSpPr>
            <a:cxnSpLocks noChangeShapeType="1"/>
            <a:stCxn id="107552" idx="1"/>
            <a:endCxn id="107533" idx="0"/>
          </p:cNvCxnSpPr>
          <p:nvPr/>
        </p:nvCxnSpPr>
        <p:spPr bwMode="auto">
          <a:xfrm flipV="1">
            <a:off x="5688013" y="1103313"/>
            <a:ext cx="252412" cy="1676400"/>
          </a:xfrm>
          <a:prstGeom prst="bentConnector3">
            <a:avLst>
              <a:gd name="adj1" fmla="val 50000"/>
            </a:avLst>
          </a:prstGeom>
          <a:noFill/>
          <a:ln w="28440">
            <a:solidFill>
              <a:srgbClr val="5F5F5F"/>
            </a:solidFill>
            <a:miter lim="800000"/>
            <a:headEnd/>
            <a:tailEnd/>
          </a:ln>
          <a:effectLst/>
        </p:spPr>
      </p:cxnSp>
      <p:sp>
        <p:nvSpPr>
          <p:cNvPr id="107550" name="AutoShape 30"/>
          <p:cNvSpPr>
            <a:spLocks noChangeArrowheads="1"/>
          </p:cNvSpPr>
          <p:nvPr/>
        </p:nvSpPr>
        <p:spPr bwMode="auto">
          <a:xfrm>
            <a:off x="5940425" y="3894138"/>
            <a:ext cx="1187450" cy="327025"/>
          </a:xfrm>
          <a:prstGeom prst="roundRect">
            <a:avLst>
              <a:gd name="adj" fmla="val 16667"/>
            </a:avLst>
          </a:prstGeom>
          <a:solidFill>
            <a:srgbClr val="CC6600"/>
          </a:solidFill>
          <a:ln w="9525">
            <a:noFill/>
            <a:round/>
            <a:headEnd/>
            <a:tailEnd/>
          </a:ln>
          <a:effectLst/>
        </p:spPr>
        <p:txBody>
          <a:bodyPr wrap="none" lIns="65880" tIns="32760" rIns="65880" bIns="3276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e2</a:t>
            </a:r>
          </a:p>
        </p:txBody>
      </p:sp>
      <p:sp>
        <p:nvSpPr>
          <p:cNvPr id="107551" name="AutoShape 31"/>
          <p:cNvSpPr>
            <a:spLocks noChangeArrowheads="1"/>
          </p:cNvSpPr>
          <p:nvPr/>
        </p:nvSpPr>
        <p:spPr bwMode="auto">
          <a:xfrm>
            <a:off x="5940425" y="3432175"/>
            <a:ext cx="1187450" cy="3270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e1</a:t>
            </a:r>
          </a:p>
        </p:txBody>
      </p:sp>
      <p:sp>
        <p:nvSpPr>
          <p:cNvPr id="107552" name="AutoShape 32"/>
          <p:cNvSpPr>
            <a:spLocks noChangeArrowheads="1"/>
          </p:cNvSpPr>
          <p:nvPr/>
        </p:nvSpPr>
        <p:spPr bwMode="auto">
          <a:xfrm>
            <a:off x="5940425" y="4292600"/>
            <a:ext cx="1187450" cy="3270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e3</a:t>
            </a:r>
          </a:p>
        </p:txBody>
      </p:sp>
      <p:sp>
        <p:nvSpPr>
          <p:cNvPr id="107553" name="AutoShape 33"/>
          <p:cNvSpPr>
            <a:spLocks noChangeArrowheads="1"/>
          </p:cNvSpPr>
          <p:nvPr/>
        </p:nvSpPr>
        <p:spPr bwMode="auto">
          <a:xfrm>
            <a:off x="5940425" y="4686300"/>
            <a:ext cx="1187450" cy="3270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e4</a:t>
            </a:r>
          </a:p>
        </p:txBody>
      </p:sp>
      <p:sp>
        <p:nvSpPr>
          <p:cNvPr id="107554" name="AutoShape 34"/>
          <p:cNvSpPr>
            <a:spLocks noChangeArrowheads="1"/>
          </p:cNvSpPr>
          <p:nvPr/>
        </p:nvSpPr>
        <p:spPr bwMode="auto">
          <a:xfrm>
            <a:off x="5940425" y="5108575"/>
            <a:ext cx="1187450" cy="327025"/>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e5</a:t>
            </a:r>
          </a:p>
        </p:txBody>
      </p:sp>
      <p:cxnSp>
        <p:nvCxnSpPr>
          <p:cNvPr id="107555" name="AutoShape 35"/>
          <p:cNvCxnSpPr>
            <a:cxnSpLocks noChangeShapeType="1"/>
            <a:stCxn id="107551" idx="1"/>
            <a:endCxn id="107543" idx="0"/>
          </p:cNvCxnSpPr>
          <p:nvPr/>
        </p:nvCxnSpPr>
        <p:spPr bwMode="auto">
          <a:xfrm flipV="1">
            <a:off x="5940425" y="2205038"/>
            <a:ext cx="288925" cy="1390650"/>
          </a:xfrm>
          <a:prstGeom prst="bentConnector3">
            <a:avLst>
              <a:gd name="adj1" fmla="val 50000"/>
            </a:avLst>
          </a:prstGeom>
          <a:noFill/>
          <a:ln w="28440">
            <a:solidFill>
              <a:srgbClr val="5F5F5F"/>
            </a:solidFill>
            <a:miter lim="800000"/>
            <a:headEnd/>
            <a:tailEnd/>
          </a:ln>
          <a:effectLst/>
        </p:spPr>
      </p:cxnSp>
      <p:cxnSp>
        <p:nvCxnSpPr>
          <p:cNvPr id="107556" name="AutoShape 36"/>
          <p:cNvCxnSpPr>
            <a:cxnSpLocks noChangeShapeType="1"/>
            <a:stCxn id="107550" idx="1"/>
            <a:endCxn id="107543" idx="0"/>
          </p:cNvCxnSpPr>
          <p:nvPr/>
        </p:nvCxnSpPr>
        <p:spPr bwMode="auto">
          <a:xfrm flipV="1">
            <a:off x="5940425" y="2205038"/>
            <a:ext cx="288925" cy="1852612"/>
          </a:xfrm>
          <a:prstGeom prst="bentConnector3">
            <a:avLst>
              <a:gd name="adj1" fmla="val 50000"/>
            </a:avLst>
          </a:prstGeom>
          <a:noFill/>
          <a:ln w="28440">
            <a:solidFill>
              <a:srgbClr val="5F5F5F"/>
            </a:solidFill>
            <a:miter lim="800000"/>
            <a:headEnd/>
            <a:tailEnd/>
          </a:ln>
          <a:effectLst/>
        </p:spPr>
      </p:cxnSp>
      <p:sp>
        <p:nvSpPr>
          <p:cNvPr id="107557" name="Text Box 37"/>
          <p:cNvSpPr txBox="1">
            <a:spLocks noChangeArrowheads="1"/>
          </p:cNvSpPr>
          <p:nvPr/>
        </p:nvSpPr>
        <p:spPr bwMode="auto">
          <a:xfrm>
            <a:off x="-180975" y="3357563"/>
            <a:ext cx="5975350" cy="2325687"/>
          </a:xfrm>
          <a:prstGeom prst="rect">
            <a:avLst/>
          </a:prstGeom>
          <a:noFill/>
          <a:ln w="9525">
            <a:noFill/>
            <a:round/>
            <a:headEnd/>
            <a:tailEnd/>
          </a:ln>
          <a:effectLst/>
        </p:spPr>
        <p:txBody>
          <a:bodyPr lIns="90000" tIns="46800" rIns="90000" bIns="46800">
            <a:spAutoFit/>
          </a:bodyPr>
          <a:lstStyle/>
          <a:p>
            <a:pPr algn="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Verdana" pitchFamily="32" charset="0"/>
                <a:ea typeface="MS Gothic" charset="0"/>
                <a:cs typeface="MS Gothic" charset="0"/>
              </a:rPr>
              <a:t>                 Produkty i technologie</a:t>
            </a:r>
            <a:r>
              <a:rPr lang="en-US" sz="1400">
                <a:solidFill>
                  <a:srgbClr val="333333"/>
                </a:solidFill>
                <a:latin typeface="Verdana" pitchFamily="32" charset="0"/>
                <a:ea typeface="MS Gothic" charset="0"/>
                <a:cs typeface="MS Gothic" charset="0"/>
              </a:rPr>
              <a:t> </a:t>
            </a:r>
          </a:p>
          <a:p>
            <a:pPr algn="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Środowisko naturalne/dokonane przez człowieka zmiany w środowisku</a:t>
            </a:r>
          </a:p>
          <a:p>
            <a:pPr algn="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	                                 Wsparcie i relacje</a:t>
            </a:r>
          </a:p>
          <a:p>
            <a:pPr algn="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Verdana" pitchFamily="32" charset="0"/>
                <a:ea typeface="MS Gothic" charset="0"/>
                <a:cs typeface="MS Gothic" charset="0"/>
              </a:rPr>
              <a:t>          </a:t>
            </a:r>
            <a:r>
              <a:rPr lang="en-US" sz="1400">
                <a:solidFill>
                  <a:srgbClr val="333333"/>
                </a:solidFill>
                <a:latin typeface="Verdana" pitchFamily="32" charset="0"/>
                <a:ea typeface="MS Gothic" charset="0"/>
                <a:cs typeface="MS Gothic" charset="0"/>
              </a:rPr>
              <a:t>Postawy</a:t>
            </a:r>
          </a:p>
          <a:p>
            <a:pPr algn="r">
              <a:lnSpc>
                <a:spcPct val="14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333333"/>
                </a:solidFill>
                <a:latin typeface="Verdana" pitchFamily="32" charset="0"/>
                <a:ea typeface="MS Gothic" charset="0"/>
                <a:cs typeface="MS Gothic" charset="0"/>
              </a:rPr>
              <a:t>Usługi, systemy i polityka</a:t>
            </a:r>
          </a:p>
        </p:txBody>
      </p:sp>
      <p:sp>
        <p:nvSpPr>
          <p:cNvPr id="107558" name="Text Box 38"/>
          <p:cNvSpPr txBox="1">
            <a:spLocks noChangeArrowheads="1"/>
          </p:cNvSpPr>
          <p:nvPr/>
        </p:nvSpPr>
        <p:spPr bwMode="auto">
          <a:xfrm>
            <a:off x="6661150" y="858838"/>
            <a:ext cx="2303463" cy="642937"/>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CC3300"/>
                </a:solidFill>
                <a:latin typeface="Verdana" pitchFamily="32" charset="0"/>
                <a:cs typeface="Arial Unicode MS" charset="0"/>
              </a:rPr>
              <a:t>Czynniki środowiskowe</a:t>
            </a:r>
          </a:p>
        </p:txBody>
      </p:sp>
      <p:sp>
        <p:nvSpPr>
          <p:cNvPr id="107559" name="Text Box 39"/>
          <p:cNvSpPr txBox="1">
            <a:spLocks noChangeArrowheads="1"/>
          </p:cNvSpPr>
          <p:nvPr/>
        </p:nvSpPr>
        <p:spPr bwMode="auto">
          <a:xfrm>
            <a:off x="6948488" y="404813"/>
            <a:ext cx="2124075" cy="3683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C000"/>
                </a:solidFill>
                <a:latin typeface="Verdana" pitchFamily="32" charset="0"/>
                <a:ea typeface="MS Gothic" charset="0"/>
                <a:cs typeface="MS Gothic" charset="0"/>
              </a:rPr>
              <a:t>Sekcje</a:t>
            </a:r>
          </a:p>
        </p:txBody>
      </p:sp>
      <p:sp>
        <p:nvSpPr>
          <p:cNvPr id="107560" name="Text Box 40"/>
          <p:cNvSpPr txBox="1">
            <a:spLocks noChangeArrowheads="1"/>
          </p:cNvSpPr>
          <p:nvPr/>
        </p:nvSpPr>
        <p:spPr bwMode="auto">
          <a:xfrm>
            <a:off x="214313" y="-142875"/>
            <a:ext cx="7215187"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
        <p:nvSpPr>
          <p:cNvPr id="107561" name="Text Box 41"/>
          <p:cNvSpPr txBox="1">
            <a:spLocks noChangeArrowheads="1"/>
          </p:cNvSpPr>
          <p:nvPr/>
        </p:nvSpPr>
        <p:spPr bwMode="auto">
          <a:xfrm>
            <a:off x="214313" y="6286500"/>
            <a:ext cx="1928812" cy="461963"/>
          </a:xfrm>
          <a:prstGeom prst="rect">
            <a:avLst/>
          </a:prstGeom>
          <a:solidFill>
            <a:srgbClr val="FFFFFF"/>
          </a:solidFill>
          <a:ln w="9525">
            <a:noFill/>
            <a:round/>
            <a:headEnd/>
            <a:tailEnd/>
          </a:ln>
          <a:effectLst/>
        </p:spPr>
        <p:txBody>
          <a:bodyPr wrap="none" anchor="ctr"/>
          <a:lstStyle/>
          <a:p>
            <a:endParaRPr lang="pl-PL"/>
          </a:p>
        </p:txBody>
      </p:sp>
      <p:sp>
        <p:nvSpPr>
          <p:cNvPr id="107562" name="Text Box 42"/>
          <p:cNvSpPr txBox="1">
            <a:spLocks noChangeArrowheads="1"/>
          </p:cNvSpPr>
          <p:nvPr/>
        </p:nvSpPr>
        <p:spPr bwMode="auto">
          <a:xfrm>
            <a:off x="214313" y="6072188"/>
            <a:ext cx="8715375" cy="338137"/>
          </a:xfrm>
          <a:prstGeom prst="rect">
            <a:avLst/>
          </a:prstGeom>
          <a:solidFill>
            <a:srgbClr val="FFFFFF"/>
          </a:solidFill>
          <a:ln w="9525">
            <a:noFill/>
            <a:round/>
            <a:headEnd/>
            <a:tailEnd/>
          </a:ln>
          <a:effectLst/>
        </p:spPr>
        <p:txBody>
          <a:bodyPr wrap="none" anchor="ctr"/>
          <a:lstStyle/>
          <a:p>
            <a:endParaRPr lang="pl-P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107555"/>
                                        </p:tgtEl>
                                        <p:attrNameLst>
                                          <p:attrName>style.visibility</p:attrName>
                                        </p:attrNameLst>
                                      </p:cBhvr>
                                      <p:to>
                                        <p:strVal val="visible"/>
                                      </p:to>
                                    </p:set>
                                    <p:animEffect transition="in" filter="fade">
                                      <p:cBhvr additive="repl">
                                        <p:cTn id="7" dur="1000"/>
                                        <p:tgtEl>
                                          <p:spTgt spid="107555"/>
                                        </p:tgtEl>
                                      </p:cBhvr>
                                    </p:animEffect>
                                  </p:childTnLst>
                                </p:cTn>
                              </p:par>
                              <p:par>
                                <p:cTn id="8" presetID="10" presetClass="entr" fill="hold" nodeType="withEffect">
                                  <p:stCondLst>
                                    <p:cond delay="0"/>
                                  </p:stCondLst>
                                  <p:childTnLst>
                                    <p:set>
                                      <p:cBhvr additive="repl">
                                        <p:cTn id="9" dur="1" fill="hold">
                                          <p:stCondLst>
                                            <p:cond delay="0"/>
                                          </p:stCondLst>
                                        </p:cTn>
                                        <p:tgtEl>
                                          <p:spTgt spid="107556"/>
                                        </p:tgtEl>
                                        <p:attrNameLst>
                                          <p:attrName>style.visibility</p:attrName>
                                        </p:attrNameLst>
                                      </p:cBhvr>
                                      <p:to>
                                        <p:strVal val="visible"/>
                                      </p:to>
                                    </p:set>
                                    <p:animEffect transition="in" filter="fade">
                                      <p:cBhvr additive="repl">
                                        <p:cTn id="10" dur="1000"/>
                                        <p:tgtEl>
                                          <p:spTgt spid="107556"/>
                                        </p:tgtEl>
                                      </p:cBhvr>
                                    </p:animEffect>
                                  </p:childTnLst>
                                </p:cTn>
                              </p:par>
                              <p:par>
                                <p:cTn id="11" presetID="10" presetClass="entr" fill="hold" nodeType="withEffect">
                                  <p:stCondLst>
                                    <p:cond delay="0"/>
                                  </p:stCondLst>
                                  <p:childTnLst>
                                    <p:set>
                                      <p:cBhvr additive="repl">
                                        <p:cTn id="12" dur="1" fill="hold">
                                          <p:stCondLst>
                                            <p:cond delay="0"/>
                                          </p:stCondLst>
                                        </p:cTn>
                                        <p:tgtEl>
                                          <p:spTgt spid="107549"/>
                                        </p:tgtEl>
                                        <p:attrNameLst>
                                          <p:attrName>style.visibility</p:attrName>
                                        </p:attrNameLst>
                                      </p:cBhvr>
                                      <p:to>
                                        <p:strVal val="visible"/>
                                      </p:to>
                                    </p:set>
                                    <p:animEffect transition="in" filter="fade">
                                      <p:cBhvr additive="repl">
                                        <p:cTn id="13" dur="1000"/>
                                        <p:tgtEl>
                                          <p:spTgt spid="107549"/>
                                        </p:tgtEl>
                                      </p:cBhvr>
                                    </p:animEffect>
                                  </p:childTnLst>
                                </p:cTn>
                              </p:par>
                              <p:par>
                                <p:cTn id="14" presetID="10" presetClass="entr" fill="hold" nodeType="withEffect">
                                  <p:stCondLst>
                                    <p:cond delay="0"/>
                                  </p:stCondLst>
                                  <p:childTnLst>
                                    <p:set>
                                      <p:cBhvr additive="repl">
                                        <p:cTn id="15" dur="1" fill="hold">
                                          <p:stCondLst>
                                            <p:cond delay="0"/>
                                          </p:stCondLst>
                                        </p:cTn>
                                        <p:tgtEl>
                                          <p:spTgt spid="107548"/>
                                        </p:tgtEl>
                                        <p:attrNameLst>
                                          <p:attrName>style.visibility</p:attrName>
                                        </p:attrNameLst>
                                      </p:cBhvr>
                                      <p:to>
                                        <p:strVal val="visible"/>
                                      </p:to>
                                    </p:set>
                                    <p:animEffect transition="in" filter="fade">
                                      <p:cBhvr additive="repl">
                                        <p:cTn id="16" dur="1000"/>
                                        <p:tgtEl>
                                          <p:spTgt spid="107548"/>
                                        </p:tgtEl>
                                      </p:cBhvr>
                                    </p:animEffect>
                                  </p:childTnLst>
                                </p:cTn>
                              </p:par>
                              <p:par>
                                <p:cTn id="17" presetID="10" presetClass="entr" fill="hold" nodeType="withEffect">
                                  <p:stCondLst>
                                    <p:cond delay="0"/>
                                  </p:stCondLst>
                                  <p:childTnLst>
                                    <p:set>
                                      <p:cBhvr additive="repl">
                                        <p:cTn id="18" dur="1" fill="hold">
                                          <p:stCondLst>
                                            <p:cond delay="0"/>
                                          </p:stCondLst>
                                        </p:cTn>
                                        <p:tgtEl>
                                          <p:spTgt spid="107547"/>
                                        </p:tgtEl>
                                        <p:attrNameLst>
                                          <p:attrName>style.visibility</p:attrName>
                                        </p:attrNameLst>
                                      </p:cBhvr>
                                      <p:to>
                                        <p:strVal val="visible"/>
                                      </p:to>
                                    </p:set>
                                    <p:animEffect transition="in" filter="fade">
                                      <p:cBhvr additive="repl">
                                        <p:cTn id="19" dur="1000"/>
                                        <p:tgtEl>
                                          <p:spTgt spid="107547"/>
                                        </p:tgtEl>
                                      </p:cBhvr>
                                    </p:animEffect>
                                  </p:childTnLst>
                                </p:cTn>
                              </p:par>
                              <p:par>
                                <p:cTn id="20" presetID="10" presetClass="entr" fill="hold" nodeType="withEffect">
                                  <p:stCondLst>
                                    <p:cond delay="0"/>
                                  </p:stCondLst>
                                  <p:childTnLst>
                                    <p:set>
                                      <p:cBhvr additive="repl">
                                        <p:cTn id="21" dur="1" fill="hold">
                                          <p:stCondLst>
                                            <p:cond delay="0"/>
                                          </p:stCondLst>
                                        </p:cTn>
                                        <p:tgtEl>
                                          <p:spTgt spid="107551"/>
                                        </p:tgtEl>
                                        <p:attrNameLst>
                                          <p:attrName>style.visibility</p:attrName>
                                        </p:attrNameLst>
                                      </p:cBhvr>
                                      <p:to>
                                        <p:strVal val="visible"/>
                                      </p:to>
                                    </p:set>
                                    <p:animEffect transition="in" filter="fade">
                                      <p:cBhvr additive="repl">
                                        <p:cTn id="22" dur="1000"/>
                                        <p:tgtEl>
                                          <p:spTgt spid="107551"/>
                                        </p:tgtEl>
                                      </p:cBhvr>
                                    </p:animEffect>
                                  </p:childTnLst>
                                </p:cTn>
                              </p:par>
                              <p:par>
                                <p:cTn id="23" presetID="10" presetClass="entr" fill="hold" nodeType="withEffect">
                                  <p:stCondLst>
                                    <p:cond delay="0"/>
                                  </p:stCondLst>
                                  <p:childTnLst>
                                    <p:set>
                                      <p:cBhvr additive="repl">
                                        <p:cTn id="24" dur="1" fill="hold">
                                          <p:stCondLst>
                                            <p:cond delay="0"/>
                                          </p:stCondLst>
                                        </p:cTn>
                                        <p:tgtEl>
                                          <p:spTgt spid="107550"/>
                                        </p:tgtEl>
                                        <p:attrNameLst>
                                          <p:attrName>style.visibility</p:attrName>
                                        </p:attrNameLst>
                                      </p:cBhvr>
                                      <p:to>
                                        <p:strVal val="visible"/>
                                      </p:to>
                                    </p:set>
                                    <p:animEffect transition="in" filter="fade">
                                      <p:cBhvr additive="repl">
                                        <p:cTn id="25" dur="1000"/>
                                        <p:tgtEl>
                                          <p:spTgt spid="107550"/>
                                        </p:tgtEl>
                                      </p:cBhvr>
                                    </p:animEffect>
                                  </p:childTnLst>
                                </p:cTn>
                              </p:par>
                              <p:par>
                                <p:cTn id="26" presetID="10" presetClass="entr" fill="hold" nodeType="withEffect">
                                  <p:stCondLst>
                                    <p:cond delay="0"/>
                                  </p:stCondLst>
                                  <p:childTnLst>
                                    <p:set>
                                      <p:cBhvr additive="repl">
                                        <p:cTn id="27" dur="1" fill="hold">
                                          <p:stCondLst>
                                            <p:cond delay="0"/>
                                          </p:stCondLst>
                                        </p:cTn>
                                        <p:tgtEl>
                                          <p:spTgt spid="107552"/>
                                        </p:tgtEl>
                                        <p:attrNameLst>
                                          <p:attrName>style.visibility</p:attrName>
                                        </p:attrNameLst>
                                      </p:cBhvr>
                                      <p:to>
                                        <p:strVal val="visible"/>
                                      </p:to>
                                    </p:set>
                                    <p:animEffect transition="in" filter="fade">
                                      <p:cBhvr additive="repl">
                                        <p:cTn id="28" dur="1000"/>
                                        <p:tgtEl>
                                          <p:spTgt spid="107552"/>
                                        </p:tgtEl>
                                      </p:cBhvr>
                                    </p:animEffect>
                                  </p:childTnLst>
                                </p:cTn>
                              </p:par>
                              <p:par>
                                <p:cTn id="29" presetID="10" presetClass="entr" fill="hold" nodeType="withEffect">
                                  <p:stCondLst>
                                    <p:cond delay="0"/>
                                  </p:stCondLst>
                                  <p:childTnLst>
                                    <p:set>
                                      <p:cBhvr additive="repl">
                                        <p:cTn id="30" dur="1" fill="hold">
                                          <p:stCondLst>
                                            <p:cond delay="0"/>
                                          </p:stCondLst>
                                        </p:cTn>
                                        <p:tgtEl>
                                          <p:spTgt spid="107553"/>
                                        </p:tgtEl>
                                        <p:attrNameLst>
                                          <p:attrName>style.visibility</p:attrName>
                                        </p:attrNameLst>
                                      </p:cBhvr>
                                      <p:to>
                                        <p:strVal val="visible"/>
                                      </p:to>
                                    </p:set>
                                    <p:animEffect transition="in" filter="fade">
                                      <p:cBhvr additive="repl">
                                        <p:cTn id="31" dur="1000"/>
                                        <p:tgtEl>
                                          <p:spTgt spid="107553"/>
                                        </p:tgtEl>
                                      </p:cBhvr>
                                    </p:animEffect>
                                  </p:childTnLst>
                                </p:cTn>
                              </p:par>
                              <p:par>
                                <p:cTn id="32" presetID="10" presetClass="entr" fill="hold" nodeType="withEffect">
                                  <p:stCondLst>
                                    <p:cond delay="0"/>
                                  </p:stCondLst>
                                  <p:childTnLst>
                                    <p:set>
                                      <p:cBhvr additive="repl">
                                        <p:cTn id="33" dur="1" fill="hold">
                                          <p:stCondLst>
                                            <p:cond delay="0"/>
                                          </p:stCondLst>
                                        </p:cTn>
                                        <p:tgtEl>
                                          <p:spTgt spid="107554"/>
                                        </p:tgtEl>
                                        <p:attrNameLst>
                                          <p:attrName>style.visibility</p:attrName>
                                        </p:attrNameLst>
                                      </p:cBhvr>
                                      <p:to>
                                        <p:strVal val="visible"/>
                                      </p:to>
                                    </p:set>
                                    <p:animEffect transition="in" filter="fade">
                                      <p:cBhvr additive="repl">
                                        <p:cTn id="34" dur="1000"/>
                                        <p:tgtEl>
                                          <p:spTgt spid="107554"/>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additive="repl">
                                        <p:cTn id="37" dur="1" fill="hold">
                                          <p:stCondLst>
                                            <p:cond delay="0"/>
                                          </p:stCondLst>
                                        </p:cTn>
                                        <p:tgtEl>
                                          <p:spTgt spid="107557"/>
                                        </p:tgtEl>
                                        <p:attrNameLst>
                                          <p:attrName>style.visibility</p:attrName>
                                        </p:attrNameLst>
                                      </p:cBhvr>
                                      <p:to>
                                        <p:strVal val="visible"/>
                                      </p:to>
                                    </p:set>
                                    <p:animEffect transition="in" filter="wipe(right)">
                                      <p:cBhvr additive="repl">
                                        <p:cTn id="38" dur="2000"/>
                                        <p:tgtEl>
                                          <p:spTgt spid="107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214313" y="-142875"/>
            <a:ext cx="8715375" cy="1143000"/>
          </a:xfrm>
        </p:spPr>
        <p:txBody>
          <a:bodyPr/>
          <a:lstStyle/>
          <a:p>
            <a:pPr eaLnBrk="1" hangingPunct="1"/>
            <a:r>
              <a:rPr lang="pl-PL" sz="2400" smtClean="0">
                <a:solidFill>
                  <a:schemeClr val="bg1"/>
                </a:solidFill>
              </a:rPr>
              <a:t>Stosowanie kwalifikatorów ICF</a:t>
            </a:r>
            <a:endParaRPr lang="de-CH" sz="2400" smtClean="0">
              <a:solidFill>
                <a:schemeClr val="bg1"/>
              </a:solidFill>
            </a:endParaRPr>
          </a:p>
        </p:txBody>
      </p:sp>
      <p:sp>
        <p:nvSpPr>
          <p:cNvPr id="21507" name="Foliennummernplatzhalter 3"/>
          <p:cNvSpPr>
            <a:spLocks noGrp="1"/>
          </p:cNvSpPr>
          <p:nvPr>
            <p:ph type="sldNum" sz="quarter" idx="10"/>
          </p:nvPr>
        </p:nvSpPr>
        <p:spPr/>
        <p:txBody>
          <a:bodyPr/>
          <a:lstStyle/>
          <a:p>
            <a:pPr fontAlgn="base">
              <a:spcBef>
                <a:spcPct val="0"/>
              </a:spcBef>
              <a:spcAft>
                <a:spcPct val="0"/>
              </a:spcAft>
              <a:defRPr/>
            </a:pPr>
            <a:fld id="{BD3AB4EB-6593-4A48-8565-CCE3FC806986}" type="slidenum">
              <a:rPr lang="de-CH" smtClean="0"/>
              <a:pPr fontAlgn="base">
                <a:spcBef>
                  <a:spcPct val="0"/>
                </a:spcBef>
                <a:spcAft>
                  <a:spcPct val="0"/>
                </a:spcAft>
                <a:defRPr/>
              </a:pPr>
              <a:t>12</a:t>
            </a:fld>
            <a:endParaRPr lang="de-CH" smtClean="0"/>
          </a:p>
        </p:txBody>
      </p:sp>
      <p:sp>
        <p:nvSpPr>
          <p:cNvPr id="35844" name="Rectangle 3"/>
          <p:cNvSpPr>
            <a:spLocks noChangeArrowheads="1"/>
          </p:cNvSpPr>
          <p:nvPr/>
        </p:nvSpPr>
        <p:spPr bwMode="auto">
          <a:xfrm>
            <a:off x="357188" y="952500"/>
            <a:ext cx="8351837" cy="5324475"/>
          </a:xfrm>
          <a:prstGeom prst="rect">
            <a:avLst/>
          </a:prstGeom>
          <a:noFill/>
          <a:ln w="9525">
            <a:noFill/>
            <a:miter lim="800000"/>
            <a:headEnd/>
            <a:tailEnd/>
          </a:ln>
        </p:spPr>
        <p:txBody>
          <a:bodyPr anchor="ctr">
            <a:spAutoFit/>
          </a:bodyPr>
          <a:lstStyle/>
          <a:p>
            <a:r>
              <a:rPr lang="pl-PL" sz="2000">
                <a:solidFill>
                  <a:srgbClr val="5F5F5F"/>
                </a:solidFill>
                <a:latin typeface="Verdana" pitchFamily="34" charset="0"/>
              </a:rPr>
              <a:t>Wykorzystaniu którejkolwiek kategorii </a:t>
            </a:r>
            <a:r>
              <a:rPr lang="en-US" sz="2000">
                <a:solidFill>
                  <a:srgbClr val="5F5F5F"/>
                </a:solidFill>
                <a:latin typeface="Verdana" pitchFamily="34" charset="0"/>
              </a:rPr>
              <a:t>ICF </a:t>
            </a:r>
            <a:r>
              <a:rPr lang="pl-PL" sz="2000">
                <a:solidFill>
                  <a:srgbClr val="5F5F5F"/>
                </a:solidFill>
                <a:latin typeface="Verdana" pitchFamily="34" charset="0"/>
              </a:rPr>
              <a:t>powinien towarzyszyć </a:t>
            </a:r>
            <a:r>
              <a:rPr lang="pl-PL" sz="2000" b="1">
                <a:solidFill>
                  <a:srgbClr val="5F5F5F"/>
                </a:solidFill>
                <a:latin typeface="Verdana" pitchFamily="34" charset="0"/>
              </a:rPr>
              <a:t>przynajmniej jeden kwalifikator</a:t>
            </a:r>
            <a:r>
              <a:rPr lang="en-US" sz="2000">
                <a:solidFill>
                  <a:srgbClr val="5F5F5F"/>
                </a:solidFill>
                <a:latin typeface="Verdana" pitchFamily="34" charset="0"/>
              </a:rPr>
              <a:t>. </a:t>
            </a:r>
            <a:r>
              <a:rPr lang="pl-PL" sz="2000">
                <a:solidFill>
                  <a:srgbClr val="5F5F5F"/>
                </a:solidFill>
                <a:latin typeface="Verdana" pitchFamily="34" charset="0"/>
              </a:rPr>
              <a:t>Bez kwalifikatora kody nie przekazują żadnych informacji</a:t>
            </a:r>
            <a:r>
              <a:rPr lang="en-US" sz="2000">
                <a:solidFill>
                  <a:srgbClr val="5F5F5F"/>
                </a:solidFill>
                <a:latin typeface="Verdana" pitchFamily="34" charset="0"/>
              </a:rPr>
              <a:t>.</a:t>
            </a:r>
          </a:p>
          <a:p>
            <a:endParaRPr lang="en-US" sz="2000">
              <a:solidFill>
                <a:srgbClr val="5F5F5F"/>
              </a:solidFill>
              <a:latin typeface="Verdana" pitchFamily="34" charset="0"/>
            </a:endParaRPr>
          </a:p>
          <a:p>
            <a:r>
              <a:rPr lang="pl-PL" sz="2000">
                <a:solidFill>
                  <a:srgbClr val="5F5F5F"/>
                </a:solidFill>
                <a:latin typeface="Verdana" pitchFamily="34" charset="0"/>
              </a:rPr>
              <a:t>Kwalifikatory opisują</a:t>
            </a:r>
            <a:r>
              <a:rPr lang="en-US" sz="2000">
                <a:solidFill>
                  <a:srgbClr val="5F5F5F"/>
                </a:solidFill>
                <a:latin typeface="Verdana" pitchFamily="34" charset="0"/>
              </a:rPr>
              <a:t> </a:t>
            </a:r>
            <a:r>
              <a:rPr lang="pl-PL" sz="2000" b="1">
                <a:solidFill>
                  <a:srgbClr val="5F5F5F"/>
                </a:solidFill>
                <a:latin typeface="Verdana" pitchFamily="34" charset="0"/>
              </a:rPr>
              <a:t>poziom stanu zdrowia</a:t>
            </a:r>
            <a:r>
              <a:rPr lang="en-US" sz="2000" b="1">
                <a:solidFill>
                  <a:srgbClr val="5F5F5F"/>
                </a:solidFill>
                <a:latin typeface="Verdana" pitchFamily="34" charset="0"/>
              </a:rPr>
              <a:t> </a:t>
            </a:r>
            <a:r>
              <a:rPr lang="pl-PL" sz="2000" b="1">
                <a:solidFill>
                  <a:srgbClr val="5F5F5F"/>
                </a:solidFill>
                <a:latin typeface="Verdana" pitchFamily="34" charset="0"/>
              </a:rPr>
              <a:t>lub </a:t>
            </a:r>
            <a:r>
              <a:rPr lang="en-US" sz="2000" b="1">
                <a:solidFill>
                  <a:srgbClr val="5F5F5F"/>
                </a:solidFill>
                <a:latin typeface="Verdana" pitchFamily="34" charset="0"/>
              </a:rPr>
              <a:t> </a:t>
            </a:r>
            <a:r>
              <a:rPr lang="pl-PL" sz="2000" b="1">
                <a:solidFill>
                  <a:srgbClr val="5F5F5F"/>
                </a:solidFill>
                <a:latin typeface="Verdana" pitchFamily="34" charset="0"/>
              </a:rPr>
              <a:t>stopnia zaawansowania problemu zdrowotnego, poziom funkcjonowania  lub trudności w funkcjonowaniu </a:t>
            </a:r>
            <a:r>
              <a:rPr lang="pl-PL" sz="2000">
                <a:solidFill>
                  <a:srgbClr val="5F5F5F"/>
                </a:solidFill>
                <a:latin typeface="Verdana" pitchFamily="34" charset="0"/>
              </a:rPr>
              <a:t>Kwalifikatory mają postać jednej, dwóch lub większej ilości cyfr po kropce.</a:t>
            </a:r>
            <a:endParaRPr lang="en-US" sz="2000">
              <a:solidFill>
                <a:srgbClr val="5F5F5F"/>
              </a:solidFill>
              <a:latin typeface="Verdana" pitchFamily="34" charset="0"/>
            </a:endParaRPr>
          </a:p>
          <a:p>
            <a:endParaRPr lang="en-US" sz="2000">
              <a:solidFill>
                <a:srgbClr val="5F5F5F"/>
              </a:solidFill>
              <a:latin typeface="Verdana" pitchFamily="34" charset="0"/>
            </a:endParaRPr>
          </a:p>
          <a:p>
            <a:endParaRPr lang="en-US" sz="2000">
              <a:solidFill>
                <a:srgbClr val="5F5F5F"/>
              </a:solidFill>
              <a:latin typeface="Verdana" pitchFamily="34" charset="0"/>
            </a:endParaRPr>
          </a:p>
          <a:p>
            <a:endParaRPr lang="pl-PL" sz="2000">
              <a:solidFill>
                <a:srgbClr val="5F5F5F"/>
              </a:solidFill>
              <a:latin typeface="Verdana" pitchFamily="34" charset="0"/>
            </a:endParaRPr>
          </a:p>
          <a:p>
            <a:endParaRPr lang="pl-PL" sz="2000">
              <a:solidFill>
                <a:srgbClr val="5F5F5F"/>
              </a:solidFill>
              <a:latin typeface="Verdana" pitchFamily="34" charset="0"/>
            </a:endParaRPr>
          </a:p>
          <a:p>
            <a:endParaRPr lang="pl-PL" sz="2000">
              <a:solidFill>
                <a:srgbClr val="5F5F5F"/>
              </a:solidFill>
              <a:latin typeface="Verdana" pitchFamily="34" charset="0"/>
            </a:endParaRPr>
          </a:p>
          <a:p>
            <a:r>
              <a:rPr lang="pl-PL" sz="2000">
                <a:solidFill>
                  <a:srgbClr val="5F5F5F"/>
                </a:solidFill>
                <a:latin typeface="Verdana" pitchFamily="34" charset="0"/>
              </a:rPr>
              <a:t>W zależności od kategorii ICF jakiej dotyczy kwalifikator wskazywany prze niego </a:t>
            </a:r>
            <a:r>
              <a:rPr lang="pl-PL" sz="2000" b="1">
                <a:solidFill>
                  <a:srgbClr val="5F5F5F"/>
                </a:solidFill>
                <a:latin typeface="Verdana" pitchFamily="34" charset="0"/>
              </a:rPr>
              <a:t>P</a:t>
            </a:r>
            <a:r>
              <a:rPr lang="en-US" sz="2000" b="1">
                <a:solidFill>
                  <a:srgbClr val="5F5F5F"/>
                </a:solidFill>
                <a:latin typeface="Verdana" pitchFamily="34" charset="0"/>
              </a:rPr>
              <a:t>roblem</a:t>
            </a:r>
            <a:r>
              <a:rPr lang="en-US" sz="2000">
                <a:solidFill>
                  <a:srgbClr val="5F5F5F"/>
                </a:solidFill>
                <a:latin typeface="Verdana" pitchFamily="34" charset="0"/>
              </a:rPr>
              <a:t> </a:t>
            </a:r>
            <a:r>
              <a:rPr lang="pl-PL" sz="2000">
                <a:solidFill>
                  <a:srgbClr val="5F5F5F"/>
                </a:solidFill>
                <a:latin typeface="Verdana" pitchFamily="34" charset="0"/>
              </a:rPr>
              <a:t>może oznaczać: </a:t>
            </a:r>
            <a:r>
              <a:rPr lang="pl-PL" sz="2000" b="1">
                <a:solidFill>
                  <a:srgbClr val="5F5F5F"/>
                </a:solidFill>
                <a:latin typeface="Verdana" pitchFamily="34" charset="0"/>
              </a:rPr>
              <a:t>upośledzenie</a:t>
            </a:r>
            <a:r>
              <a:rPr lang="en-US" sz="2000" b="1">
                <a:solidFill>
                  <a:srgbClr val="5F5F5F"/>
                </a:solidFill>
                <a:latin typeface="Verdana" pitchFamily="34" charset="0"/>
              </a:rPr>
              <a:t>, </a:t>
            </a:r>
            <a:r>
              <a:rPr lang="pl-PL" sz="2000" b="1">
                <a:solidFill>
                  <a:srgbClr val="5F5F5F"/>
                </a:solidFill>
                <a:latin typeface="Verdana" pitchFamily="34" charset="0"/>
              </a:rPr>
              <a:t>ogranicznenie lub barierę</a:t>
            </a:r>
            <a:endParaRPr lang="en-US" sz="2000">
              <a:solidFill>
                <a:srgbClr val="5F5F5F"/>
              </a:solidFill>
              <a:latin typeface="Verdana" pitchFamily="34" charset="0"/>
            </a:endParaRPr>
          </a:p>
        </p:txBody>
      </p:sp>
      <p:sp>
        <p:nvSpPr>
          <p:cNvPr id="35845" name="Text Box 11"/>
          <p:cNvSpPr txBox="1">
            <a:spLocks noChangeArrowheads="1"/>
          </p:cNvSpPr>
          <p:nvPr/>
        </p:nvSpPr>
        <p:spPr bwMode="auto">
          <a:xfrm>
            <a:off x="3436938" y="4332288"/>
            <a:ext cx="35877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s</a:t>
            </a:r>
            <a:endParaRPr lang="en-AU" sz="2800" b="1" u="sng">
              <a:solidFill>
                <a:srgbClr val="5F5F5F"/>
              </a:solidFill>
              <a:latin typeface="Verdana" pitchFamily="34" charset="0"/>
            </a:endParaRPr>
          </a:p>
        </p:txBody>
      </p:sp>
      <p:sp>
        <p:nvSpPr>
          <p:cNvPr id="35846" name="Text Box 16"/>
          <p:cNvSpPr txBox="1">
            <a:spLocks noChangeArrowheads="1"/>
          </p:cNvSpPr>
          <p:nvPr/>
        </p:nvSpPr>
        <p:spPr bwMode="auto">
          <a:xfrm>
            <a:off x="3675063" y="4324350"/>
            <a:ext cx="376237" cy="519113"/>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7</a:t>
            </a:r>
            <a:endParaRPr lang="en-AU" sz="2800" b="1" u="sng">
              <a:solidFill>
                <a:srgbClr val="5F5F5F"/>
              </a:solidFill>
              <a:latin typeface="Verdana" pitchFamily="34" charset="0"/>
            </a:endParaRPr>
          </a:p>
        </p:txBody>
      </p:sp>
      <p:sp>
        <p:nvSpPr>
          <p:cNvPr id="35847" name="Text Box 21"/>
          <p:cNvSpPr txBox="1">
            <a:spLocks noChangeArrowheads="1"/>
          </p:cNvSpPr>
          <p:nvPr/>
        </p:nvSpPr>
        <p:spPr bwMode="auto">
          <a:xfrm>
            <a:off x="3932238" y="4329113"/>
            <a:ext cx="72072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30</a:t>
            </a:r>
            <a:endParaRPr lang="en-AU" sz="2800" b="1">
              <a:solidFill>
                <a:srgbClr val="5F5F5F"/>
              </a:solidFill>
              <a:latin typeface="Verdana" pitchFamily="34" charset="0"/>
            </a:endParaRPr>
          </a:p>
        </p:txBody>
      </p:sp>
      <p:sp>
        <p:nvSpPr>
          <p:cNvPr id="35848" name="Text Box 26"/>
          <p:cNvSpPr txBox="1">
            <a:spLocks noChangeArrowheads="1"/>
          </p:cNvSpPr>
          <p:nvPr/>
        </p:nvSpPr>
        <p:spPr bwMode="auto">
          <a:xfrm>
            <a:off x="4411663" y="4319588"/>
            <a:ext cx="44767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2</a:t>
            </a:r>
            <a:endParaRPr lang="en-AU" sz="2800" b="1" u="sng">
              <a:solidFill>
                <a:srgbClr val="5F5F5F"/>
              </a:solidFill>
              <a:latin typeface="Verdana" pitchFamily="34" charset="0"/>
            </a:endParaRPr>
          </a:p>
        </p:txBody>
      </p:sp>
      <p:sp>
        <p:nvSpPr>
          <p:cNvPr id="35849" name="Text Box 31"/>
          <p:cNvSpPr txBox="1">
            <a:spLocks noChangeArrowheads="1"/>
          </p:cNvSpPr>
          <p:nvPr/>
        </p:nvSpPr>
        <p:spPr bwMode="auto">
          <a:xfrm>
            <a:off x="4676775" y="4324350"/>
            <a:ext cx="447675" cy="519113"/>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0</a:t>
            </a:r>
            <a:endParaRPr lang="en-AU" sz="2800" b="1" u="sng">
              <a:solidFill>
                <a:srgbClr val="5F5F5F"/>
              </a:solidFill>
              <a:latin typeface="Verdana" pitchFamily="34" charset="0"/>
            </a:endParaRPr>
          </a:p>
        </p:txBody>
      </p:sp>
      <p:grpSp>
        <p:nvGrpSpPr>
          <p:cNvPr id="2" name="Gruppieren 30"/>
          <p:cNvGrpSpPr>
            <a:grpSpLocks/>
          </p:cNvGrpSpPr>
          <p:nvPr/>
        </p:nvGrpSpPr>
        <p:grpSpPr bwMode="auto">
          <a:xfrm>
            <a:off x="4905375" y="3700463"/>
            <a:ext cx="1933575" cy="1136650"/>
            <a:chOff x="4924425" y="3643313"/>
            <a:chExt cx="1933575" cy="1136650"/>
          </a:xfrm>
        </p:grpSpPr>
        <p:sp>
          <p:nvSpPr>
            <p:cNvPr id="35859" name="Text Box 24"/>
            <p:cNvSpPr txBox="1">
              <a:spLocks noChangeArrowheads="1"/>
            </p:cNvSpPr>
            <p:nvPr/>
          </p:nvSpPr>
          <p:spPr bwMode="auto">
            <a:xfrm>
              <a:off x="4924425" y="4260850"/>
              <a:ext cx="623888" cy="519113"/>
            </a:xfrm>
            <a:prstGeom prst="rect">
              <a:avLst/>
            </a:prstGeom>
            <a:noFill/>
            <a:ln w="9525">
              <a:noFill/>
              <a:miter lim="800000"/>
              <a:headEnd/>
              <a:tailEnd/>
            </a:ln>
          </p:spPr>
          <p:txBody>
            <a:bodyPr>
              <a:spAutoFit/>
            </a:bodyPr>
            <a:lstStyle/>
            <a:p>
              <a:pPr eaLnBrk="0" hangingPunct="0"/>
              <a:r>
                <a:rPr lang="de-DE" sz="2800" b="1" u="sng">
                  <a:solidFill>
                    <a:srgbClr val="0070C0"/>
                  </a:solidFill>
                  <a:latin typeface="Verdana" pitchFamily="34" charset="0"/>
                </a:rPr>
                <a:t>.4</a:t>
              </a:r>
              <a:endParaRPr lang="en-AU" sz="2800" b="1" u="sng">
                <a:solidFill>
                  <a:srgbClr val="0070C0"/>
                </a:solidFill>
                <a:latin typeface="Verdana" pitchFamily="34" charset="0"/>
              </a:endParaRPr>
            </a:p>
          </p:txBody>
        </p:sp>
        <p:sp>
          <p:nvSpPr>
            <p:cNvPr id="35860" name="Text Box 23"/>
            <p:cNvSpPr txBox="1">
              <a:spLocks noChangeArrowheads="1"/>
            </p:cNvSpPr>
            <p:nvPr/>
          </p:nvSpPr>
          <p:spPr bwMode="auto">
            <a:xfrm>
              <a:off x="5000625" y="3643313"/>
              <a:ext cx="1857375" cy="400110"/>
            </a:xfrm>
            <a:prstGeom prst="rect">
              <a:avLst/>
            </a:prstGeom>
            <a:noFill/>
            <a:ln w="9525" cap="rnd">
              <a:noFill/>
              <a:miter lim="800000"/>
              <a:headEnd/>
              <a:tailEnd/>
            </a:ln>
          </p:spPr>
          <p:txBody>
            <a:bodyPr>
              <a:spAutoFit/>
            </a:bodyPr>
            <a:lstStyle/>
            <a:p>
              <a:pPr eaLnBrk="0" hangingPunct="0">
                <a:spcBef>
                  <a:spcPct val="50000"/>
                </a:spcBef>
              </a:pPr>
              <a:r>
                <a:rPr lang="en-US" sz="2000" b="1">
                  <a:solidFill>
                    <a:srgbClr val="0070C0"/>
                  </a:solidFill>
                  <a:latin typeface="Verdana" pitchFamily="34" charset="0"/>
                </a:rPr>
                <a:t>1</a:t>
              </a:r>
              <a:r>
                <a:rPr lang="pl-PL" sz="2000" b="1" baseline="30000">
                  <a:solidFill>
                    <a:srgbClr val="0070C0"/>
                  </a:solidFill>
                  <a:latin typeface="Verdana" pitchFamily="34" charset="0"/>
                </a:rPr>
                <a:t>.</a:t>
              </a:r>
              <a:r>
                <a:rPr lang="pl-PL" sz="2000" b="1">
                  <a:solidFill>
                    <a:srgbClr val="0070C0"/>
                  </a:solidFill>
                  <a:latin typeface="Verdana" pitchFamily="34" charset="0"/>
                </a:rPr>
                <a:t> kwalifik.</a:t>
              </a:r>
              <a:endParaRPr lang="en-US" sz="2000" b="1">
                <a:solidFill>
                  <a:srgbClr val="0070C0"/>
                </a:solidFill>
                <a:latin typeface="Verdana" pitchFamily="34" charset="0"/>
              </a:endParaRPr>
            </a:p>
          </p:txBody>
        </p:sp>
        <p:sp>
          <p:nvSpPr>
            <p:cNvPr id="35861" name="Line 19"/>
            <p:cNvSpPr>
              <a:spLocks noChangeShapeType="1"/>
            </p:cNvSpPr>
            <p:nvPr/>
          </p:nvSpPr>
          <p:spPr bwMode="auto">
            <a:xfrm flipH="1">
              <a:off x="5286375" y="4053655"/>
              <a:ext cx="0" cy="285750"/>
            </a:xfrm>
            <a:prstGeom prst="line">
              <a:avLst/>
            </a:prstGeom>
            <a:noFill/>
            <a:ln w="57150">
              <a:solidFill>
                <a:srgbClr val="0070C0"/>
              </a:solidFill>
              <a:round/>
              <a:headEnd/>
              <a:tailEnd type="triangle" w="med" len="med"/>
            </a:ln>
          </p:spPr>
          <p:txBody>
            <a:bodyPr/>
            <a:lstStyle/>
            <a:p>
              <a:endParaRPr lang="pl-PL"/>
            </a:p>
          </p:txBody>
        </p:sp>
      </p:grpSp>
      <p:grpSp>
        <p:nvGrpSpPr>
          <p:cNvPr id="3" name="Gruppieren 42"/>
          <p:cNvGrpSpPr>
            <a:grpSpLocks/>
          </p:cNvGrpSpPr>
          <p:nvPr/>
        </p:nvGrpSpPr>
        <p:grpSpPr bwMode="auto">
          <a:xfrm>
            <a:off x="5178425" y="4019550"/>
            <a:ext cx="2695575" cy="819150"/>
            <a:chOff x="5233988" y="3957638"/>
            <a:chExt cx="2695575" cy="819150"/>
          </a:xfrm>
        </p:grpSpPr>
        <p:sp>
          <p:nvSpPr>
            <p:cNvPr id="35856" name="Text Box 24"/>
            <p:cNvSpPr txBox="1">
              <a:spLocks noChangeArrowheads="1"/>
            </p:cNvSpPr>
            <p:nvPr/>
          </p:nvSpPr>
          <p:spPr bwMode="auto">
            <a:xfrm>
              <a:off x="5233988" y="4257675"/>
              <a:ext cx="623887" cy="519113"/>
            </a:xfrm>
            <a:prstGeom prst="rect">
              <a:avLst/>
            </a:prstGeom>
            <a:noFill/>
            <a:ln w="9525">
              <a:noFill/>
              <a:miter lim="800000"/>
              <a:headEnd/>
              <a:tailEnd/>
            </a:ln>
          </p:spPr>
          <p:txBody>
            <a:bodyPr>
              <a:spAutoFit/>
            </a:bodyPr>
            <a:lstStyle/>
            <a:p>
              <a:pPr eaLnBrk="0" hangingPunct="0"/>
              <a:r>
                <a:rPr lang="de-DE" sz="2800" b="1" u="sng">
                  <a:solidFill>
                    <a:srgbClr val="00B0F0"/>
                  </a:solidFill>
                  <a:latin typeface="Verdana" pitchFamily="34" charset="0"/>
                </a:rPr>
                <a:t> 2</a:t>
              </a:r>
              <a:endParaRPr lang="en-AU" sz="2800" b="1" u="sng">
                <a:solidFill>
                  <a:srgbClr val="00B0F0"/>
                </a:solidFill>
                <a:latin typeface="Verdana" pitchFamily="34" charset="0"/>
              </a:endParaRPr>
            </a:p>
          </p:txBody>
        </p:sp>
        <p:sp>
          <p:nvSpPr>
            <p:cNvPr id="35857" name="Text Box 23"/>
            <p:cNvSpPr txBox="1">
              <a:spLocks noChangeArrowheads="1"/>
            </p:cNvSpPr>
            <p:nvPr/>
          </p:nvSpPr>
          <p:spPr bwMode="auto">
            <a:xfrm>
              <a:off x="5857875" y="3957638"/>
              <a:ext cx="2071688" cy="400050"/>
            </a:xfrm>
            <a:prstGeom prst="rect">
              <a:avLst/>
            </a:prstGeom>
            <a:noFill/>
            <a:ln w="9525" cap="rnd">
              <a:noFill/>
              <a:miter lim="800000"/>
              <a:headEnd/>
              <a:tailEnd/>
            </a:ln>
          </p:spPr>
          <p:txBody>
            <a:bodyPr>
              <a:spAutoFit/>
            </a:bodyPr>
            <a:lstStyle/>
            <a:p>
              <a:pPr eaLnBrk="0" hangingPunct="0">
                <a:spcBef>
                  <a:spcPct val="50000"/>
                </a:spcBef>
              </a:pPr>
              <a:r>
                <a:rPr lang="en-US" sz="2000" b="1">
                  <a:solidFill>
                    <a:srgbClr val="00B0F0"/>
                  </a:solidFill>
                  <a:latin typeface="Verdana" pitchFamily="34" charset="0"/>
                </a:rPr>
                <a:t>2</a:t>
              </a:r>
              <a:r>
                <a:rPr lang="pl-PL" sz="2000" b="1" baseline="30000">
                  <a:solidFill>
                    <a:srgbClr val="00B0F0"/>
                  </a:solidFill>
                  <a:latin typeface="Verdana" pitchFamily="34" charset="0"/>
                </a:rPr>
                <a:t>.</a:t>
              </a:r>
              <a:r>
                <a:rPr lang="en-US" sz="2000" b="1">
                  <a:solidFill>
                    <a:srgbClr val="00B0F0"/>
                  </a:solidFill>
                  <a:latin typeface="Verdana" pitchFamily="34" charset="0"/>
                </a:rPr>
                <a:t> </a:t>
              </a:r>
              <a:r>
                <a:rPr lang="pl-PL" sz="2000" b="1">
                  <a:solidFill>
                    <a:srgbClr val="00B0F0"/>
                  </a:solidFill>
                  <a:latin typeface="Verdana" pitchFamily="34" charset="0"/>
                </a:rPr>
                <a:t>kwalifik.</a:t>
              </a:r>
              <a:endParaRPr lang="en-US" sz="2000" b="1">
                <a:solidFill>
                  <a:srgbClr val="00B0F0"/>
                </a:solidFill>
                <a:latin typeface="Verdana" pitchFamily="34" charset="0"/>
              </a:endParaRPr>
            </a:p>
          </p:txBody>
        </p:sp>
        <p:sp>
          <p:nvSpPr>
            <p:cNvPr id="35858" name="Line 19"/>
            <p:cNvSpPr>
              <a:spLocks noChangeShapeType="1"/>
            </p:cNvSpPr>
            <p:nvPr/>
          </p:nvSpPr>
          <p:spPr bwMode="auto">
            <a:xfrm flipH="1">
              <a:off x="5572125" y="4143375"/>
              <a:ext cx="357188" cy="142875"/>
            </a:xfrm>
            <a:prstGeom prst="line">
              <a:avLst/>
            </a:prstGeom>
            <a:noFill/>
            <a:ln w="57150">
              <a:solidFill>
                <a:srgbClr val="00B0F0"/>
              </a:solidFill>
              <a:round/>
              <a:headEnd/>
              <a:tailEnd type="triangle" w="med" len="med"/>
            </a:ln>
          </p:spPr>
          <p:txBody>
            <a:bodyPr/>
            <a:lstStyle/>
            <a:p>
              <a:endParaRPr lang="pl-PL"/>
            </a:p>
          </p:txBody>
        </p:sp>
      </p:grpSp>
      <p:grpSp>
        <p:nvGrpSpPr>
          <p:cNvPr id="4" name="Gruppieren 46"/>
          <p:cNvGrpSpPr>
            <a:grpSpLocks/>
          </p:cNvGrpSpPr>
          <p:nvPr/>
        </p:nvGrpSpPr>
        <p:grpSpPr bwMode="auto">
          <a:xfrm>
            <a:off x="5437188" y="4319588"/>
            <a:ext cx="2695575" cy="762000"/>
            <a:chOff x="5519738" y="4260850"/>
            <a:chExt cx="2695575" cy="761862"/>
          </a:xfrm>
        </p:grpSpPr>
        <p:sp>
          <p:nvSpPr>
            <p:cNvPr id="35853" name="Text Box 24"/>
            <p:cNvSpPr txBox="1">
              <a:spLocks noChangeArrowheads="1"/>
            </p:cNvSpPr>
            <p:nvPr/>
          </p:nvSpPr>
          <p:spPr bwMode="auto">
            <a:xfrm>
              <a:off x="5519738" y="4260850"/>
              <a:ext cx="623887" cy="519113"/>
            </a:xfrm>
            <a:prstGeom prst="rect">
              <a:avLst/>
            </a:prstGeom>
            <a:noFill/>
            <a:ln w="9525">
              <a:noFill/>
              <a:miter lim="800000"/>
              <a:headEnd/>
              <a:tailEnd/>
            </a:ln>
          </p:spPr>
          <p:txBody>
            <a:bodyPr>
              <a:spAutoFit/>
            </a:bodyPr>
            <a:lstStyle/>
            <a:p>
              <a:pPr eaLnBrk="0" hangingPunct="0"/>
              <a:r>
                <a:rPr lang="de-DE" sz="2800" b="1" u="sng">
                  <a:solidFill>
                    <a:srgbClr val="000066"/>
                  </a:solidFill>
                  <a:latin typeface="Verdana" pitchFamily="34" charset="0"/>
                </a:rPr>
                <a:t> 3</a:t>
              </a:r>
              <a:endParaRPr lang="en-AU" sz="2800" b="1" u="sng">
                <a:solidFill>
                  <a:srgbClr val="000066"/>
                </a:solidFill>
                <a:latin typeface="Verdana" pitchFamily="34" charset="0"/>
              </a:endParaRPr>
            </a:p>
          </p:txBody>
        </p:sp>
        <p:sp>
          <p:nvSpPr>
            <p:cNvPr id="35854" name="Text Box 23"/>
            <p:cNvSpPr txBox="1">
              <a:spLocks noChangeArrowheads="1"/>
            </p:cNvSpPr>
            <p:nvPr/>
          </p:nvSpPr>
          <p:spPr bwMode="auto">
            <a:xfrm>
              <a:off x="6357938" y="4314825"/>
              <a:ext cx="1857375" cy="707887"/>
            </a:xfrm>
            <a:prstGeom prst="rect">
              <a:avLst/>
            </a:prstGeom>
            <a:noFill/>
            <a:ln w="9525" cap="rnd">
              <a:noFill/>
              <a:miter lim="800000"/>
              <a:headEnd/>
              <a:tailEnd/>
            </a:ln>
          </p:spPr>
          <p:txBody>
            <a:bodyPr>
              <a:spAutoFit/>
            </a:bodyPr>
            <a:lstStyle/>
            <a:p>
              <a:pPr eaLnBrk="0" hangingPunct="0">
                <a:spcBef>
                  <a:spcPct val="50000"/>
                </a:spcBef>
              </a:pPr>
              <a:r>
                <a:rPr lang="en-US" sz="2000" b="1">
                  <a:solidFill>
                    <a:srgbClr val="000066"/>
                  </a:solidFill>
                  <a:latin typeface="Verdana" pitchFamily="34" charset="0"/>
                </a:rPr>
                <a:t>3</a:t>
              </a:r>
              <a:r>
                <a:rPr lang="en-US" sz="2000" b="1" baseline="30000">
                  <a:solidFill>
                    <a:srgbClr val="000066"/>
                  </a:solidFill>
                  <a:latin typeface="Verdana" pitchFamily="34" charset="0"/>
                </a:rPr>
                <a:t>rd</a:t>
              </a:r>
              <a:r>
                <a:rPr lang="en-US" sz="2000" b="1">
                  <a:solidFill>
                    <a:srgbClr val="000066"/>
                  </a:solidFill>
                  <a:latin typeface="Verdana" pitchFamily="34" charset="0"/>
                </a:rPr>
                <a:t> </a:t>
              </a:r>
              <a:r>
                <a:rPr lang="pl-PL" sz="2000" b="1">
                  <a:solidFill>
                    <a:srgbClr val="000066"/>
                  </a:solidFill>
                  <a:latin typeface="Verdana" pitchFamily="34" charset="0"/>
                </a:rPr>
                <a:t>kwalifik.</a:t>
              </a:r>
              <a:endParaRPr lang="en-US" sz="2000" b="1">
                <a:solidFill>
                  <a:srgbClr val="000066"/>
                </a:solidFill>
                <a:latin typeface="Verdana" pitchFamily="34" charset="0"/>
              </a:endParaRPr>
            </a:p>
          </p:txBody>
        </p:sp>
        <p:sp>
          <p:nvSpPr>
            <p:cNvPr id="35855" name="Line 19"/>
            <p:cNvSpPr>
              <a:spLocks noChangeShapeType="1"/>
            </p:cNvSpPr>
            <p:nvPr/>
          </p:nvSpPr>
          <p:spPr bwMode="auto">
            <a:xfrm flipH="1" flipV="1">
              <a:off x="6091238" y="4527550"/>
              <a:ext cx="295275" cy="0"/>
            </a:xfrm>
            <a:prstGeom prst="line">
              <a:avLst/>
            </a:prstGeom>
            <a:noFill/>
            <a:ln w="57150">
              <a:solidFill>
                <a:srgbClr val="000066"/>
              </a:solidFill>
              <a:round/>
              <a:headEnd/>
              <a:tailEnd type="triangle" w="med" len="med"/>
            </a:ln>
          </p:spPr>
          <p:txBody>
            <a:bodyPr/>
            <a:lstStyle/>
            <a:p>
              <a:endParaRPr lang="pl-P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3"/>
          <p:cNvSpPr>
            <a:spLocks noGrp="1"/>
          </p:cNvSpPr>
          <p:nvPr>
            <p:ph type="sldNum" sz="quarter" idx="10"/>
          </p:nvPr>
        </p:nvSpPr>
        <p:spPr/>
        <p:txBody>
          <a:bodyPr/>
          <a:lstStyle/>
          <a:p>
            <a:pPr fontAlgn="base">
              <a:spcBef>
                <a:spcPct val="0"/>
              </a:spcBef>
              <a:spcAft>
                <a:spcPct val="0"/>
              </a:spcAft>
              <a:defRPr/>
            </a:pPr>
            <a:fld id="{C1250C2A-F0FB-4DE1-807C-EBDBF998EF20}" type="slidenum">
              <a:rPr lang="de-CH" smtClean="0"/>
              <a:pPr fontAlgn="base">
                <a:spcBef>
                  <a:spcPct val="0"/>
                </a:spcBef>
                <a:spcAft>
                  <a:spcPct val="0"/>
                </a:spcAft>
                <a:defRPr/>
              </a:pPr>
              <a:t>13</a:t>
            </a:fld>
            <a:endParaRPr lang="de-CH" smtClean="0"/>
          </a:p>
        </p:txBody>
      </p:sp>
      <p:sp>
        <p:nvSpPr>
          <p:cNvPr id="863265" name="_s1068"/>
          <p:cNvSpPr>
            <a:spLocks noChangeArrowheads="1"/>
          </p:cNvSpPr>
          <p:nvPr/>
        </p:nvSpPr>
        <p:spPr bwMode="auto">
          <a:xfrm>
            <a:off x="5127625" y="1647825"/>
            <a:ext cx="3743325" cy="333375"/>
          </a:xfrm>
          <a:prstGeom prst="roundRect">
            <a:avLst>
              <a:gd name="adj" fmla="val 16667"/>
            </a:avLst>
          </a:prstGeom>
          <a:solidFill>
            <a:srgbClr val="663300"/>
          </a:solidFill>
          <a:ln w="9525">
            <a:noFill/>
            <a:round/>
            <a:headEnd/>
            <a:tailEnd/>
          </a:ln>
        </p:spPr>
        <p:txBody>
          <a:bodyPr wrap="none" lIns="65779" tIns="32889" rIns="65779" bIns="32889" anchor="ctr"/>
          <a:lstStyle/>
          <a:p>
            <a:pPr algn="ctr"/>
            <a:endParaRPr lang="en-GB" sz="1300">
              <a:solidFill>
                <a:srgbClr val="000000"/>
              </a:solidFill>
              <a:latin typeface="Verdana" pitchFamily="34" charset="0"/>
            </a:endParaRPr>
          </a:p>
        </p:txBody>
      </p:sp>
      <p:cxnSp>
        <p:nvCxnSpPr>
          <p:cNvPr id="36868" name="_s1062"/>
          <p:cNvCxnSpPr>
            <a:cxnSpLocks noChangeShapeType="1"/>
            <a:endCxn id="36872" idx="2"/>
          </p:cNvCxnSpPr>
          <p:nvPr/>
        </p:nvCxnSpPr>
        <p:spPr bwMode="auto">
          <a:xfrm rot="5400000" flipH="1">
            <a:off x="3098007" y="1472406"/>
            <a:ext cx="242888" cy="1260475"/>
          </a:xfrm>
          <a:prstGeom prst="bentConnector3">
            <a:avLst>
              <a:gd name="adj1" fmla="val 49671"/>
            </a:avLst>
          </a:prstGeom>
          <a:noFill/>
          <a:ln w="28575">
            <a:solidFill>
              <a:srgbClr val="5F5F5F"/>
            </a:solidFill>
            <a:miter lim="800000"/>
            <a:headEnd/>
            <a:tailEnd/>
          </a:ln>
        </p:spPr>
      </p:cxnSp>
      <p:cxnSp>
        <p:nvCxnSpPr>
          <p:cNvPr id="36869" name="_s1063"/>
          <p:cNvCxnSpPr>
            <a:cxnSpLocks noChangeShapeType="1"/>
            <a:endCxn id="36872" idx="2"/>
          </p:cNvCxnSpPr>
          <p:nvPr/>
        </p:nvCxnSpPr>
        <p:spPr bwMode="auto">
          <a:xfrm rot="-5400000">
            <a:off x="1955007" y="1589881"/>
            <a:ext cx="242888" cy="1025525"/>
          </a:xfrm>
          <a:prstGeom prst="bentConnector3">
            <a:avLst>
              <a:gd name="adj1" fmla="val 49671"/>
            </a:avLst>
          </a:prstGeom>
          <a:noFill/>
          <a:ln w="28575">
            <a:solidFill>
              <a:srgbClr val="5F5F5F"/>
            </a:solidFill>
            <a:miter lim="800000"/>
            <a:headEnd/>
            <a:tailEnd/>
          </a:ln>
        </p:spPr>
      </p:cxnSp>
      <p:cxnSp>
        <p:nvCxnSpPr>
          <p:cNvPr id="36870" name="_s1057"/>
          <p:cNvCxnSpPr>
            <a:cxnSpLocks noChangeShapeType="1"/>
          </p:cNvCxnSpPr>
          <p:nvPr/>
        </p:nvCxnSpPr>
        <p:spPr bwMode="auto">
          <a:xfrm rot="-5400000">
            <a:off x="1171575" y="2479675"/>
            <a:ext cx="173038" cy="611188"/>
          </a:xfrm>
          <a:prstGeom prst="bentConnector3">
            <a:avLst>
              <a:gd name="adj1" fmla="val 49542"/>
            </a:avLst>
          </a:prstGeom>
          <a:noFill/>
          <a:ln w="28575">
            <a:solidFill>
              <a:srgbClr val="5F5F5F"/>
            </a:solidFill>
            <a:miter lim="800000"/>
            <a:headEnd/>
            <a:tailEnd/>
          </a:ln>
        </p:spPr>
      </p:cxnSp>
      <p:cxnSp>
        <p:nvCxnSpPr>
          <p:cNvPr id="36871" name="_s1058"/>
          <p:cNvCxnSpPr>
            <a:cxnSpLocks noChangeShapeType="1"/>
          </p:cNvCxnSpPr>
          <p:nvPr/>
        </p:nvCxnSpPr>
        <p:spPr bwMode="auto">
          <a:xfrm rot="5400000" flipH="1">
            <a:off x="1755775" y="2527300"/>
            <a:ext cx="244475" cy="612775"/>
          </a:xfrm>
          <a:prstGeom prst="bentConnector3">
            <a:avLst>
              <a:gd name="adj1" fmla="val 72727"/>
            </a:avLst>
          </a:prstGeom>
          <a:noFill/>
          <a:ln w="28575">
            <a:solidFill>
              <a:schemeClr val="tx1"/>
            </a:solidFill>
            <a:miter lim="800000"/>
            <a:headEnd/>
            <a:tailEnd/>
          </a:ln>
        </p:spPr>
      </p:cxnSp>
      <p:sp>
        <p:nvSpPr>
          <p:cNvPr id="36872" name="_s1067"/>
          <p:cNvSpPr>
            <a:spLocks noChangeArrowheads="1"/>
          </p:cNvSpPr>
          <p:nvPr/>
        </p:nvSpPr>
        <p:spPr bwMode="auto">
          <a:xfrm>
            <a:off x="339725" y="1647825"/>
            <a:ext cx="4498975" cy="333375"/>
          </a:xfrm>
          <a:prstGeom prst="roundRect">
            <a:avLst>
              <a:gd name="adj" fmla="val 16667"/>
            </a:avLst>
          </a:prstGeom>
          <a:solidFill>
            <a:srgbClr val="663300"/>
          </a:solidFill>
          <a:ln w="9525">
            <a:noFill/>
            <a:round/>
            <a:headEnd/>
            <a:tailEnd/>
          </a:ln>
        </p:spPr>
        <p:txBody>
          <a:bodyPr wrap="none" lIns="65779" tIns="32889" rIns="65779" bIns="32889" anchor="ctr"/>
          <a:lstStyle/>
          <a:p>
            <a:pPr algn="ctr"/>
            <a:endParaRPr lang="en-GB" sz="1300">
              <a:solidFill>
                <a:srgbClr val="000000"/>
              </a:solidFill>
              <a:latin typeface="Verdana" pitchFamily="34" charset="0"/>
            </a:endParaRPr>
          </a:p>
        </p:txBody>
      </p:sp>
      <p:sp>
        <p:nvSpPr>
          <p:cNvPr id="36873" name="_s1069"/>
          <p:cNvSpPr>
            <a:spLocks noChangeArrowheads="1"/>
          </p:cNvSpPr>
          <p:nvPr/>
        </p:nvSpPr>
        <p:spPr bwMode="auto">
          <a:xfrm>
            <a:off x="325438" y="2209800"/>
            <a:ext cx="2447925" cy="474663"/>
          </a:xfrm>
          <a:prstGeom prst="roundRect">
            <a:avLst>
              <a:gd name="adj" fmla="val 16667"/>
            </a:avLst>
          </a:prstGeom>
          <a:solidFill>
            <a:srgbClr val="CC0000"/>
          </a:solidFill>
          <a:ln w="9525">
            <a:noFill/>
            <a:round/>
            <a:headEnd/>
            <a:tailEnd/>
          </a:ln>
        </p:spPr>
        <p:txBody>
          <a:bodyPr wrap="none" lIns="65779" tIns="32889" rIns="65779" bIns="32889" anchor="ctr"/>
          <a:lstStyle/>
          <a:p>
            <a:pPr algn="ctr"/>
            <a:endParaRPr lang="en-GB" sz="1300">
              <a:solidFill>
                <a:srgbClr val="000000"/>
              </a:solidFill>
              <a:latin typeface="Verdana" pitchFamily="34" charset="0"/>
            </a:endParaRPr>
          </a:p>
        </p:txBody>
      </p:sp>
      <p:sp>
        <p:nvSpPr>
          <p:cNvPr id="36874" name="_s1070"/>
          <p:cNvSpPr>
            <a:spLocks noChangeArrowheads="1"/>
          </p:cNvSpPr>
          <p:nvPr/>
        </p:nvSpPr>
        <p:spPr bwMode="auto">
          <a:xfrm>
            <a:off x="2860675" y="2214563"/>
            <a:ext cx="1979613" cy="474662"/>
          </a:xfrm>
          <a:prstGeom prst="roundRect">
            <a:avLst>
              <a:gd name="adj" fmla="val 9449"/>
            </a:avLst>
          </a:prstGeom>
          <a:solidFill>
            <a:srgbClr val="CC0000"/>
          </a:solidFill>
          <a:ln w="9525">
            <a:noFill/>
            <a:round/>
            <a:headEnd/>
            <a:tailEnd/>
          </a:ln>
        </p:spPr>
        <p:txBody>
          <a:bodyPr wrap="none" lIns="65779" tIns="32889" rIns="65779" bIns="32889" anchor="ctr"/>
          <a:lstStyle/>
          <a:p>
            <a:pPr algn="ctr"/>
            <a:endParaRPr lang="en-GB" sz="1300">
              <a:solidFill>
                <a:srgbClr val="000000"/>
              </a:solidFill>
              <a:latin typeface="Verdana" pitchFamily="34" charset="0"/>
            </a:endParaRPr>
          </a:p>
        </p:txBody>
      </p:sp>
      <p:sp>
        <p:nvSpPr>
          <p:cNvPr id="36875" name="_s1074"/>
          <p:cNvSpPr>
            <a:spLocks noChangeArrowheads="1"/>
          </p:cNvSpPr>
          <p:nvPr/>
        </p:nvSpPr>
        <p:spPr bwMode="auto">
          <a:xfrm>
            <a:off x="1620838" y="2857500"/>
            <a:ext cx="1150937" cy="330200"/>
          </a:xfrm>
          <a:prstGeom prst="roundRect">
            <a:avLst>
              <a:gd name="adj" fmla="val 16829"/>
            </a:avLst>
          </a:prstGeom>
          <a:solidFill>
            <a:srgbClr val="CC0000"/>
          </a:solidFill>
          <a:ln w="9525">
            <a:noFill/>
            <a:round/>
            <a:headEnd/>
            <a:tailEnd/>
          </a:ln>
        </p:spPr>
        <p:txBody>
          <a:bodyPr wrap="none" anchor="ctr"/>
          <a:lstStyle/>
          <a:p>
            <a:pPr algn="ctr">
              <a:lnSpc>
                <a:spcPct val="80000"/>
              </a:lnSpc>
            </a:pPr>
            <a:endParaRPr lang="en-GB" sz="1200">
              <a:solidFill>
                <a:srgbClr val="000000"/>
              </a:solidFill>
              <a:latin typeface="Verdana" pitchFamily="34" charset="0"/>
            </a:endParaRPr>
          </a:p>
        </p:txBody>
      </p:sp>
      <p:sp>
        <p:nvSpPr>
          <p:cNvPr id="36876" name="_s1075"/>
          <p:cNvSpPr>
            <a:spLocks noChangeArrowheads="1"/>
          </p:cNvSpPr>
          <p:nvPr/>
        </p:nvSpPr>
        <p:spPr bwMode="auto">
          <a:xfrm>
            <a:off x="341313" y="2862263"/>
            <a:ext cx="1223962" cy="330200"/>
          </a:xfrm>
          <a:prstGeom prst="roundRect">
            <a:avLst>
              <a:gd name="adj" fmla="val 16667"/>
            </a:avLst>
          </a:prstGeom>
          <a:solidFill>
            <a:srgbClr val="CC0000"/>
          </a:solidFill>
          <a:ln w="9525">
            <a:noFill/>
            <a:round/>
            <a:headEnd/>
            <a:tailEnd/>
          </a:ln>
        </p:spPr>
        <p:txBody>
          <a:bodyPr wrap="none" anchor="ctr"/>
          <a:lstStyle/>
          <a:p>
            <a:pPr algn="ctr">
              <a:lnSpc>
                <a:spcPct val="80000"/>
              </a:lnSpc>
            </a:pPr>
            <a:endParaRPr lang="en-GB" sz="1200">
              <a:solidFill>
                <a:srgbClr val="000000"/>
              </a:solidFill>
              <a:latin typeface="Verdana" pitchFamily="34" charset="0"/>
            </a:endParaRPr>
          </a:p>
        </p:txBody>
      </p:sp>
      <p:cxnSp>
        <p:nvCxnSpPr>
          <p:cNvPr id="36877" name="_s1065"/>
          <p:cNvCxnSpPr>
            <a:cxnSpLocks noChangeShapeType="1"/>
            <a:stCxn id="36872" idx="0"/>
            <a:endCxn id="36878" idx="2"/>
          </p:cNvCxnSpPr>
          <p:nvPr/>
        </p:nvCxnSpPr>
        <p:spPr bwMode="auto">
          <a:xfrm rot="-5400000">
            <a:off x="3453607" y="567531"/>
            <a:ext cx="215900" cy="1944687"/>
          </a:xfrm>
          <a:prstGeom prst="bentConnector3">
            <a:avLst>
              <a:gd name="adj1" fmla="val 50000"/>
            </a:avLst>
          </a:prstGeom>
          <a:noFill/>
          <a:ln w="28575">
            <a:solidFill>
              <a:srgbClr val="5F5F5F"/>
            </a:solidFill>
            <a:miter lim="800000"/>
            <a:headEnd/>
            <a:tailEnd/>
          </a:ln>
        </p:spPr>
      </p:cxnSp>
      <p:sp>
        <p:nvSpPr>
          <p:cNvPr id="36878" name="_s1066"/>
          <p:cNvSpPr>
            <a:spLocks noChangeArrowheads="1"/>
          </p:cNvSpPr>
          <p:nvPr/>
        </p:nvSpPr>
        <p:spPr bwMode="auto">
          <a:xfrm>
            <a:off x="3543300" y="1000125"/>
            <a:ext cx="1979613" cy="431800"/>
          </a:xfrm>
          <a:prstGeom prst="roundRect">
            <a:avLst>
              <a:gd name="adj" fmla="val 16667"/>
            </a:avLst>
          </a:prstGeom>
          <a:solidFill>
            <a:srgbClr val="CC0000"/>
          </a:solidFill>
          <a:ln w="9525">
            <a:noFill/>
            <a:round/>
            <a:headEnd/>
            <a:tailEnd/>
          </a:ln>
        </p:spPr>
        <p:txBody>
          <a:bodyPr wrap="none" lIns="65779" tIns="32889" rIns="65779" bIns="32889" anchor="ctr"/>
          <a:lstStyle/>
          <a:p>
            <a:pPr algn="ctr"/>
            <a:r>
              <a:rPr lang="de-CH" sz="2800" b="1">
                <a:solidFill>
                  <a:srgbClr val="FFFFFF"/>
                </a:solidFill>
                <a:latin typeface="Verdana" pitchFamily="34" charset="0"/>
              </a:rPr>
              <a:t>ICF</a:t>
            </a:r>
          </a:p>
        </p:txBody>
      </p:sp>
      <p:sp>
        <p:nvSpPr>
          <p:cNvPr id="36879" name="Text Box 19"/>
          <p:cNvSpPr txBox="1">
            <a:spLocks noChangeArrowheads="1"/>
          </p:cNvSpPr>
          <p:nvPr/>
        </p:nvSpPr>
        <p:spPr bwMode="auto">
          <a:xfrm>
            <a:off x="900113" y="1577975"/>
            <a:ext cx="3743325" cy="307975"/>
          </a:xfrm>
          <a:prstGeom prst="rect">
            <a:avLst/>
          </a:prstGeom>
          <a:noFill/>
          <a:ln w="9525">
            <a:noFill/>
            <a:miter lim="800000"/>
            <a:headEnd/>
            <a:tailEnd/>
          </a:ln>
        </p:spPr>
        <p:txBody>
          <a:bodyPr>
            <a:spAutoFit/>
          </a:bodyPr>
          <a:lstStyle/>
          <a:p>
            <a:pPr>
              <a:spcBef>
                <a:spcPct val="50000"/>
              </a:spcBef>
            </a:pPr>
            <a:r>
              <a:rPr lang="de-CH" sz="1400">
                <a:solidFill>
                  <a:srgbClr val="FFFFFF"/>
                </a:solidFill>
                <a:latin typeface="Verdana" pitchFamily="34" charset="0"/>
              </a:rPr>
              <a:t>Fun</a:t>
            </a:r>
            <a:r>
              <a:rPr lang="pl-PL" sz="1400">
                <a:solidFill>
                  <a:srgbClr val="FFFFFF"/>
                </a:solidFill>
                <a:latin typeface="Verdana" pitchFamily="34" charset="0"/>
              </a:rPr>
              <a:t>kcjonowanie i niepełnosprawność</a:t>
            </a:r>
            <a:endParaRPr lang="de-CH" sz="1400">
              <a:solidFill>
                <a:srgbClr val="FFFFFF"/>
              </a:solidFill>
              <a:latin typeface="Verdana" pitchFamily="34" charset="0"/>
            </a:endParaRPr>
          </a:p>
        </p:txBody>
      </p:sp>
      <p:sp>
        <p:nvSpPr>
          <p:cNvPr id="36880" name="Text Box 21"/>
          <p:cNvSpPr txBox="1">
            <a:spLocks noChangeArrowheads="1"/>
          </p:cNvSpPr>
          <p:nvPr/>
        </p:nvSpPr>
        <p:spPr bwMode="auto">
          <a:xfrm>
            <a:off x="411163" y="2152650"/>
            <a:ext cx="2303462" cy="584200"/>
          </a:xfrm>
          <a:prstGeom prst="rect">
            <a:avLst/>
          </a:prstGeom>
          <a:noFill/>
          <a:ln w="9525">
            <a:noFill/>
            <a:miter lim="800000"/>
            <a:headEnd/>
            <a:tailEnd/>
          </a:ln>
        </p:spPr>
        <p:txBody>
          <a:bodyPr>
            <a:spAutoFit/>
          </a:bodyPr>
          <a:lstStyle/>
          <a:p>
            <a:pPr algn="ctr">
              <a:spcBef>
                <a:spcPct val="50000"/>
              </a:spcBef>
            </a:pPr>
            <a:r>
              <a:rPr lang="pl-PL" sz="1600">
                <a:solidFill>
                  <a:srgbClr val="FFFFFF"/>
                </a:solidFill>
                <a:latin typeface="Verdana" pitchFamily="34" charset="0"/>
              </a:rPr>
              <a:t>Funkcje i struktury ciała</a:t>
            </a:r>
            <a:endParaRPr lang="de-CH" sz="1600">
              <a:solidFill>
                <a:srgbClr val="FFFFFF"/>
              </a:solidFill>
              <a:latin typeface="Verdana" pitchFamily="34" charset="0"/>
            </a:endParaRPr>
          </a:p>
        </p:txBody>
      </p:sp>
      <p:sp>
        <p:nvSpPr>
          <p:cNvPr id="36881" name="Text Box 22"/>
          <p:cNvSpPr txBox="1">
            <a:spLocks noChangeArrowheads="1"/>
          </p:cNvSpPr>
          <p:nvPr/>
        </p:nvSpPr>
        <p:spPr bwMode="auto">
          <a:xfrm>
            <a:off x="2714625" y="2152650"/>
            <a:ext cx="2303463" cy="584200"/>
          </a:xfrm>
          <a:prstGeom prst="rect">
            <a:avLst/>
          </a:prstGeom>
          <a:noFill/>
          <a:ln w="9525">
            <a:noFill/>
            <a:miter lim="800000"/>
            <a:headEnd/>
            <a:tailEnd/>
          </a:ln>
        </p:spPr>
        <p:txBody>
          <a:bodyPr>
            <a:spAutoFit/>
          </a:bodyPr>
          <a:lstStyle/>
          <a:p>
            <a:pPr algn="ctr">
              <a:spcBef>
                <a:spcPct val="50000"/>
              </a:spcBef>
            </a:pPr>
            <a:r>
              <a:rPr lang="pl-PL" sz="1600">
                <a:solidFill>
                  <a:srgbClr val="FFFFFF"/>
                </a:solidFill>
                <a:latin typeface="Verdana" pitchFamily="34" charset="0"/>
              </a:rPr>
              <a:t>Aktywność i uczestniczenie</a:t>
            </a:r>
            <a:endParaRPr lang="de-CH" sz="1600">
              <a:solidFill>
                <a:srgbClr val="FFFFFF"/>
              </a:solidFill>
              <a:latin typeface="Verdana" pitchFamily="34" charset="0"/>
            </a:endParaRPr>
          </a:p>
        </p:txBody>
      </p:sp>
      <p:sp>
        <p:nvSpPr>
          <p:cNvPr id="36882" name="Text Box 25"/>
          <p:cNvSpPr txBox="1">
            <a:spLocks noChangeArrowheads="1"/>
          </p:cNvSpPr>
          <p:nvPr/>
        </p:nvSpPr>
        <p:spPr bwMode="auto">
          <a:xfrm>
            <a:off x="285750" y="2847975"/>
            <a:ext cx="1439863" cy="239713"/>
          </a:xfrm>
          <a:prstGeom prst="rect">
            <a:avLst/>
          </a:prstGeom>
          <a:noFill/>
          <a:ln w="9525">
            <a:noFill/>
            <a:miter lim="800000"/>
            <a:headEnd/>
            <a:tailEnd/>
          </a:ln>
        </p:spPr>
        <p:txBody>
          <a:bodyPr>
            <a:spAutoFit/>
          </a:bodyPr>
          <a:lstStyle/>
          <a:p>
            <a:pPr algn="ctr">
              <a:lnSpc>
                <a:spcPct val="80000"/>
              </a:lnSpc>
              <a:spcBef>
                <a:spcPct val="50000"/>
              </a:spcBef>
            </a:pPr>
            <a:r>
              <a:rPr lang="pl-PL" sz="1200">
                <a:solidFill>
                  <a:srgbClr val="FFFFFF"/>
                </a:solidFill>
                <a:latin typeface="Verdana" pitchFamily="34" charset="0"/>
              </a:rPr>
              <a:t>Funkcje ciała</a:t>
            </a:r>
            <a:endParaRPr lang="de-CH" sz="1200">
              <a:solidFill>
                <a:srgbClr val="FFFFFF"/>
              </a:solidFill>
              <a:latin typeface="Verdana" pitchFamily="34" charset="0"/>
            </a:endParaRPr>
          </a:p>
        </p:txBody>
      </p:sp>
      <p:sp>
        <p:nvSpPr>
          <p:cNvPr id="36883" name="Text Box 26"/>
          <p:cNvSpPr txBox="1">
            <a:spLocks noChangeArrowheads="1"/>
          </p:cNvSpPr>
          <p:nvPr/>
        </p:nvSpPr>
        <p:spPr bwMode="auto">
          <a:xfrm>
            <a:off x="1524000" y="2852738"/>
            <a:ext cx="1439863" cy="239712"/>
          </a:xfrm>
          <a:prstGeom prst="rect">
            <a:avLst/>
          </a:prstGeom>
          <a:noFill/>
          <a:ln w="9525">
            <a:noFill/>
            <a:miter lim="800000"/>
            <a:headEnd/>
            <a:tailEnd/>
          </a:ln>
        </p:spPr>
        <p:txBody>
          <a:bodyPr>
            <a:spAutoFit/>
          </a:bodyPr>
          <a:lstStyle/>
          <a:p>
            <a:pPr algn="ctr">
              <a:lnSpc>
                <a:spcPct val="80000"/>
              </a:lnSpc>
              <a:spcBef>
                <a:spcPct val="50000"/>
              </a:spcBef>
            </a:pPr>
            <a:r>
              <a:rPr lang="pl-PL" sz="1200">
                <a:solidFill>
                  <a:srgbClr val="FFFFFF"/>
                </a:solidFill>
                <a:latin typeface="Verdana" pitchFamily="34" charset="0"/>
              </a:rPr>
              <a:t>Struktury ciała</a:t>
            </a:r>
            <a:endParaRPr lang="de-CH" sz="1200">
              <a:solidFill>
                <a:srgbClr val="FFFFFF"/>
              </a:solidFill>
              <a:latin typeface="Verdana" pitchFamily="34" charset="0"/>
            </a:endParaRPr>
          </a:p>
        </p:txBody>
      </p:sp>
      <p:sp>
        <p:nvSpPr>
          <p:cNvPr id="863260" name="Rectangle 28"/>
          <p:cNvSpPr>
            <a:spLocks noChangeArrowheads="1"/>
          </p:cNvSpPr>
          <p:nvPr/>
        </p:nvSpPr>
        <p:spPr bwMode="auto">
          <a:xfrm>
            <a:off x="285750" y="3213100"/>
            <a:ext cx="8602663" cy="3216275"/>
          </a:xfrm>
          <a:prstGeom prst="rect">
            <a:avLst/>
          </a:prstGeom>
          <a:noFill/>
          <a:ln w="12700">
            <a:noFill/>
            <a:miter lim="800000"/>
            <a:headEnd/>
            <a:tailEnd/>
          </a:ln>
        </p:spPr>
        <p:txBody>
          <a:bodyPr lIns="90488" tIns="44450" rIns="90488" bIns="44450"/>
          <a:lstStyle/>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.0</a:t>
            </a:r>
            <a:r>
              <a:rPr lang="en-US" sz="1600" b="1">
                <a:solidFill>
                  <a:srgbClr val="FF0000"/>
                </a:solidFill>
                <a:latin typeface="Verdana" pitchFamily="34" charset="0"/>
              </a:rPr>
              <a:t>   </a:t>
            </a:r>
            <a:r>
              <a:rPr lang="pl-PL" sz="1600" b="1">
                <a:solidFill>
                  <a:srgbClr val="5F5F5F"/>
                </a:solidFill>
                <a:latin typeface="Verdana" pitchFamily="34" charset="0"/>
                <a:cs typeface="Times New Roman" pitchFamily="18" charset="0"/>
              </a:rPr>
              <a:t>BRAK</a:t>
            </a:r>
            <a:r>
              <a:rPr lang="en-US" sz="1600">
                <a:solidFill>
                  <a:srgbClr val="5F5F5F"/>
                </a:solidFill>
                <a:latin typeface="Verdana" pitchFamily="34" charset="0"/>
                <a:cs typeface="Times New Roman" pitchFamily="18" charset="0"/>
              </a:rPr>
              <a:t> problem</a:t>
            </a:r>
            <a:r>
              <a:rPr lang="pl-PL" sz="1600">
                <a:solidFill>
                  <a:srgbClr val="5F5F5F"/>
                </a:solidFill>
                <a:latin typeface="Verdana" pitchFamily="34" charset="0"/>
                <a:cs typeface="Times New Roman" pitchFamily="18" charset="0"/>
              </a:rPr>
              <a:t>u</a:t>
            </a:r>
            <a:r>
              <a:rPr lang="en-US" sz="1600">
                <a:solidFill>
                  <a:srgbClr val="5F5F5F"/>
                </a:solidFill>
                <a:latin typeface="Verdana" pitchFamily="34" charset="0"/>
                <a:cs typeface="Times New Roman" pitchFamily="18" charset="0"/>
              </a:rPr>
              <a:t> (n</a:t>
            </a:r>
            <a:r>
              <a:rPr lang="pl-PL" sz="1600">
                <a:solidFill>
                  <a:srgbClr val="5F5F5F"/>
                </a:solidFill>
                <a:latin typeface="Verdana" pitchFamily="34" charset="0"/>
                <a:cs typeface="Times New Roman" pitchFamily="18" charset="0"/>
              </a:rPr>
              <a:t>ie obecny</a:t>
            </a:r>
            <a:r>
              <a:rPr lang="en-US" sz="1600">
                <a:solidFill>
                  <a:srgbClr val="5F5F5F"/>
                </a:solidFill>
                <a:latin typeface="Verdana" pitchFamily="34" charset="0"/>
                <a:cs typeface="Times New Roman" pitchFamily="18" charset="0"/>
              </a:rPr>
              <a:t>, </a:t>
            </a:r>
            <a:r>
              <a:rPr lang="pl-PL" sz="1600">
                <a:solidFill>
                  <a:srgbClr val="5F5F5F"/>
                </a:solidFill>
                <a:latin typeface="Verdana" pitchFamily="34" charset="0"/>
                <a:cs typeface="Times New Roman" pitchFamily="18" charset="0"/>
              </a:rPr>
              <a:t>nieistotny</a:t>
            </a:r>
            <a:r>
              <a:rPr lang="en-US" sz="1600">
                <a:solidFill>
                  <a:srgbClr val="5F5F5F"/>
                </a:solidFill>
                <a:latin typeface="Verdana" pitchFamily="34" charset="0"/>
                <a:cs typeface="Times New Roman" pitchFamily="18" charset="0"/>
              </a:rPr>
              <a:t>,…)</a:t>
            </a:r>
            <a:r>
              <a:rPr lang="en-US" sz="1600">
                <a:solidFill>
                  <a:srgbClr val="5F5F5F"/>
                </a:solidFill>
                <a:latin typeface="Verdana" pitchFamily="34" charset="0"/>
              </a:rPr>
              <a:t>   	</a:t>
            </a:r>
            <a:r>
              <a:rPr lang="pl-PL" sz="1600">
                <a:solidFill>
                  <a:srgbClr val="5F5F5F"/>
                </a:solidFill>
                <a:latin typeface="Verdana" pitchFamily="34" charset="0"/>
              </a:rPr>
              <a:t>	</a:t>
            </a:r>
            <a:r>
              <a:rPr lang="en-US" sz="1600">
                <a:solidFill>
                  <a:srgbClr val="5F5F5F"/>
                </a:solidFill>
                <a:latin typeface="Verdana" pitchFamily="34" charset="0"/>
              </a:rPr>
              <a:t>0 – 4%</a:t>
            </a:r>
          </a:p>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.1</a:t>
            </a:r>
            <a:r>
              <a:rPr lang="en-US" sz="1600" b="1">
                <a:solidFill>
                  <a:srgbClr val="009900"/>
                </a:solidFill>
                <a:latin typeface="Verdana" pitchFamily="34" charset="0"/>
              </a:rPr>
              <a:t>  </a:t>
            </a:r>
            <a:r>
              <a:rPr lang="pl-PL" sz="1600" b="1">
                <a:solidFill>
                  <a:srgbClr val="009900"/>
                </a:solidFill>
                <a:latin typeface="Verdana" pitchFamily="34" charset="0"/>
              </a:rPr>
              <a:t> </a:t>
            </a:r>
            <a:r>
              <a:rPr lang="pl-PL" sz="1600" b="1">
                <a:solidFill>
                  <a:schemeClr val="bg2"/>
                </a:solidFill>
                <a:latin typeface="Verdana" pitchFamily="34" charset="0"/>
              </a:rPr>
              <a:t>ŁAGODNY</a:t>
            </a:r>
            <a:r>
              <a:rPr lang="pl-PL" sz="1600" b="1">
                <a:solidFill>
                  <a:srgbClr val="009900"/>
                </a:solidFill>
                <a:latin typeface="Verdana" pitchFamily="34" charset="0"/>
              </a:rPr>
              <a:t> </a:t>
            </a:r>
            <a:r>
              <a:rPr lang="en-US" sz="1600">
                <a:solidFill>
                  <a:srgbClr val="5F5F5F"/>
                </a:solidFill>
                <a:latin typeface="Verdana" pitchFamily="34" charset="0"/>
                <a:cs typeface="Times New Roman" pitchFamily="18" charset="0"/>
              </a:rPr>
              <a:t>problem </a:t>
            </a:r>
            <a:r>
              <a:rPr lang="pl-PL" sz="1600">
                <a:solidFill>
                  <a:srgbClr val="5F5F5F"/>
                </a:solidFill>
                <a:latin typeface="Verdana" pitchFamily="34" charset="0"/>
                <a:cs typeface="Times New Roman" pitchFamily="18" charset="0"/>
              </a:rPr>
              <a:t>(nieznaczny, lekki</a:t>
            </a:r>
            <a:r>
              <a:rPr lang="en-US" sz="1600">
                <a:solidFill>
                  <a:srgbClr val="5F5F5F"/>
                </a:solidFill>
                <a:latin typeface="Verdana" pitchFamily="34" charset="0"/>
                <a:cs typeface="Times New Roman" pitchFamily="18" charset="0"/>
              </a:rPr>
              <a:t>,...)                   </a:t>
            </a:r>
            <a:r>
              <a:rPr lang="pl-PL" sz="1600">
                <a:solidFill>
                  <a:srgbClr val="5F5F5F"/>
                </a:solidFill>
                <a:latin typeface="Verdana" pitchFamily="34" charset="0"/>
                <a:cs typeface="Times New Roman" pitchFamily="18" charset="0"/>
              </a:rPr>
              <a:t>	</a:t>
            </a:r>
            <a:r>
              <a:rPr lang="en-US" sz="1600">
                <a:solidFill>
                  <a:srgbClr val="5F5F5F"/>
                </a:solidFill>
                <a:latin typeface="Verdana" pitchFamily="34" charset="0"/>
                <a:cs typeface="Times New Roman" pitchFamily="18" charset="0"/>
              </a:rPr>
              <a:t>5 – 24%	</a:t>
            </a:r>
            <a:endParaRPr lang="en-US" sz="1600">
              <a:solidFill>
                <a:srgbClr val="5F5F5F"/>
              </a:solidFill>
              <a:latin typeface="Verdana" pitchFamily="34" charset="0"/>
            </a:endParaRPr>
          </a:p>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.2</a:t>
            </a:r>
            <a:r>
              <a:rPr lang="en-US" sz="1600" b="1">
                <a:solidFill>
                  <a:srgbClr val="FF0000"/>
                </a:solidFill>
                <a:latin typeface="Verdana" pitchFamily="34" charset="0"/>
              </a:rPr>
              <a:t>   </a:t>
            </a:r>
            <a:r>
              <a:rPr lang="pl-PL" sz="1600" b="1">
                <a:solidFill>
                  <a:srgbClr val="5F5F5F"/>
                </a:solidFill>
                <a:latin typeface="Verdana" pitchFamily="34" charset="0"/>
                <a:cs typeface="Times New Roman" pitchFamily="18" charset="0"/>
              </a:rPr>
              <a:t>UMIARKOWANY</a:t>
            </a:r>
            <a:r>
              <a:rPr lang="en-US" sz="1600">
                <a:solidFill>
                  <a:srgbClr val="5F5F5F"/>
                </a:solidFill>
                <a:latin typeface="Verdana" pitchFamily="34" charset="0"/>
                <a:cs typeface="Times New Roman" pitchFamily="18" charset="0"/>
              </a:rPr>
              <a:t> problem (</a:t>
            </a:r>
            <a:r>
              <a:rPr lang="pl-PL" sz="1600">
                <a:solidFill>
                  <a:srgbClr val="5F5F5F"/>
                </a:solidFill>
                <a:latin typeface="Verdana" pitchFamily="34" charset="0"/>
                <a:cs typeface="Times New Roman" pitchFamily="18" charset="0"/>
              </a:rPr>
              <a:t>średni</a:t>
            </a:r>
            <a:r>
              <a:rPr lang="en-US" sz="1600">
                <a:solidFill>
                  <a:srgbClr val="5F5F5F"/>
                </a:solidFill>
                <a:latin typeface="Verdana" pitchFamily="34" charset="0"/>
                <a:cs typeface="Times New Roman" pitchFamily="18" charset="0"/>
              </a:rPr>
              <a:t>,...)      		</a:t>
            </a:r>
            <a:r>
              <a:rPr lang="pl-PL" sz="1600">
                <a:solidFill>
                  <a:srgbClr val="5F5F5F"/>
                </a:solidFill>
                <a:latin typeface="Verdana" pitchFamily="34" charset="0"/>
                <a:cs typeface="Times New Roman" pitchFamily="18" charset="0"/>
              </a:rPr>
              <a:t>	</a:t>
            </a:r>
            <a:r>
              <a:rPr lang="en-US" sz="1600">
                <a:solidFill>
                  <a:srgbClr val="5F5F5F"/>
                </a:solidFill>
                <a:latin typeface="Verdana" pitchFamily="34" charset="0"/>
                <a:cs typeface="Times New Roman" pitchFamily="18" charset="0"/>
              </a:rPr>
              <a:t>25 – 49%</a:t>
            </a:r>
            <a:endParaRPr lang="en-US" sz="1600">
              <a:solidFill>
                <a:srgbClr val="5F5F5F"/>
              </a:solidFill>
              <a:latin typeface="Verdana" pitchFamily="34" charset="0"/>
            </a:endParaRPr>
          </a:p>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.3</a:t>
            </a:r>
            <a:r>
              <a:rPr lang="en-US" sz="1600" b="1">
                <a:solidFill>
                  <a:srgbClr val="009900"/>
                </a:solidFill>
                <a:latin typeface="Verdana" pitchFamily="34" charset="0"/>
              </a:rPr>
              <a:t>   </a:t>
            </a:r>
            <a:r>
              <a:rPr lang="pl-PL" sz="1600" b="1">
                <a:solidFill>
                  <a:srgbClr val="5F5F5F"/>
                </a:solidFill>
                <a:latin typeface="Verdana" pitchFamily="34" charset="0"/>
                <a:cs typeface="Times New Roman" pitchFamily="18" charset="0"/>
              </a:rPr>
              <a:t>ZNACZNY</a:t>
            </a:r>
            <a:r>
              <a:rPr lang="en-US" sz="1600">
                <a:solidFill>
                  <a:srgbClr val="5F5F5F"/>
                </a:solidFill>
                <a:latin typeface="Verdana" pitchFamily="34" charset="0"/>
                <a:cs typeface="Times New Roman" pitchFamily="18" charset="0"/>
              </a:rPr>
              <a:t> problem (</a:t>
            </a:r>
            <a:r>
              <a:rPr lang="pl-PL" sz="1600">
                <a:solidFill>
                  <a:srgbClr val="5F5F5F"/>
                </a:solidFill>
                <a:latin typeface="Verdana" pitchFamily="34" charset="0"/>
                <a:cs typeface="Times New Roman" pitchFamily="18" charset="0"/>
              </a:rPr>
              <a:t>wysoki</a:t>
            </a:r>
            <a:r>
              <a:rPr lang="en-US" sz="1600">
                <a:solidFill>
                  <a:srgbClr val="5F5F5F"/>
                </a:solidFill>
                <a:latin typeface="Verdana" pitchFamily="34" charset="0"/>
                <a:cs typeface="Times New Roman" pitchFamily="18" charset="0"/>
              </a:rPr>
              <a:t>,...)          		</a:t>
            </a:r>
            <a:r>
              <a:rPr lang="pl-PL" sz="1600">
                <a:solidFill>
                  <a:srgbClr val="5F5F5F"/>
                </a:solidFill>
                <a:latin typeface="Verdana" pitchFamily="34" charset="0"/>
                <a:cs typeface="Times New Roman" pitchFamily="18" charset="0"/>
              </a:rPr>
              <a:t>	</a:t>
            </a:r>
            <a:r>
              <a:rPr lang="en-US" sz="1600">
                <a:solidFill>
                  <a:srgbClr val="5F5F5F"/>
                </a:solidFill>
                <a:latin typeface="Verdana" pitchFamily="34" charset="0"/>
                <a:cs typeface="Times New Roman" pitchFamily="18" charset="0"/>
              </a:rPr>
              <a:t>50 – 95%</a:t>
            </a:r>
            <a:endParaRPr lang="en-US" sz="1600">
              <a:solidFill>
                <a:srgbClr val="5F5F5F"/>
              </a:solidFill>
              <a:latin typeface="Verdana" pitchFamily="34" charset="0"/>
            </a:endParaRPr>
          </a:p>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.4</a:t>
            </a:r>
            <a:r>
              <a:rPr lang="en-US" sz="1600" b="1">
                <a:solidFill>
                  <a:srgbClr val="009900"/>
                </a:solidFill>
                <a:latin typeface="Verdana" pitchFamily="34" charset="0"/>
              </a:rPr>
              <a:t>   </a:t>
            </a:r>
            <a:r>
              <a:rPr lang="en-US" sz="1600" b="1">
                <a:solidFill>
                  <a:srgbClr val="5F5F5F"/>
                </a:solidFill>
                <a:latin typeface="Verdana" pitchFamily="34" charset="0"/>
                <a:cs typeface="Times New Roman" pitchFamily="18" charset="0"/>
              </a:rPr>
              <a:t>C</a:t>
            </a:r>
            <a:r>
              <a:rPr lang="pl-PL" sz="1600" b="1">
                <a:solidFill>
                  <a:srgbClr val="5F5F5F"/>
                </a:solidFill>
                <a:latin typeface="Verdana" pitchFamily="34" charset="0"/>
                <a:cs typeface="Times New Roman" pitchFamily="18" charset="0"/>
              </a:rPr>
              <a:t>AŁKOWITY</a:t>
            </a:r>
            <a:r>
              <a:rPr lang="en-US" sz="1600">
                <a:solidFill>
                  <a:srgbClr val="5F5F5F"/>
                </a:solidFill>
                <a:latin typeface="Verdana" pitchFamily="34" charset="0"/>
                <a:cs typeface="Times New Roman" pitchFamily="18" charset="0"/>
              </a:rPr>
              <a:t> problem (</a:t>
            </a:r>
            <a:r>
              <a:rPr lang="pl-PL" sz="1600">
                <a:solidFill>
                  <a:srgbClr val="5F5F5F"/>
                </a:solidFill>
                <a:latin typeface="Verdana" pitchFamily="34" charset="0"/>
                <a:cs typeface="Times New Roman" pitchFamily="18" charset="0"/>
              </a:rPr>
              <a:t>skrajnie duży</a:t>
            </a:r>
            <a:r>
              <a:rPr lang="en-US" sz="1600">
                <a:solidFill>
                  <a:srgbClr val="5F5F5F"/>
                </a:solidFill>
                <a:latin typeface="Verdana" pitchFamily="34" charset="0"/>
                <a:cs typeface="Times New Roman" pitchFamily="18" charset="0"/>
              </a:rPr>
              <a:t>,...)                   	96 – 100%</a:t>
            </a:r>
            <a:r>
              <a:rPr lang="en-US" sz="1600">
                <a:solidFill>
                  <a:srgbClr val="009900"/>
                </a:solidFill>
                <a:latin typeface="Verdana" pitchFamily="34" charset="0"/>
              </a:rPr>
              <a:t>  </a:t>
            </a:r>
          </a:p>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.8 </a:t>
            </a:r>
            <a:r>
              <a:rPr lang="en-US" sz="1600" b="1">
                <a:solidFill>
                  <a:srgbClr val="009900"/>
                </a:solidFill>
                <a:latin typeface="Verdana" pitchFamily="34" charset="0"/>
              </a:rPr>
              <a:t>  </a:t>
            </a:r>
            <a:r>
              <a:rPr lang="pl-PL" sz="1600" b="1">
                <a:solidFill>
                  <a:srgbClr val="5F5F5F"/>
                </a:solidFill>
                <a:latin typeface="Verdana" pitchFamily="34" charset="0"/>
                <a:cs typeface="Times New Roman" pitchFamily="18" charset="0"/>
              </a:rPr>
              <a:t>NIEOKREŚLONY</a:t>
            </a:r>
          </a:p>
          <a:p>
            <a:pPr marL="342900" indent="-342900" defTabSz="762000">
              <a:lnSpc>
                <a:spcPct val="130000"/>
              </a:lnSpc>
              <a:tabLst>
                <a:tab pos="4305300" algn="l"/>
                <a:tab pos="5383213" algn="l"/>
              </a:tabLst>
            </a:pPr>
            <a:r>
              <a:rPr lang="en-US" sz="1600" b="1">
                <a:solidFill>
                  <a:srgbClr val="5F5F5F"/>
                </a:solidFill>
                <a:latin typeface="Verdana" pitchFamily="34" charset="0"/>
              </a:rPr>
              <a:t>XXX</a:t>
            </a:r>
            <a:r>
              <a:rPr lang="en-US" sz="1600" b="1">
                <a:solidFill>
                  <a:srgbClr val="0070C0"/>
                </a:solidFill>
                <a:latin typeface="Verdana" pitchFamily="34" charset="0"/>
              </a:rPr>
              <a:t>.9</a:t>
            </a:r>
            <a:r>
              <a:rPr lang="en-US" sz="1600" b="1">
                <a:solidFill>
                  <a:srgbClr val="FF0000"/>
                </a:solidFill>
                <a:latin typeface="Verdana" pitchFamily="34" charset="0"/>
              </a:rPr>
              <a:t>   </a:t>
            </a:r>
            <a:r>
              <a:rPr lang="pl-PL" sz="1600" b="1">
                <a:solidFill>
                  <a:srgbClr val="5F5F5F"/>
                </a:solidFill>
                <a:latin typeface="Verdana" pitchFamily="34" charset="0"/>
                <a:cs typeface="Times New Roman" pitchFamily="18" charset="0"/>
              </a:rPr>
              <a:t>NIE DOTYCZY</a:t>
            </a:r>
          </a:p>
          <a:p>
            <a:pPr marL="342900" indent="-342900" algn="ctr" defTabSz="762000">
              <a:lnSpc>
                <a:spcPct val="130000"/>
              </a:lnSpc>
              <a:tabLst>
                <a:tab pos="4305300" algn="l"/>
                <a:tab pos="5383213" algn="l"/>
              </a:tabLst>
            </a:pPr>
            <a:r>
              <a:rPr lang="pl-PL" b="1">
                <a:solidFill>
                  <a:srgbClr val="5F5F5F"/>
                </a:solidFill>
                <a:latin typeface="Verdana" pitchFamily="34" charset="0"/>
                <a:cs typeface="Times New Roman" pitchFamily="18" charset="0"/>
              </a:rPr>
              <a:t>Składniki ICF są określane za pomocą jednej skali kwalifikatorów</a:t>
            </a:r>
            <a:endParaRPr lang="en-US" b="1">
              <a:solidFill>
                <a:srgbClr val="5F5F5F"/>
              </a:solidFill>
              <a:latin typeface="Verdana" pitchFamily="34" charset="0"/>
              <a:cs typeface="Times New Roman" pitchFamily="18" charset="0"/>
            </a:endParaRPr>
          </a:p>
        </p:txBody>
      </p:sp>
      <p:cxnSp>
        <p:nvCxnSpPr>
          <p:cNvPr id="863261" name="_s1061"/>
          <p:cNvCxnSpPr>
            <a:cxnSpLocks noChangeShapeType="1"/>
          </p:cNvCxnSpPr>
          <p:nvPr/>
        </p:nvCxnSpPr>
        <p:spPr bwMode="auto">
          <a:xfrm rot="-5400000">
            <a:off x="6410325" y="1635125"/>
            <a:ext cx="242888" cy="935038"/>
          </a:xfrm>
          <a:prstGeom prst="bentConnector3">
            <a:avLst>
              <a:gd name="adj1" fmla="val 49671"/>
            </a:avLst>
          </a:prstGeom>
          <a:noFill/>
          <a:ln w="28575">
            <a:solidFill>
              <a:srgbClr val="5F5F5F"/>
            </a:solidFill>
            <a:miter lim="800000"/>
            <a:headEnd/>
            <a:tailEnd/>
          </a:ln>
        </p:spPr>
      </p:cxnSp>
      <p:sp>
        <p:nvSpPr>
          <p:cNvPr id="863262" name="_s1071"/>
          <p:cNvSpPr>
            <a:spLocks noChangeArrowheads="1"/>
          </p:cNvSpPr>
          <p:nvPr/>
        </p:nvSpPr>
        <p:spPr bwMode="auto">
          <a:xfrm>
            <a:off x="5129213" y="2214563"/>
            <a:ext cx="1871662" cy="503237"/>
          </a:xfrm>
          <a:prstGeom prst="roundRect">
            <a:avLst>
              <a:gd name="adj" fmla="val 16667"/>
            </a:avLst>
          </a:prstGeom>
          <a:solidFill>
            <a:srgbClr val="CC0000"/>
          </a:solidFill>
          <a:ln w="9525">
            <a:noFill/>
            <a:round/>
            <a:headEnd/>
            <a:tailEnd/>
          </a:ln>
        </p:spPr>
        <p:txBody>
          <a:bodyPr wrap="none" lIns="65779" tIns="32889" rIns="65779" bIns="32889" anchor="ctr"/>
          <a:lstStyle/>
          <a:p>
            <a:pPr algn="ctr"/>
            <a:endParaRPr lang="en-GB" sz="1300">
              <a:solidFill>
                <a:srgbClr val="000000"/>
              </a:solidFill>
              <a:latin typeface="Verdana" pitchFamily="34" charset="0"/>
            </a:endParaRPr>
          </a:p>
        </p:txBody>
      </p:sp>
      <p:cxnSp>
        <p:nvCxnSpPr>
          <p:cNvPr id="863263" name="_s1064"/>
          <p:cNvCxnSpPr>
            <a:cxnSpLocks noChangeShapeType="1"/>
          </p:cNvCxnSpPr>
          <p:nvPr/>
        </p:nvCxnSpPr>
        <p:spPr bwMode="auto">
          <a:xfrm rot="5400000" flipH="1">
            <a:off x="5658644" y="307181"/>
            <a:ext cx="215900" cy="2465388"/>
          </a:xfrm>
          <a:prstGeom prst="bentConnector3">
            <a:avLst>
              <a:gd name="adj1" fmla="val 50000"/>
            </a:avLst>
          </a:prstGeom>
          <a:noFill/>
          <a:ln w="28575">
            <a:solidFill>
              <a:srgbClr val="5F5F5F"/>
            </a:solidFill>
            <a:miter lim="800000"/>
            <a:headEnd/>
            <a:tailEnd/>
          </a:ln>
        </p:spPr>
      </p:cxnSp>
      <p:sp>
        <p:nvSpPr>
          <p:cNvPr id="863264" name="Text Box 32"/>
          <p:cNvSpPr txBox="1">
            <a:spLocks noChangeArrowheads="1"/>
          </p:cNvSpPr>
          <p:nvPr/>
        </p:nvSpPr>
        <p:spPr bwMode="auto">
          <a:xfrm>
            <a:off x="5389563" y="1571625"/>
            <a:ext cx="3527425" cy="396875"/>
          </a:xfrm>
          <a:prstGeom prst="rect">
            <a:avLst/>
          </a:prstGeom>
          <a:noFill/>
          <a:ln w="9525">
            <a:noFill/>
            <a:miter lim="800000"/>
            <a:headEnd/>
            <a:tailEnd/>
          </a:ln>
        </p:spPr>
        <p:txBody>
          <a:bodyPr>
            <a:spAutoFit/>
          </a:bodyPr>
          <a:lstStyle/>
          <a:p>
            <a:pPr algn="ctr">
              <a:spcBef>
                <a:spcPct val="50000"/>
              </a:spcBef>
            </a:pPr>
            <a:r>
              <a:rPr lang="pl-PL" sz="2000">
                <a:solidFill>
                  <a:srgbClr val="FFFFFF"/>
                </a:solidFill>
                <a:latin typeface="Verdana" pitchFamily="34" charset="0"/>
              </a:rPr>
              <a:t>Czynniki kontekstowe</a:t>
            </a:r>
            <a:endParaRPr lang="de-CH" sz="2000">
              <a:solidFill>
                <a:srgbClr val="FFFFFF"/>
              </a:solidFill>
              <a:latin typeface="Verdana" pitchFamily="34" charset="0"/>
            </a:endParaRPr>
          </a:p>
        </p:txBody>
      </p:sp>
      <p:sp>
        <p:nvSpPr>
          <p:cNvPr id="863266" name="Text Box 34"/>
          <p:cNvSpPr txBox="1">
            <a:spLocks noChangeArrowheads="1"/>
          </p:cNvSpPr>
          <p:nvPr/>
        </p:nvSpPr>
        <p:spPr bwMode="auto">
          <a:xfrm>
            <a:off x="4948238" y="2152650"/>
            <a:ext cx="2303462" cy="584200"/>
          </a:xfrm>
          <a:prstGeom prst="rect">
            <a:avLst/>
          </a:prstGeom>
          <a:noFill/>
          <a:ln w="9525">
            <a:noFill/>
            <a:miter lim="800000"/>
            <a:headEnd/>
            <a:tailEnd/>
          </a:ln>
        </p:spPr>
        <p:txBody>
          <a:bodyPr>
            <a:spAutoFit/>
          </a:bodyPr>
          <a:lstStyle/>
          <a:p>
            <a:pPr algn="ctr">
              <a:spcBef>
                <a:spcPct val="50000"/>
              </a:spcBef>
            </a:pPr>
            <a:r>
              <a:rPr lang="pl-PL" sz="1600">
                <a:solidFill>
                  <a:srgbClr val="FFFFFF"/>
                </a:solidFill>
                <a:latin typeface="Verdana" pitchFamily="34" charset="0"/>
              </a:rPr>
              <a:t>Czynniki środowiskowe</a:t>
            </a:r>
            <a:endParaRPr lang="de-CH" sz="1600">
              <a:solidFill>
                <a:srgbClr val="FFFFFF"/>
              </a:solidFill>
              <a:latin typeface="Verdana" pitchFamily="34" charset="0"/>
            </a:endParaRPr>
          </a:p>
        </p:txBody>
      </p:sp>
      <p:sp>
        <p:nvSpPr>
          <p:cNvPr id="36890" name="Rectangle 3"/>
          <p:cNvSpPr>
            <a:spLocks noGrp="1" noChangeArrowheads="1"/>
          </p:cNvSpPr>
          <p:nvPr>
            <p:ph type="title"/>
          </p:nvPr>
        </p:nvSpPr>
        <p:spPr>
          <a:xfrm>
            <a:off x="214313" y="-142875"/>
            <a:ext cx="8715375" cy="1143000"/>
          </a:xfrm>
        </p:spPr>
        <p:txBody>
          <a:bodyPr/>
          <a:lstStyle/>
          <a:p>
            <a:pPr eaLnBrk="1" hangingPunct="1"/>
            <a:r>
              <a:rPr lang="de-CH" sz="2400" smtClean="0">
                <a:solidFill>
                  <a:schemeClr val="bg1"/>
                </a:solidFill>
              </a:rPr>
              <a:t> </a:t>
            </a:r>
            <a:r>
              <a:rPr lang="pl-PL" sz="2400" smtClean="0">
                <a:solidFill>
                  <a:schemeClr val="bg1"/>
                </a:solidFill>
              </a:rPr>
              <a:t>Stosowanie kwalifikatorów ICF</a:t>
            </a:r>
            <a:endParaRPr lang="de-CH" sz="2400" smtClean="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863261"/>
                                        </p:tgtEl>
                                      </p:cBhvr>
                                    </p:animEffect>
                                    <p:set>
                                      <p:cBhvr>
                                        <p:cTn id="7" dur="1" fill="hold">
                                          <p:stCondLst>
                                            <p:cond delay="999"/>
                                          </p:stCondLst>
                                        </p:cTn>
                                        <p:tgtEl>
                                          <p:spTgt spid="86326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863263"/>
                                        </p:tgtEl>
                                      </p:cBhvr>
                                    </p:animEffect>
                                    <p:set>
                                      <p:cBhvr>
                                        <p:cTn id="10" dur="1" fill="hold">
                                          <p:stCondLst>
                                            <p:cond delay="999"/>
                                          </p:stCondLst>
                                        </p:cTn>
                                        <p:tgtEl>
                                          <p:spTgt spid="86326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863265"/>
                                        </p:tgtEl>
                                      </p:cBhvr>
                                    </p:animEffect>
                                    <p:set>
                                      <p:cBhvr>
                                        <p:cTn id="13" dur="1" fill="hold">
                                          <p:stCondLst>
                                            <p:cond delay="999"/>
                                          </p:stCondLst>
                                        </p:cTn>
                                        <p:tgtEl>
                                          <p:spTgt spid="86326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863264"/>
                                        </p:tgtEl>
                                      </p:cBhvr>
                                    </p:animEffect>
                                    <p:set>
                                      <p:cBhvr>
                                        <p:cTn id="16" dur="1" fill="hold">
                                          <p:stCondLst>
                                            <p:cond delay="999"/>
                                          </p:stCondLst>
                                        </p:cTn>
                                        <p:tgtEl>
                                          <p:spTgt spid="86326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863266"/>
                                        </p:tgtEl>
                                      </p:cBhvr>
                                    </p:animEffect>
                                    <p:set>
                                      <p:cBhvr>
                                        <p:cTn id="19" dur="1" fill="hold">
                                          <p:stCondLst>
                                            <p:cond delay="999"/>
                                          </p:stCondLst>
                                        </p:cTn>
                                        <p:tgtEl>
                                          <p:spTgt spid="8632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863262"/>
                                        </p:tgtEl>
                                      </p:cBhvr>
                                    </p:animEffect>
                                    <p:set>
                                      <p:cBhvr>
                                        <p:cTn id="22" dur="1" fill="hold">
                                          <p:stCondLst>
                                            <p:cond delay="999"/>
                                          </p:stCondLst>
                                        </p:cTn>
                                        <p:tgtEl>
                                          <p:spTgt spid="863262"/>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863260"/>
                                        </p:tgtEl>
                                        <p:attrNameLst>
                                          <p:attrName>style.visibility</p:attrName>
                                        </p:attrNameLst>
                                      </p:cBhvr>
                                      <p:to>
                                        <p:strVal val="visible"/>
                                      </p:to>
                                    </p:set>
                                    <p:animEffect transition="in" filter="fade">
                                      <p:cBhvr>
                                        <p:cTn id="26" dur="1000"/>
                                        <p:tgtEl>
                                          <p:spTgt spid="86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65" grpId="0" animBg="1"/>
      <p:bldP spid="863260" grpId="0" autoUpdateAnimBg="0"/>
      <p:bldP spid="863262" grpId="0" animBg="1"/>
      <p:bldP spid="863264" grpId="0"/>
      <p:bldP spid="863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p:txBody>
          <a:bodyPr/>
          <a:lstStyle/>
          <a:p>
            <a:pPr fontAlgn="base">
              <a:spcBef>
                <a:spcPct val="0"/>
              </a:spcBef>
              <a:spcAft>
                <a:spcPct val="0"/>
              </a:spcAft>
              <a:defRPr/>
            </a:pPr>
            <a:fld id="{F53AE69F-2DB2-419C-ABD9-F93EEB2B8063}" type="slidenum">
              <a:rPr lang="de-CH" smtClean="0"/>
              <a:pPr fontAlgn="base">
                <a:spcBef>
                  <a:spcPct val="0"/>
                </a:spcBef>
                <a:spcAft>
                  <a:spcPct val="0"/>
                </a:spcAft>
                <a:defRPr/>
              </a:pPr>
              <a:t>14</a:t>
            </a:fld>
            <a:endParaRPr lang="de-CH" smtClean="0"/>
          </a:p>
        </p:txBody>
      </p:sp>
      <p:grpSp>
        <p:nvGrpSpPr>
          <p:cNvPr id="2" name="Gruppieren 22"/>
          <p:cNvGrpSpPr>
            <a:grpSpLocks/>
          </p:cNvGrpSpPr>
          <p:nvPr/>
        </p:nvGrpSpPr>
        <p:grpSpPr bwMode="auto">
          <a:xfrm>
            <a:off x="2357438" y="2500313"/>
            <a:ext cx="1422400" cy="520700"/>
            <a:chOff x="3436938" y="4267200"/>
            <a:chExt cx="1422400" cy="521081"/>
          </a:xfrm>
        </p:grpSpPr>
        <p:sp>
          <p:nvSpPr>
            <p:cNvPr id="38925" name="Text Box 28"/>
            <p:cNvSpPr txBox="1">
              <a:spLocks noChangeArrowheads="1"/>
            </p:cNvSpPr>
            <p:nvPr/>
          </p:nvSpPr>
          <p:spPr bwMode="auto">
            <a:xfrm>
              <a:off x="3436938" y="4268788"/>
              <a:ext cx="35877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b</a:t>
              </a:r>
              <a:endParaRPr lang="en-AU" sz="2800" b="1" u="sng">
                <a:solidFill>
                  <a:srgbClr val="5F5F5F"/>
                </a:solidFill>
                <a:latin typeface="Verdana" pitchFamily="34" charset="0"/>
              </a:endParaRPr>
            </a:p>
          </p:txBody>
        </p:sp>
        <p:sp>
          <p:nvSpPr>
            <p:cNvPr id="38926" name="Text Box 30"/>
            <p:cNvSpPr txBox="1">
              <a:spLocks noChangeArrowheads="1"/>
            </p:cNvSpPr>
            <p:nvPr/>
          </p:nvSpPr>
          <p:spPr bwMode="auto">
            <a:xfrm>
              <a:off x="3924300" y="4269169"/>
              <a:ext cx="72072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10</a:t>
              </a:r>
              <a:endParaRPr lang="en-AU" sz="2800" b="1" u="sng">
                <a:solidFill>
                  <a:srgbClr val="5F5F5F"/>
                </a:solidFill>
                <a:latin typeface="Verdana" pitchFamily="34" charset="0"/>
              </a:endParaRPr>
            </a:p>
          </p:txBody>
        </p:sp>
        <p:sp>
          <p:nvSpPr>
            <p:cNvPr id="38927" name="Text Box 31"/>
            <p:cNvSpPr txBox="1">
              <a:spLocks noChangeArrowheads="1"/>
            </p:cNvSpPr>
            <p:nvPr/>
          </p:nvSpPr>
          <p:spPr bwMode="auto">
            <a:xfrm>
              <a:off x="4411663" y="4267200"/>
              <a:ext cx="447675" cy="519113"/>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1</a:t>
              </a:r>
              <a:endParaRPr lang="en-AU" sz="2800" b="1" u="sng">
                <a:solidFill>
                  <a:srgbClr val="5F5F5F"/>
                </a:solidFill>
                <a:latin typeface="Verdana" pitchFamily="34" charset="0"/>
              </a:endParaRPr>
            </a:p>
          </p:txBody>
        </p:sp>
        <p:sp>
          <p:nvSpPr>
            <p:cNvPr id="38928" name="Text Box 29"/>
            <p:cNvSpPr txBox="1">
              <a:spLocks noChangeArrowheads="1"/>
            </p:cNvSpPr>
            <p:nvPr/>
          </p:nvSpPr>
          <p:spPr bwMode="auto">
            <a:xfrm>
              <a:off x="3675063" y="4268788"/>
              <a:ext cx="376237"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7</a:t>
              </a:r>
              <a:endParaRPr lang="en-AU" sz="2800" b="1" u="sng">
                <a:solidFill>
                  <a:srgbClr val="5F5F5F"/>
                </a:solidFill>
                <a:latin typeface="Verdana" pitchFamily="34" charset="0"/>
              </a:endParaRPr>
            </a:p>
          </p:txBody>
        </p:sp>
      </p:grpSp>
      <p:sp>
        <p:nvSpPr>
          <p:cNvPr id="44" name="Rectangle 3"/>
          <p:cNvSpPr txBox="1">
            <a:spLocks noChangeArrowheads="1"/>
          </p:cNvSpPr>
          <p:nvPr/>
        </p:nvSpPr>
        <p:spPr bwMode="auto">
          <a:xfrm>
            <a:off x="214313" y="-142875"/>
            <a:ext cx="8715375" cy="1143000"/>
          </a:xfrm>
          <a:prstGeom prst="rect">
            <a:avLst/>
          </a:prstGeom>
          <a:noFill/>
          <a:ln w="9525">
            <a:noFill/>
            <a:miter lim="800000"/>
            <a:headEnd/>
            <a:tailEnd/>
          </a:ln>
        </p:spPr>
        <p:txBody>
          <a:bodyPr anchor="ctr"/>
          <a:lstStyle/>
          <a:p>
            <a:pPr algn="ctr">
              <a:defRPr/>
            </a:pPr>
            <a:r>
              <a:rPr lang="pl-PL" sz="2400" b="1" kern="0" dirty="0">
                <a:solidFill>
                  <a:srgbClr val="FFFFFF"/>
                </a:solidFill>
                <a:latin typeface="+mn-lt"/>
                <a:cs typeface="+mn-cs"/>
              </a:rPr>
              <a:t>Stosowanie kwalifikatorów ICF</a:t>
            </a:r>
            <a:endParaRPr lang="de-CH" sz="2400" b="1" kern="0" dirty="0">
              <a:solidFill>
                <a:srgbClr val="FFFFFF"/>
              </a:solidFill>
              <a:latin typeface="+mn-lt"/>
              <a:cs typeface="+mn-cs"/>
            </a:endParaRPr>
          </a:p>
        </p:txBody>
      </p:sp>
      <p:sp>
        <p:nvSpPr>
          <p:cNvPr id="38917" name="Textfeld 20"/>
          <p:cNvSpPr txBox="1">
            <a:spLocks noChangeArrowheads="1"/>
          </p:cNvSpPr>
          <p:nvPr/>
        </p:nvSpPr>
        <p:spPr bwMode="auto">
          <a:xfrm>
            <a:off x="285750" y="1000125"/>
            <a:ext cx="8358188" cy="461963"/>
          </a:xfrm>
          <a:prstGeom prst="rect">
            <a:avLst/>
          </a:prstGeom>
          <a:noFill/>
          <a:ln w="9525">
            <a:noFill/>
            <a:miter lim="800000"/>
            <a:headEnd/>
            <a:tailEnd/>
          </a:ln>
        </p:spPr>
        <p:txBody>
          <a:bodyPr>
            <a:spAutoFit/>
          </a:bodyPr>
          <a:lstStyle/>
          <a:p>
            <a:r>
              <a:rPr lang="pl-PL" sz="2400">
                <a:solidFill>
                  <a:srgbClr val="5F5F5F"/>
                </a:solidFill>
                <a:latin typeface="Verdana" pitchFamily="34" charset="0"/>
              </a:rPr>
              <a:t>Kwalifikator ICF dla</a:t>
            </a:r>
            <a:r>
              <a:rPr lang="de-CH" sz="2400">
                <a:solidFill>
                  <a:srgbClr val="5F5F5F"/>
                </a:solidFill>
                <a:latin typeface="Verdana" pitchFamily="34" charset="0"/>
              </a:rPr>
              <a:t> </a:t>
            </a:r>
            <a:r>
              <a:rPr lang="pl-PL" sz="2400" b="1">
                <a:solidFill>
                  <a:srgbClr val="5F5F5F"/>
                </a:solidFill>
                <a:latin typeface="Verdana" pitchFamily="34" charset="0"/>
              </a:rPr>
              <a:t>funkcji ciała</a:t>
            </a:r>
            <a:endParaRPr lang="de-CH" sz="2400" b="1">
              <a:solidFill>
                <a:srgbClr val="5F5F5F"/>
              </a:solidFill>
              <a:latin typeface="Verdana" pitchFamily="34" charset="0"/>
            </a:endParaRPr>
          </a:p>
        </p:txBody>
      </p:sp>
      <p:pic>
        <p:nvPicPr>
          <p:cNvPr id="159750" name="Picture 9" descr="DSCN2942"/>
          <p:cNvPicPr>
            <a:picLocks noChangeAspect="1" noChangeArrowheads="1"/>
          </p:cNvPicPr>
          <p:nvPr/>
        </p:nvPicPr>
        <p:blipFill>
          <a:blip r:embed="rId3" cstate="print">
            <a:lum bright="6000"/>
          </a:blip>
          <a:srcRect l="37766" t="23169" r="6276" b="19785"/>
          <a:stretch>
            <a:fillRect/>
          </a:stretch>
        </p:blipFill>
        <p:spPr bwMode="auto">
          <a:xfrm>
            <a:off x="357188" y="1571625"/>
            <a:ext cx="1785937" cy="2428875"/>
          </a:xfrm>
          <a:prstGeom prst="rect">
            <a:avLst/>
          </a:prstGeom>
          <a:ln>
            <a:noFill/>
          </a:ln>
          <a:effectLst>
            <a:outerShdw blurRad="190500" algn="tl" rotWithShape="0">
              <a:srgbClr val="000000">
                <a:alpha val="70000"/>
              </a:srgbClr>
            </a:outerShdw>
          </a:effectLst>
        </p:spPr>
      </p:pic>
      <p:sp>
        <p:nvSpPr>
          <p:cNvPr id="104466" name="Text Box 23"/>
          <p:cNvSpPr txBox="1">
            <a:spLocks noChangeArrowheads="1"/>
          </p:cNvSpPr>
          <p:nvPr/>
        </p:nvSpPr>
        <p:spPr bwMode="auto">
          <a:xfrm>
            <a:off x="3357563" y="1863725"/>
            <a:ext cx="5572125" cy="400050"/>
          </a:xfrm>
          <a:prstGeom prst="rect">
            <a:avLst/>
          </a:prstGeom>
          <a:noFill/>
          <a:ln w="9525" cap="rnd">
            <a:noFill/>
            <a:miter lim="800000"/>
            <a:headEnd/>
            <a:tailEnd/>
          </a:ln>
        </p:spPr>
        <p:txBody>
          <a:bodyPr>
            <a:spAutoFit/>
          </a:bodyPr>
          <a:lstStyle/>
          <a:p>
            <a:pPr eaLnBrk="0" hangingPunct="0">
              <a:spcBef>
                <a:spcPct val="50000"/>
              </a:spcBef>
            </a:pPr>
            <a:r>
              <a:rPr lang="en-US" sz="2000" b="1">
                <a:solidFill>
                  <a:srgbClr val="0070C0"/>
                </a:solidFill>
                <a:latin typeface="Verdana" pitchFamily="34" charset="0"/>
              </a:rPr>
              <a:t>1</a:t>
            </a:r>
            <a:r>
              <a:rPr lang="pl-PL" sz="2000" b="1" baseline="30000">
                <a:solidFill>
                  <a:srgbClr val="0070C0"/>
                </a:solidFill>
                <a:latin typeface="Verdana" pitchFamily="34" charset="0"/>
              </a:rPr>
              <a:t>.</a:t>
            </a:r>
            <a:r>
              <a:rPr lang="pl-PL" sz="2000" b="1">
                <a:solidFill>
                  <a:srgbClr val="0070C0"/>
                </a:solidFill>
                <a:latin typeface="Verdana" pitchFamily="34" charset="0"/>
              </a:rPr>
              <a:t> kwalifikator</a:t>
            </a:r>
            <a:r>
              <a:rPr lang="en-US" sz="2000" b="1">
                <a:solidFill>
                  <a:srgbClr val="0070C0"/>
                </a:solidFill>
                <a:latin typeface="Verdana" pitchFamily="34" charset="0"/>
              </a:rPr>
              <a:t> = </a:t>
            </a:r>
            <a:r>
              <a:rPr lang="pl-PL" sz="2000" b="1">
                <a:solidFill>
                  <a:srgbClr val="0070C0"/>
                </a:solidFill>
                <a:latin typeface="Verdana" pitchFamily="34" charset="0"/>
              </a:rPr>
              <a:t>zakres upośledzenia</a:t>
            </a:r>
            <a:endParaRPr lang="en-US" sz="2000" b="1">
              <a:solidFill>
                <a:srgbClr val="0070C0"/>
              </a:solidFill>
              <a:latin typeface="Verdana" pitchFamily="34" charset="0"/>
            </a:endParaRPr>
          </a:p>
        </p:txBody>
      </p:sp>
      <p:grpSp>
        <p:nvGrpSpPr>
          <p:cNvPr id="3" name="Gruppieren 29"/>
          <p:cNvGrpSpPr>
            <a:grpSpLocks/>
          </p:cNvGrpSpPr>
          <p:nvPr/>
        </p:nvGrpSpPr>
        <p:grpSpPr bwMode="auto">
          <a:xfrm>
            <a:off x="3571875" y="2251075"/>
            <a:ext cx="1798638" cy="768350"/>
            <a:chOff x="3571868" y="2251132"/>
            <a:chExt cx="1797906" cy="767528"/>
          </a:xfrm>
        </p:grpSpPr>
        <p:sp>
          <p:nvSpPr>
            <p:cNvPr id="38923" name="Text Box 24"/>
            <p:cNvSpPr txBox="1">
              <a:spLocks noChangeArrowheads="1"/>
            </p:cNvSpPr>
            <p:nvPr/>
          </p:nvSpPr>
          <p:spPr bwMode="auto">
            <a:xfrm>
              <a:off x="3571868" y="2499547"/>
              <a:ext cx="1797906" cy="519113"/>
            </a:xfrm>
            <a:prstGeom prst="rect">
              <a:avLst/>
            </a:prstGeom>
            <a:noFill/>
            <a:ln w="9525">
              <a:noFill/>
              <a:miter lim="800000"/>
              <a:headEnd/>
              <a:tailEnd/>
            </a:ln>
          </p:spPr>
          <p:txBody>
            <a:bodyPr>
              <a:spAutoFit/>
            </a:bodyPr>
            <a:lstStyle/>
            <a:p>
              <a:pPr eaLnBrk="0" hangingPunct="0"/>
              <a:r>
                <a:rPr lang="de-DE" sz="2800" b="1">
                  <a:solidFill>
                    <a:srgbClr val="0070C0"/>
                  </a:solidFill>
                  <a:latin typeface="Verdana" pitchFamily="34" charset="0"/>
                </a:rPr>
                <a:t>.3</a:t>
              </a:r>
              <a:endParaRPr lang="en-AU" sz="2800" b="1">
                <a:solidFill>
                  <a:srgbClr val="0070C0"/>
                </a:solidFill>
                <a:latin typeface="Verdana" pitchFamily="34" charset="0"/>
              </a:endParaRPr>
            </a:p>
          </p:txBody>
        </p:sp>
        <p:sp>
          <p:nvSpPr>
            <p:cNvPr id="38924" name="Line 19"/>
            <p:cNvSpPr>
              <a:spLocks noChangeShapeType="1"/>
            </p:cNvSpPr>
            <p:nvPr/>
          </p:nvSpPr>
          <p:spPr bwMode="auto">
            <a:xfrm flipH="1">
              <a:off x="3928911" y="2251132"/>
              <a:ext cx="0" cy="285444"/>
            </a:xfrm>
            <a:prstGeom prst="line">
              <a:avLst/>
            </a:prstGeom>
            <a:noFill/>
            <a:ln w="57150">
              <a:solidFill>
                <a:srgbClr val="0070C0"/>
              </a:solidFill>
              <a:round/>
              <a:headEnd/>
              <a:tailEnd type="triangle" w="med" len="med"/>
            </a:ln>
          </p:spPr>
          <p:txBody>
            <a:bodyPr/>
            <a:lstStyle/>
            <a:p>
              <a:endParaRPr lang="pl-PL"/>
            </a:p>
          </p:txBody>
        </p:sp>
      </p:grpSp>
      <p:sp>
        <p:nvSpPr>
          <p:cNvPr id="28" name="Rectangle 28"/>
          <p:cNvSpPr>
            <a:spLocks noChangeArrowheads="1"/>
          </p:cNvSpPr>
          <p:nvPr/>
        </p:nvSpPr>
        <p:spPr bwMode="auto">
          <a:xfrm>
            <a:off x="285750" y="4000500"/>
            <a:ext cx="8602663" cy="2286000"/>
          </a:xfrm>
          <a:prstGeom prst="rect">
            <a:avLst/>
          </a:prstGeom>
          <a:noFill/>
          <a:ln w="12700">
            <a:noFill/>
            <a:miter lim="800000"/>
            <a:headEnd/>
            <a:tailEnd/>
          </a:ln>
        </p:spPr>
        <p:txBody>
          <a:bodyPr lIns="90488" tIns="44450" rIns="90488" bIns="44450"/>
          <a:lstStyle/>
          <a:p>
            <a:pPr marL="342900" indent="-342900" defTabSz="762000">
              <a:lnSpc>
                <a:spcPct val="130000"/>
              </a:lnSpc>
              <a:tabLst>
                <a:tab pos="4305300" algn="l"/>
                <a:tab pos="5383213" algn="l"/>
              </a:tabLst>
            </a:pPr>
            <a:r>
              <a:rPr lang="en-US" sz="1400" b="1">
                <a:solidFill>
                  <a:srgbClr val="5F5F5F"/>
                </a:solidFill>
                <a:latin typeface="Verdana" pitchFamily="34" charset="0"/>
              </a:rPr>
              <a:t>XXX</a:t>
            </a:r>
            <a:r>
              <a:rPr lang="en-US" sz="1400" b="1">
                <a:solidFill>
                  <a:srgbClr val="0070C0"/>
                </a:solidFill>
                <a:latin typeface="Verdana" pitchFamily="34" charset="0"/>
              </a:rPr>
              <a:t>.0</a:t>
            </a:r>
            <a:r>
              <a:rPr lang="en-US" sz="1400" b="1">
                <a:solidFill>
                  <a:srgbClr val="FF0000"/>
                </a:solidFill>
                <a:latin typeface="Verdana" pitchFamily="34" charset="0"/>
              </a:rPr>
              <a:t>   </a:t>
            </a:r>
            <a:r>
              <a:rPr lang="pl-PL" sz="1400" b="1">
                <a:solidFill>
                  <a:srgbClr val="5F5F5F"/>
                </a:solidFill>
                <a:latin typeface="Verdana" pitchFamily="34" charset="0"/>
                <a:cs typeface="Times New Roman" pitchFamily="18" charset="0"/>
              </a:rPr>
              <a:t>Brak</a:t>
            </a:r>
            <a:r>
              <a:rPr lang="en-US" sz="1400">
                <a:solidFill>
                  <a:srgbClr val="5F5F5F"/>
                </a:solidFill>
                <a:latin typeface="Verdana" pitchFamily="34" charset="0"/>
                <a:cs typeface="Times New Roman" pitchFamily="18" charset="0"/>
              </a:rPr>
              <a:t> </a:t>
            </a:r>
            <a:r>
              <a:rPr lang="pl-PL" sz="1400">
                <a:solidFill>
                  <a:srgbClr val="5F5F5F"/>
                </a:solidFill>
                <a:latin typeface="Verdana" pitchFamily="34" charset="0"/>
                <a:cs typeface="Times New Roman" pitchFamily="18" charset="0"/>
              </a:rPr>
              <a:t>upośledzenia</a:t>
            </a:r>
            <a:r>
              <a:rPr lang="en-US" sz="1400">
                <a:solidFill>
                  <a:srgbClr val="5F5F5F"/>
                </a:solidFill>
                <a:latin typeface="Verdana" pitchFamily="34" charset="0"/>
                <a:cs typeface="Times New Roman" pitchFamily="18" charset="0"/>
              </a:rPr>
              <a:t> </a:t>
            </a:r>
            <a:r>
              <a:rPr lang="en-US" sz="1400">
                <a:solidFill>
                  <a:srgbClr val="5F5F5F"/>
                </a:solidFill>
                <a:latin typeface="Verdana" pitchFamily="34" charset="0"/>
              </a:rPr>
              <a:t>			</a:t>
            </a:r>
          </a:p>
          <a:p>
            <a:pPr marL="342900" indent="-342900" defTabSz="762000">
              <a:lnSpc>
                <a:spcPct val="130000"/>
              </a:lnSpc>
              <a:tabLst>
                <a:tab pos="4305300" algn="l"/>
                <a:tab pos="5383213" algn="l"/>
              </a:tabLst>
            </a:pPr>
            <a:r>
              <a:rPr lang="en-US" sz="1400" b="1">
                <a:solidFill>
                  <a:srgbClr val="5F5F5F"/>
                </a:solidFill>
                <a:latin typeface="Verdana" pitchFamily="34" charset="0"/>
              </a:rPr>
              <a:t>XXX</a:t>
            </a:r>
            <a:r>
              <a:rPr lang="en-US" sz="1400" b="1">
                <a:solidFill>
                  <a:srgbClr val="0070C0"/>
                </a:solidFill>
                <a:latin typeface="Verdana" pitchFamily="34" charset="0"/>
              </a:rPr>
              <a:t>.1</a:t>
            </a:r>
            <a:r>
              <a:rPr lang="en-US" sz="1400" b="1">
                <a:solidFill>
                  <a:srgbClr val="009900"/>
                </a:solidFill>
                <a:latin typeface="Verdana" pitchFamily="34" charset="0"/>
              </a:rPr>
              <a:t>   </a:t>
            </a:r>
            <a:r>
              <a:rPr lang="pl-PL" sz="1400" b="1">
                <a:solidFill>
                  <a:srgbClr val="5F5F5F"/>
                </a:solidFill>
                <a:latin typeface="Verdana" pitchFamily="34" charset="0"/>
                <a:cs typeface="Times New Roman" pitchFamily="18" charset="0"/>
              </a:rPr>
              <a:t>łagodne </a:t>
            </a:r>
            <a:r>
              <a:rPr lang="pl-PL" sz="1400">
                <a:solidFill>
                  <a:srgbClr val="5F5F5F"/>
                </a:solidFill>
                <a:latin typeface="Verdana" pitchFamily="34" charset="0"/>
                <a:cs typeface="Times New Roman" pitchFamily="18" charset="0"/>
              </a:rPr>
              <a:t>upośledzenie</a:t>
            </a:r>
            <a:r>
              <a:rPr lang="en-US" sz="1400">
                <a:solidFill>
                  <a:srgbClr val="5F5F5F"/>
                </a:solidFill>
                <a:latin typeface="Verdana" pitchFamily="34" charset="0"/>
                <a:cs typeface="Times New Roman" pitchFamily="18" charset="0"/>
              </a:rPr>
              <a:t> 			</a:t>
            </a:r>
            <a:endParaRPr lang="en-US" sz="1400">
              <a:solidFill>
                <a:srgbClr val="5F5F5F"/>
              </a:solidFill>
              <a:latin typeface="Verdana" pitchFamily="34" charset="0"/>
            </a:endParaRPr>
          </a:p>
          <a:p>
            <a:pPr marL="342900" indent="-342900" defTabSz="762000">
              <a:lnSpc>
                <a:spcPct val="130000"/>
              </a:lnSpc>
              <a:tabLst>
                <a:tab pos="4305300" algn="l"/>
                <a:tab pos="5383213" algn="l"/>
              </a:tabLst>
            </a:pPr>
            <a:r>
              <a:rPr lang="en-US" sz="1400" b="1">
                <a:solidFill>
                  <a:srgbClr val="5F5F5F"/>
                </a:solidFill>
                <a:latin typeface="Verdana" pitchFamily="34" charset="0"/>
              </a:rPr>
              <a:t>XXX</a:t>
            </a:r>
            <a:r>
              <a:rPr lang="en-US" sz="1400" b="1">
                <a:solidFill>
                  <a:srgbClr val="0070C0"/>
                </a:solidFill>
                <a:latin typeface="Verdana" pitchFamily="34" charset="0"/>
              </a:rPr>
              <a:t>.2</a:t>
            </a:r>
            <a:r>
              <a:rPr lang="en-US" sz="1400" b="1">
                <a:solidFill>
                  <a:srgbClr val="FF0000"/>
                </a:solidFill>
                <a:latin typeface="Verdana" pitchFamily="34" charset="0"/>
              </a:rPr>
              <a:t>   </a:t>
            </a:r>
            <a:r>
              <a:rPr lang="pl-PL" sz="1400" b="1">
                <a:solidFill>
                  <a:srgbClr val="5F5F5F"/>
                </a:solidFill>
                <a:latin typeface="Verdana" pitchFamily="34" charset="0"/>
                <a:cs typeface="Times New Roman" pitchFamily="18" charset="0"/>
              </a:rPr>
              <a:t>Umiarkowane</a:t>
            </a:r>
            <a:r>
              <a:rPr lang="en-US" sz="1400">
                <a:solidFill>
                  <a:srgbClr val="5F5F5F"/>
                </a:solidFill>
                <a:latin typeface="Verdana" pitchFamily="34" charset="0"/>
                <a:cs typeface="Times New Roman" pitchFamily="18" charset="0"/>
              </a:rPr>
              <a:t> </a:t>
            </a:r>
            <a:r>
              <a:rPr lang="pl-PL" sz="1400">
                <a:solidFill>
                  <a:srgbClr val="5F5F5F"/>
                </a:solidFill>
                <a:latin typeface="Verdana" pitchFamily="34" charset="0"/>
                <a:cs typeface="Times New Roman" pitchFamily="18" charset="0"/>
              </a:rPr>
              <a:t>upośledzenie</a:t>
            </a:r>
            <a:r>
              <a:rPr lang="en-US" sz="1400">
                <a:solidFill>
                  <a:srgbClr val="5F5F5F"/>
                </a:solidFill>
                <a:latin typeface="Verdana" pitchFamily="34" charset="0"/>
                <a:cs typeface="Times New Roman" pitchFamily="18" charset="0"/>
              </a:rPr>
              <a:t> 	</a:t>
            </a:r>
            <a:endParaRPr lang="en-US" sz="1400">
              <a:solidFill>
                <a:srgbClr val="5F5F5F"/>
              </a:solidFill>
              <a:latin typeface="Verdana" pitchFamily="34" charset="0"/>
            </a:endParaRPr>
          </a:p>
          <a:p>
            <a:pPr marL="342900" indent="-342900" defTabSz="762000">
              <a:lnSpc>
                <a:spcPct val="130000"/>
              </a:lnSpc>
              <a:tabLst>
                <a:tab pos="4305300" algn="l"/>
                <a:tab pos="5383213" algn="l"/>
              </a:tabLst>
            </a:pPr>
            <a:r>
              <a:rPr lang="en-US" sz="1400" b="1">
                <a:solidFill>
                  <a:srgbClr val="5F5F5F"/>
                </a:solidFill>
                <a:latin typeface="Verdana" pitchFamily="34" charset="0"/>
              </a:rPr>
              <a:t>XXX</a:t>
            </a:r>
            <a:r>
              <a:rPr lang="en-US" sz="1400" b="1">
                <a:solidFill>
                  <a:srgbClr val="0070C0"/>
                </a:solidFill>
                <a:latin typeface="Verdana" pitchFamily="34" charset="0"/>
              </a:rPr>
              <a:t>.3</a:t>
            </a:r>
            <a:r>
              <a:rPr lang="en-US" sz="1400" b="1">
                <a:solidFill>
                  <a:srgbClr val="009900"/>
                </a:solidFill>
                <a:latin typeface="Verdana" pitchFamily="34" charset="0"/>
              </a:rPr>
              <a:t>   </a:t>
            </a:r>
            <a:r>
              <a:rPr lang="pl-PL" sz="1400" b="1">
                <a:solidFill>
                  <a:srgbClr val="5F5F5F"/>
                </a:solidFill>
                <a:latin typeface="Verdana" pitchFamily="34" charset="0"/>
                <a:cs typeface="Times New Roman" pitchFamily="18" charset="0"/>
              </a:rPr>
              <a:t>Znaczne</a:t>
            </a:r>
            <a:r>
              <a:rPr lang="en-US" sz="1400">
                <a:solidFill>
                  <a:srgbClr val="5F5F5F"/>
                </a:solidFill>
                <a:latin typeface="Verdana" pitchFamily="34" charset="0"/>
                <a:cs typeface="Times New Roman" pitchFamily="18" charset="0"/>
              </a:rPr>
              <a:t> </a:t>
            </a:r>
            <a:r>
              <a:rPr lang="pl-PL" sz="1400">
                <a:solidFill>
                  <a:srgbClr val="5F5F5F"/>
                </a:solidFill>
                <a:latin typeface="Verdana" pitchFamily="34" charset="0"/>
                <a:cs typeface="Times New Roman" pitchFamily="18" charset="0"/>
              </a:rPr>
              <a:t>upośledzenie</a:t>
            </a:r>
            <a:endParaRPr lang="en-US" sz="1400">
              <a:solidFill>
                <a:srgbClr val="5F5F5F"/>
              </a:solidFill>
              <a:latin typeface="Verdana" pitchFamily="34" charset="0"/>
            </a:endParaRPr>
          </a:p>
          <a:p>
            <a:pPr marL="342900" indent="-342900" defTabSz="762000">
              <a:lnSpc>
                <a:spcPct val="130000"/>
              </a:lnSpc>
              <a:tabLst>
                <a:tab pos="4305300" algn="l"/>
                <a:tab pos="5383213" algn="l"/>
              </a:tabLst>
            </a:pPr>
            <a:r>
              <a:rPr lang="en-US" sz="1400" b="1">
                <a:solidFill>
                  <a:srgbClr val="5F5F5F"/>
                </a:solidFill>
                <a:latin typeface="Verdana" pitchFamily="34" charset="0"/>
              </a:rPr>
              <a:t>XXX</a:t>
            </a:r>
            <a:r>
              <a:rPr lang="en-US" sz="1400" b="1">
                <a:solidFill>
                  <a:srgbClr val="0070C0"/>
                </a:solidFill>
                <a:latin typeface="Verdana" pitchFamily="34" charset="0"/>
              </a:rPr>
              <a:t>.4</a:t>
            </a:r>
            <a:r>
              <a:rPr lang="en-US" sz="1400" b="1">
                <a:solidFill>
                  <a:srgbClr val="009900"/>
                </a:solidFill>
                <a:latin typeface="Verdana" pitchFamily="34" charset="0"/>
              </a:rPr>
              <a:t>   </a:t>
            </a:r>
            <a:r>
              <a:rPr lang="en-US" sz="1400" b="1">
                <a:solidFill>
                  <a:srgbClr val="5F5F5F"/>
                </a:solidFill>
                <a:latin typeface="Verdana" pitchFamily="34" charset="0"/>
                <a:cs typeface="Times New Roman" pitchFamily="18" charset="0"/>
              </a:rPr>
              <a:t>C</a:t>
            </a:r>
            <a:r>
              <a:rPr lang="pl-PL" sz="1400" b="1">
                <a:solidFill>
                  <a:srgbClr val="5F5F5F"/>
                </a:solidFill>
                <a:latin typeface="Verdana" pitchFamily="34" charset="0"/>
                <a:cs typeface="Times New Roman" pitchFamily="18" charset="0"/>
              </a:rPr>
              <a:t>ałkowite</a:t>
            </a:r>
            <a:r>
              <a:rPr lang="en-US" sz="1400">
                <a:solidFill>
                  <a:srgbClr val="5F5F5F"/>
                </a:solidFill>
                <a:latin typeface="Verdana" pitchFamily="34" charset="0"/>
                <a:cs typeface="Times New Roman" pitchFamily="18" charset="0"/>
              </a:rPr>
              <a:t> </a:t>
            </a:r>
            <a:r>
              <a:rPr lang="pl-PL" sz="1400">
                <a:solidFill>
                  <a:srgbClr val="5F5F5F"/>
                </a:solidFill>
                <a:latin typeface="Verdana" pitchFamily="34" charset="0"/>
                <a:cs typeface="Times New Roman" pitchFamily="18" charset="0"/>
              </a:rPr>
              <a:t>upośledzenie</a:t>
            </a:r>
            <a:r>
              <a:rPr lang="en-US" sz="1400">
                <a:solidFill>
                  <a:srgbClr val="5F5F5F"/>
                </a:solidFill>
                <a:latin typeface="Verdana" pitchFamily="34" charset="0"/>
                <a:cs typeface="Times New Roman" pitchFamily="18" charset="0"/>
              </a:rPr>
              <a:t> </a:t>
            </a:r>
          </a:p>
          <a:p>
            <a:pPr marL="342900" indent="-342900" defTabSz="762000">
              <a:lnSpc>
                <a:spcPct val="130000"/>
              </a:lnSpc>
              <a:tabLst>
                <a:tab pos="4305300" algn="l"/>
                <a:tab pos="5383213" algn="l"/>
              </a:tabLst>
            </a:pPr>
            <a:endParaRPr lang="en-US" sz="1400">
              <a:solidFill>
                <a:srgbClr val="5F5F5F"/>
              </a:solidFill>
              <a:latin typeface="Verdana" pitchFamily="34" charset="0"/>
              <a:cs typeface="Times New Roman" pitchFamily="18" charset="0"/>
            </a:endParaRPr>
          </a:p>
          <a:p>
            <a:pPr marL="342900" indent="-342900" defTabSz="762000">
              <a:lnSpc>
                <a:spcPct val="130000"/>
              </a:lnSpc>
              <a:tabLst>
                <a:tab pos="4305300" algn="l"/>
                <a:tab pos="5383213" algn="l"/>
              </a:tabLst>
            </a:pPr>
            <a:r>
              <a:rPr lang="en-US" sz="1400" b="1">
                <a:solidFill>
                  <a:srgbClr val="5F5F5F"/>
                </a:solidFill>
                <a:latin typeface="Verdana" pitchFamily="34" charset="0"/>
                <a:cs typeface="Times New Roman" pitchFamily="18" charset="0"/>
              </a:rPr>
              <a:t>XXX</a:t>
            </a:r>
            <a:r>
              <a:rPr lang="en-US" sz="1400">
                <a:solidFill>
                  <a:srgbClr val="5F5F5F"/>
                </a:solidFill>
                <a:latin typeface="Verdana" pitchFamily="34" charset="0"/>
                <a:cs typeface="Times New Roman" pitchFamily="18" charset="0"/>
              </a:rPr>
              <a:t>.</a:t>
            </a:r>
            <a:r>
              <a:rPr lang="en-US" sz="1400" b="1">
                <a:solidFill>
                  <a:srgbClr val="6666FF"/>
                </a:solidFill>
                <a:latin typeface="Verdana" pitchFamily="34" charset="0"/>
                <a:cs typeface="Times New Roman" pitchFamily="18" charset="0"/>
              </a:rPr>
              <a:t>8   </a:t>
            </a:r>
            <a:r>
              <a:rPr lang="en-US" sz="1400" b="1">
                <a:solidFill>
                  <a:srgbClr val="5F5F5F"/>
                </a:solidFill>
                <a:latin typeface="Verdana" pitchFamily="34" charset="0"/>
                <a:cs typeface="Times New Roman" pitchFamily="18" charset="0"/>
              </a:rPr>
              <a:t>n</a:t>
            </a:r>
            <a:r>
              <a:rPr lang="pl-PL" sz="1400" b="1">
                <a:solidFill>
                  <a:srgbClr val="5F5F5F"/>
                </a:solidFill>
                <a:latin typeface="Verdana" pitchFamily="34" charset="0"/>
                <a:cs typeface="Times New Roman" pitchFamily="18" charset="0"/>
              </a:rPr>
              <a:t>ieokreślone</a:t>
            </a:r>
            <a:r>
              <a:rPr lang="en-US" sz="1400" b="1">
                <a:solidFill>
                  <a:srgbClr val="6666FF"/>
                </a:solidFill>
                <a:latin typeface="Verdana" pitchFamily="34" charset="0"/>
                <a:cs typeface="Times New Roman" pitchFamily="18" charset="0"/>
              </a:rPr>
              <a:t>	</a:t>
            </a:r>
          </a:p>
          <a:p>
            <a:pPr marL="342900" indent="-342900" defTabSz="762000">
              <a:lnSpc>
                <a:spcPct val="130000"/>
              </a:lnSpc>
              <a:tabLst>
                <a:tab pos="4305300" algn="l"/>
                <a:tab pos="5383213" algn="l"/>
              </a:tabLst>
            </a:pPr>
            <a:r>
              <a:rPr lang="en-US" sz="1400" b="1">
                <a:solidFill>
                  <a:srgbClr val="5F5F5F"/>
                </a:solidFill>
                <a:latin typeface="Verdana" pitchFamily="34" charset="0"/>
                <a:cs typeface="Times New Roman" pitchFamily="18" charset="0"/>
              </a:rPr>
              <a:t>XXX</a:t>
            </a:r>
            <a:r>
              <a:rPr lang="en-US" sz="1400">
                <a:solidFill>
                  <a:srgbClr val="5F5F5F"/>
                </a:solidFill>
                <a:latin typeface="Verdana" pitchFamily="34" charset="0"/>
                <a:cs typeface="Times New Roman" pitchFamily="18" charset="0"/>
              </a:rPr>
              <a:t>.</a:t>
            </a:r>
            <a:r>
              <a:rPr lang="en-US" sz="1400" b="1">
                <a:solidFill>
                  <a:srgbClr val="6666FF"/>
                </a:solidFill>
                <a:latin typeface="Verdana" pitchFamily="34" charset="0"/>
                <a:cs typeface="Times New Roman" pitchFamily="18" charset="0"/>
              </a:rPr>
              <a:t>9   </a:t>
            </a:r>
            <a:r>
              <a:rPr lang="en-US" sz="1400" b="1">
                <a:solidFill>
                  <a:srgbClr val="5F5F5F"/>
                </a:solidFill>
                <a:latin typeface="Verdana" pitchFamily="34" charset="0"/>
                <a:cs typeface="Times New Roman" pitchFamily="18" charset="0"/>
              </a:rPr>
              <a:t>n</a:t>
            </a:r>
            <a:r>
              <a:rPr lang="pl-PL" sz="1400" b="1">
                <a:solidFill>
                  <a:srgbClr val="5F5F5F"/>
                </a:solidFill>
                <a:latin typeface="Verdana" pitchFamily="34" charset="0"/>
                <a:cs typeface="Times New Roman" pitchFamily="18" charset="0"/>
              </a:rPr>
              <a:t>ie dotyczy</a:t>
            </a:r>
            <a:r>
              <a:rPr lang="en-US" sz="1400">
                <a:solidFill>
                  <a:srgbClr val="5F5F5F"/>
                </a:solidFill>
                <a:latin typeface="Verdana" pitchFamily="34" charset="0"/>
                <a:cs typeface="Times New Roman" pitchFamily="18" charset="0"/>
              </a:rPr>
              <a:t>	</a:t>
            </a:r>
          </a:p>
          <a:p>
            <a:pPr marL="342900" indent="-342900" defTabSz="762000">
              <a:lnSpc>
                <a:spcPct val="130000"/>
              </a:lnSpc>
              <a:tabLst>
                <a:tab pos="4305300" algn="l"/>
                <a:tab pos="5383213" algn="l"/>
              </a:tabLst>
            </a:pPr>
            <a:r>
              <a:rPr lang="en-US" sz="1400">
                <a:solidFill>
                  <a:srgbClr val="009900"/>
                </a:solidFill>
                <a:latin typeface="Verdana" pitchFamily="34" charset="0"/>
              </a:rPr>
              <a:t>       </a:t>
            </a:r>
          </a:p>
        </p:txBody>
      </p:sp>
      <p:sp>
        <p:nvSpPr>
          <p:cNvPr id="48138" name="Textfeld 28"/>
          <p:cNvSpPr txBox="1">
            <a:spLocks noChangeArrowheads="1"/>
          </p:cNvSpPr>
          <p:nvPr/>
        </p:nvSpPr>
        <p:spPr bwMode="auto">
          <a:xfrm>
            <a:off x="2357438" y="3071813"/>
            <a:ext cx="6000750" cy="738187"/>
          </a:xfrm>
          <a:prstGeom prst="rect">
            <a:avLst/>
          </a:prstGeom>
          <a:noFill/>
          <a:ln w="9525">
            <a:noFill/>
            <a:miter lim="800000"/>
            <a:headEnd/>
            <a:tailEnd/>
          </a:ln>
        </p:spPr>
        <p:txBody>
          <a:bodyPr>
            <a:spAutoFit/>
          </a:bodyPr>
          <a:lstStyle/>
          <a:p>
            <a:pPr>
              <a:defRPr/>
            </a:pPr>
            <a:r>
              <a:rPr lang="pl-PL" sz="1400" b="1" i="1" dirty="0">
                <a:solidFill>
                  <a:srgbClr val="5F5F5F"/>
                </a:solidFill>
                <a:latin typeface="Verdana" pitchFamily="34" charset="0"/>
              </a:rPr>
              <a:t>Ruchomość wielu stawów</a:t>
            </a:r>
            <a:endParaRPr lang="de-CH" sz="1400" b="1" i="1" dirty="0">
              <a:solidFill>
                <a:srgbClr val="5F5F5F"/>
              </a:solidFill>
              <a:latin typeface="Verdana" pitchFamily="34" charset="0"/>
            </a:endParaRPr>
          </a:p>
          <a:p>
            <a:pPr>
              <a:defRPr/>
            </a:pPr>
            <a:r>
              <a:rPr lang="de-CH" sz="1400" i="1" dirty="0">
                <a:solidFill>
                  <a:schemeClr val="bg2"/>
                </a:solidFill>
                <a:latin typeface="+mn-lt"/>
              </a:rPr>
              <a:t>Fun</a:t>
            </a:r>
            <a:r>
              <a:rPr lang="pl-PL" sz="1400" i="1" dirty="0" err="1">
                <a:solidFill>
                  <a:schemeClr val="bg2"/>
                </a:solidFill>
                <a:latin typeface="+mn-lt"/>
              </a:rPr>
              <a:t>kcje</a:t>
            </a:r>
            <a:r>
              <a:rPr lang="pl-PL" sz="1400" i="1" dirty="0">
                <a:solidFill>
                  <a:schemeClr val="bg2"/>
                </a:solidFill>
                <a:latin typeface="+mn-lt"/>
              </a:rPr>
              <a:t> związane z zakresem i łatwością wykonywania ruchów w więcej niż jednym stawie</a:t>
            </a:r>
            <a:endParaRPr lang="de-CH" sz="1400" i="1" dirty="0">
              <a:solidFill>
                <a:schemeClr val="bg2"/>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10"/>
          </p:nvPr>
        </p:nvSpPr>
        <p:spPr/>
        <p:txBody>
          <a:bodyPr/>
          <a:lstStyle/>
          <a:p>
            <a:pPr fontAlgn="base">
              <a:spcBef>
                <a:spcPct val="0"/>
              </a:spcBef>
              <a:spcAft>
                <a:spcPct val="0"/>
              </a:spcAft>
              <a:defRPr/>
            </a:pPr>
            <a:fld id="{E517777A-7F50-44FB-87F3-192F160E7CFC}" type="slidenum">
              <a:rPr lang="de-CH" smtClean="0"/>
              <a:pPr fontAlgn="base">
                <a:spcBef>
                  <a:spcPct val="0"/>
                </a:spcBef>
                <a:spcAft>
                  <a:spcPct val="0"/>
                </a:spcAft>
                <a:defRPr/>
              </a:pPr>
              <a:t>15</a:t>
            </a:fld>
            <a:endParaRPr lang="de-CH" smtClean="0"/>
          </a:p>
        </p:txBody>
      </p:sp>
      <p:grpSp>
        <p:nvGrpSpPr>
          <p:cNvPr id="2" name="Gruppieren 22"/>
          <p:cNvGrpSpPr>
            <a:grpSpLocks/>
          </p:cNvGrpSpPr>
          <p:nvPr/>
        </p:nvGrpSpPr>
        <p:grpSpPr bwMode="auto">
          <a:xfrm>
            <a:off x="2597150" y="2492375"/>
            <a:ext cx="1714500" cy="533400"/>
            <a:chOff x="3436938" y="4259644"/>
            <a:chExt cx="1714512" cy="532745"/>
          </a:xfrm>
        </p:grpSpPr>
        <p:sp>
          <p:nvSpPr>
            <p:cNvPr id="39959" name="Text Box 28"/>
            <p:cNvSpPr txBox="1">
              <a:spLocks noChangeArrowheads="1"/>
            </p:cNvSpPr>
            <p:nvPr/>
          </p:nvSpPr>
          <p:spPr bwMode="auto">
            <a:xfrm>
              <a:off x="3436938" y="4259644"/>
              <a:ext cx="35877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s</a:t>
              </a:r>
              <a:endParaRPr lang="en-AU" sz="2800" b="1" u="sng">
                <a:solidFill>
                  <a:srgbClr val="5F5F5F"/>
                </a:solidFill>
                <a:latin typeface="Verdana" pitchFamily="34" charset="0"/>
              </a:endParaRPr>
            </a:p>
          </p:txBody>
        </p:sp>
        <p:sp>
          <p:nvSpPr>
            <p:cNvPr id="39960" name="Text Box 30"/>
            <p:cNvSpPr txBox="1">
              <a:spLocks noChangeArrowheads="1"/>
            </p:cNvSpPr>
            <p:nvPr/>
          </p:nvSpPr>
          <p:spPr bwMode="auto">
            <a:xfrm>
              <a:off x="3924300" y="4269169"/>
              <a:ext cx="720725" cy="523220"/>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30</a:t>
              </a:r>
              <a:endParaRPr lang="en-AU" sz="2800" b="1" u="sng">
                <a:solidFill>
                  <a:srgbClr val="5F5F5F"/>
                </a:solidFill>
                <a:latin typeface="Verdana" pitchFamily="34" charset="0"/>
              </a:endParaRPr>
            </a:p>
          </p:txBody>
        </p:sp>
        <p:sp>
          <p:nvSpPr>
            <p:cNvPr id="39961" name="Text Box 31"/>
            <p:cNvSpPr txBox="1">
              <a:spLocks noChangeArrowheads="1"/>
            </p:cNvSpPr>
            <p:nvPr/>
          </p:nvSpPr>
          <p:spPr bwMode="auto">
            <a:xfrm>
              <a:off x="4411663" y="4267200"/>
              <a:ext cx="739787" cy="523220"/>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2</a:t>
              </a:r>
              <a:endParaRPr lang="en-AU" sz="2800" b="1" u="sng">
                <a:solidFill>
                  <a:srgbClr val="5F5F5F"/>
                </a:solidFill>
                <a:latin typeface="Verdana" pitchFamily="34" charset="0"/>
              </a:endParaRPr>
            </a:p>
          </p:txBody>
        </p:sp>
        <p:sp>
          <p:nvSpPr>
            <p:cNvPr id="39962" name="Text Box 29"/>
            <p:cNvSpPr txBox="1">
              <a:spLocks noChangeArrowheads="1"/>
            </p:cNvSpPr>
            <p:nvPr/>
          </p:nvSpPr>
          <p:spPr bwMode="auto">
            <a:xfrm>
              <a:off x="3675063" y="4268788"/>
              <a:ext cx="376237"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7</a:t>
              </a:r>
              <a:endParaRPr lang="en-AU" sz="2800" b="1" u="sng">
                <a:solidFill>
                  <a:srgbClr val="5F5F5F"/>
                </a:solidFill>
                <a:latin typeface="Verdana" pitchFamily="34" charset="0"/>
              </a:endParaRPr>
            </a:p>
          </p:txBody>
        </p:sp>
      </p:grpSp>
      <p:sp>
        <p:nvSpPr>
          <p:cNvPr id="44" name="Rectangle 3"/>
          <p:cNvSpPr txBox="1">
            <a:spLocks noChangeArrowheads="1"/>
          </p:cNvSpPr>
          <p:nvPr/>
        </p:nvSpPr>
        <p:spPr bwMode="auto">
          <a:xfrm>
            <a:off x="214313" y="-142875"/>
            <a:ext cx="8715375" cy="1143000"/>
          </a:xfrm>
          <a:prstGeom prst="rect">
            <a:avLst/>
          </a:prstGeom>
          <a:noFill/>
          <a:ln w="9525">
            <a:noFill/>
            <a:miter lim="800000"/>
            <a:headEnd/>
            <a:tailEnd/>
          </a:ln>
        </p:spPr>
        <p:txBody>
          <a:bodyPr anchor="ctr"/>
          <a:lstStyle/>
          <a:p>
            <a:pPr algn="ctr">
              <a:defRPr/>
            </a:pPr>
            <a:r>
              <a:rPr lang="pl-PL" sz="2400" b="1" kern="0" dirty="0">
                <a:solidFill>
                  <a:srgbClr val="FFFFFF"/>
                </a:solidFill>
                <a:latin typeface="+mn-lt"/>
                <a:cs typeface="+mn-cs"/>
              </a:rPr>
              <a:t>Stosowanie kwalifikatorów ICF</a:t>
            </a:r>
            <a:endParaRPr lang="de-CH" sz="2400" b="1" kern="0" dirty="0">
              <a:solidFill>
                <a:srgbClr val="FFFFFF"/>
              </a:solidFill>
              <a:latin typeface="+mn-lt"/>
              <a:cs typeface="+mn-cs"/>
            </a:endParaRPr>
          </a:p>
        </p:txBody>
      </p:sp>
      <p:sp>
        <p:nvSpPr>
          <p:cNvPr id="39941" name="Textfeld 20"/>
          <p:cNvSpPr txBox="1">
            <a:spLocks noChangeArrowheads="1"/>
          </p:cNvSpPr>
          <p:nvPr/>
        </p:nvSpPr>
        <p:spPr bwMode="auto">
          <a:xfrm>
            <a:off x="285750" y="1000125"/>
            <a:ext cx="8358188" cy="461963"/>
          </a:xfrm>
          <a:prstGeom prst="rect">
            <a:avLst/>
          </a:prstGeom>
          <a:noFill/>
          <a:ln w="9525">
            <a:noFill/>
            <a:miter lim="800000"/>
            <a:headEnd/>
            <a:tailEnd/>
          </a:ln>
        </p:spPr>
        <p:txBody>
          <a:bodyPr>
            <a:spAutoFit/>
          </a:bodyPr>
          <a:lstStyle/>
          <a:p>
            <a:r>
              <a:rPr lang="pl-PL" sz="2400">
                <a:solidFill>
                  <a:srgbClr val="5F5F5F"/>
                </a:solidFill>
                <a:latin typeface="Verdana" pitchFamily="34" charset="0"/>
              </a:rPr>
              <a:t>Kalifikator </a:t>
            </a:r>
            <a:r>
              <a:rPr lang="de-CH" sz="2400">
                <a:solidFill>
                  <a:srgbClr val="5F5F5F"/>
                </a:solidFill>
                <a:latin typeface="Verdana" pitchFamily="34" charset="0"/>
              </a:rPr>
              <a:t>ICF</a:t>
            </a:r>
            <a:r>
              <a:rPr lang="pl-PL" sz="2400">
                <a:solidFill>
                  <a:srgbClr val="5F5F5F"/>
                </a:solidFill>
                <a:latin typeface="Verdana" pitchFamily="34" charset="0"/>
              </a:rPr>
              <a:t> dla</a:t>
            </a:r>
            <a:r>
              <a:rPr lang="de-CH" sz="2400">
                <a:solidFill>
                  <a:srgbClr val="5F5F5F"/>
                </a:solidFill>
                <a:latin typeface="Verdana" pitchFamily="34" charset="0"/>
              </a:rPr>
              <a:t> </a:t>
            </a:r>
            <a:r>
              <a:rPr lang="pl-PL" sz="2400" b="1">
                <a:solidFill>
                  <a:srgbClr val="5F5F5F"/>
                </a:solidFill>
                <a:latin typeface="Verdana" pitchFamily="34" charset="0"/>
              </a:rPr>
              <a:t>struktur ciała</a:t>
            </a:r>
            <a:endParaRPr lang="de-CH" sz="2400" b="1">
              <a:solidFill>
                <a:srgbClr val="5F5F5F"/>
              </a:solidFill>
              <a:latin typeface="Verdana" pitchFamily="34" charset="0"/>
            </a:endParaRPr>
          </a:p>
        </p:txBody>
      </p:sp>
      <p:sp>
        <p:nvSpPr>
          <p:cNvPr id="104466" name="Text Box 23"/>
          <p:cNvSpPr txBox="1">
            <a:spLocks noChangeArrowheads="1"/>
          </p:cNvSpPr>
          <p:nvPr/>
        </p:nvSpPr>
        <p:spPr bwMode="auto">
          <a:xfrm>
            <a:off x="2428875" y="1863725"/>
            <a:ext cx="5572125" cy="338138"/>
          </a:xfrm>
          <a:prstGeom prst="rect">
            <a:avLst/>
          </a:prstGeom>
          <a:noFill/>
          <a:ln w="9525" cap="rnd">
            <a:noFill/>
            <a:miter lim="800000"/>
            <a:headEnd/>
            <a:tailEnd/>
          </a:ln>
        </p:spPr>
        <p:txBody>
          <a:bodyPr>
            <a:spAutoFit/>
          </a:bodyPr>
          <a:lstStyle/>
          <a:p>
            <a:pPr eaLnBrk="0" hangingPunct="0">
              <a:spcBef>
                <a:spcPct val="50000"/>
              </a:spcBef>
            </a:pPr>
            <a:r>
              <a:rPr lang="en-US" sz="1600" b="1">
                <a:solidFill>
                  <a:srgbClr val="0070C0"/>
                </a:solidFill>
                <a:latin typeface="Verdana" pitchFamily="34" charset="0"/>
              </a:rPr>
              <a:t>1</a:t>
            </a:r>
            <a:r>
              <a:rPr lang="pl-PL" sz="1600" b="1" baseline="30000">
                <a:solidFill>
                  <a:srgbClr val="0070C0"/>
                </a:solidFill>
                <a:latin typeface="Verdana" pitchFamily="34" charset="0"/>
              </a:rPr>
              <a:t>.</a:t>
            </a:r>
            <a:r>
              <a:rPr lang="en-US" sz="1600" b="1">
                <a:solidFill>
                  <a:srgbClr val="0070C0"/>
                </a:solidFill>
                <a:latin typeface="Verdana" pitchFamily="34" charset="0"/>
              </a:rPr>
              <a:t> </a:t>
            </a:r>
            <a:r>
              <a:rPr lang="pl-PL" sz="1600" b="1">
                <a:solidFill>
                  <a:srgbClr val="0070C0"/>
                </a:solidFill>
                <a:latin typeface="Verdana" pitchFamily="34" charset="0"/>
              </a:rPr>
              <a:t>kwalifikator</a:t>
            </a:r>
            <a:r>
              <a:rPr lang="en-US" sz="1600" b="1">
                <a:solidFill>
                  <a:srgbClr val="0070C0"/>
                </a:solidFill>
                <a:latin typeface="Verdana" pitchFamily="34" charset="0"/>
              </a:rPr>
              <a:t> = </a:t>
            </a:r>
            <a:r>
              <a:rPr lang="pl-PL" sz="1600" b="1">
                <a:solidFill>
                  <a:srgbClr val="0070C0"/>
                </a:solidFill>
                <a:latin typeface="Verdana" pitchFamily="34" charset="0"/>
              </a:rPr>
              <a:t>zakres upośledzenia</a:t>
            </a:r>
            <a:endParaRPr lang="en-US" sz="1600" b="1">
              <a:solidFill>
                <a:srgbClr val="0070C0"/>
              </a:solidFill>
              <a:latin typeface="Verdana" pitchFamily="34" charset="0"/>
            </a:endParaRPr>
          </a:p>
        </p:txBody>
      </p:sp>
      <p:grpSp>
        <p:nvGrpSpPr>
          <p:cNvPr id="3" name="Gruppieren 37"/>
          <p:cNvGrpSpPr>
            <a:grpSpLocks/>
          </p:cNvGrpSpPr>
          <p:nvPr/>
        </p:nvGrpSpPr>
        <p:grpSpPr bwMode="auto">
          <a:xfrm>
            <a:off x="3857625" y="2241550"/>
            <a:ext cx="1798638" cy="777875"/>
            <a:chOff x="3857626" y="2241988"/>
            <a:chExt cx="1797906" cy="776672"/>
          </a:xfrm>
        </p:grpSpPr>
        <p:sp>
          <p:nvSpPr>
            <p:cNvPr id="39957" name="Text Box 24"/>
            <p:cNvSpPr txBox="1">
              <a:spLocks noChangeArrowheads="1"/>
            </p:cNvSpPr>
            <p:nvPr/>
          </p:nvSpPr>
          <p:spPr bwMode="auto">
            <a:xfrm>
              <a:off x="3857626" y="2499547"/>
              <a:ext cx="1797906" cy="519113"/>
            </a:xfrm>
            <a:prstGeom prst="rect">
              <a:avLst/>
            </a:prstGeom>
            <a:noFill/>
            <a:ln w="9525">
              <a:noFill/>
              <a:miter lim="800000"/>
              <a:headEnd/>
              <a:tailEnd/>
            </a:ln>
          </p:spPr>
          <p:txBody>
            <a:bodyPr>
              <a:spAutoFit/>
            </a:bodyPr>
            <a:lstStyle/>
            <a:p>
              <a:pPr eaLnBrk="0" hangingPunct="0"/>
              <a:r>
                <a:rPr lang="de-DE" sz="2800" b="1">
                  <a:solidFill>
                    <a:srgbClr val="0070C0"/>
                  </a:solidFill>
                  <a:latin typeface="Verdana" pitchFamily="34" charset="0"/>
                </a:rPr>
                <a:t>.4</a:t>
              </a:r>
              <a:endParaRPr lang="en-AU" sz="2800" b="1">
                <a:solidFill>
                  <a:srgbClr val="0070C0"/>
                </a:solidFill>
                <a:latin typeface="Verdana" pitchFamily="34" charset="0"/>
              </a:endParaRPr>
            </a:p>
          </p:txBody>
        </p:sp>
        <p:sp>
          <p:nvSpPr>
            <p:cNvPr id="39958" name="Line 19"/>
            <p:cNvSpPr>
              <a:spLocks noChangeShapeType="1"/>
            </p:cNvSpPr>
            <p:nvPr/>
          </p:nvSpPr>
          <p:spPr bwMode="auto">
            <a:xfrm flipH="1">
              <a:off x="4206734" y="2241988"/>
              <a:ext cx="0" cy="285308"/>
            </a:xfrm>
            <a:prstGeom prst="line">
              <a:avLst/>
            </a:prstGeom>
            <a:noFill/>
            <a:ln w="57150">
              <a:solidFill>
                <a:srgbClr val="0070C0"/>
              </a:solidFill>
              <a:round/>
              <a:headEnd/>
              <a:tailEnd type="triangle" w="med" len="med"/>
            </a:ln>
          </p:spPr>
          <p:txBody>
            <a:bodyPr/>
            <a:lstStyle/>
            <a:p>
              <a:endParaRPr lang="pl-PL"/>
            </a:p>
          </p:txBody>
        </p:sp>
      </p:grpSp>
      <p:sp>
        <p:nvSpPr>
          <p:cNvPr id="28" name="Rectangle 28"/>
          <p:cNvSpPr>
            <a:spLocks noChangeArrowheads="1"/>
          </p:cNvSpPr>
          <p:nvPr/>
        </p:nvSpPr>
        <p:spPr bwMode="auto">
          <a:xfrm>
            <a:off x="117475" y="4403725"/>
            <a:ext cx="3025775" cy="1857375"/>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.0 </a:t>
            </a:r>
            <a:r>
              <a:rPr lang="en-US" sz="1400" b="1" dirty="0">
                <a:solidFill>
                  <a:srgbClr val="99FF33"/>
                </a:solidFill>
                <a:latin typeface="+mn-lt"/>
                <a:cs typeface="+mn-cs"/>
              </a:rPr>
              <a:t> </a:t>
            </a:r>
            <a:r>
              <a:rPr lang="pl-PL" sz="1400" b="1" dirty="0">
                <a:solidFill>
                  <a:srgbClr val="5F5F5F"/>
                </a:solidFill>
                <a:latin typeface="+mn-lt"/>
                <a:cs typeface="+mn-cs"/>
              </a:rPr>
              <a:t>Brak</a:t>
            </a:r>
            <a:r>
              <a:rPr lang="en-US" sz="1400" b="1" dirty="0">
                <a:solidFill>
                  <a:srgbClr val="5F5F5F"/>
                </a:solidFill>
                <a:latin typeface="+mn-lt"/>
                <a:cs typeface="+mn-cs"/>
              </a:rPr>
              <a:t> </a:t>
            </a:r>
            <a:r>
              <a:rPr lang="pl-PL" sz="1400" dirty="0">
                <a:solidFill>
                  <a:srgbClr val="5F5F5F"/>
                </a:solidFill>
                <a:latin typeface="+mn-lt"/>
                <a:cs typeface="+mn-cs"/>
              </a:rPr>
              <a:t>upośledzenia</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.1</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łagodne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upośledzenia</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.2 </a:t>
            </a:r>
            <a:r>
              <a:rPr lang="en-US" sz="1400" b="1" dirty="0">
                <a:solidFill>
                  <a:srgbClr val="FF0000"/>
                </a:solidFill>
                <a:latin typeface="+mn-lt"/>
                <a:cs typeface="+mn-cs"/>
              </a:rPr>
              <a:t> </a:t>
            </a:r>
            <a:r>
              <a:rPr lang="pl-PL" sz="1400" b="1" dirty="0">
                <a:solidFill>
                  <a:srgbClr val="5F5F5F"/>
                </a:solidFill>
                <a:latin typeface="+mn-lt"/>
                <a:cs typeface="Times New Roman" pitchFamily="18" charset="0"/>
              </a:rPr>
              <a:t>Umiarkowane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upośl.</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.3</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Znaczne</a:t>
            </a:r>
            <a:r>
              <a:rPr lang="pl-PL" sz="1400" dirty="0">
                <a:solidFill>
                  <a:srgbClr val="5F5F5F"/>
                </a:solidFill>
                <a:latin typeface="+mn-lt"/>
                <a:cs typeface="Times New Roman" pitchFamily="18" charset="0"/>
              </a:rPr>
              <a:t> upośledzenie</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.4</a:t>
            </a:r>
            <a:r>
              <a:rPr lang="en-US" sz="1400" b="1" dirty="0">
                <a:solidFill>
                  <a:srgbClr val="009900"/>
                </a:solidFill>
                <a:latin typeface="+mn-lt"/>
                <a:cs typeface="+mn-cs"/>
              </a:rPr>
              <a:t>  </a:t>
            </a:r>
            <a:r>
              <a:rPr lang="en-US" sz="1400" b="1" dirty="0">
                <a:solidFill>
                  <a:srgbClr val="5F5F5F"/>
                </a:solidFill>
                <a:latin typeface="+mn-lt"/>
                <a:cs typeface="Times New Roman" pitchFamily="18" charset="0"/>
              </a:rPr>
              <a:t>C</a:t>
            </a:r>
            <a:r>
              <a:rPr lang="pl-PL" sz="1400" b="1" dirty="0">
                <a:solidFill>
                  <a:srgbClr val="5F5F5F"/>
                </a:solidFill>
                <a:latin typeface="+mn-lt"/>
                <a:cs typeface="Times New Roman" pitchFamily="18" charset="0"/>
              </a:rPr>
              <a:t>ałkowite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upośl.</a:t>
            </a: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6666FF"/>
                </a:solidFill>
                <a:latin typeface="+mn-lt"/>
                <a:cs typeface="Times New Roman" pitchFamily="18" charset="0"/>
              </a:rPr>
              <a:t>8</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ieokreślone</a:t>
            </a: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6666FF"/>
                </a:solidFill>
                <a:latin typeface="+mn-lt"/>
                <a:cs typeface="Times New Roman" pitchFamily="18" charset="0"/>
              </a:rPr>
              <a:t>9</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 dotyczy</a:t>
            </a: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009900"/>
                </a:solidFill>
                <a:latin typeface="+mn-lt"/>
                <a:cs typeface="+mn-cs"/>
              </a:rPr>
              <a:t>       </a:t>
            </a:r>
          </a:p>
        </p:txBody>
      </p:sp>
      <p:sp>
        <p:nvSpPr>
          <p:cNvPr id="23" name="Text Box 23"/>
          <p:cNvSpPr txBox="1">
            <a:spLocks noChangeArrowheads="1"/>
          </p:cNvSpPr>
          <p:nvPr/>
        </p:nvSpPr>
        <p:spPr bwMode="auto">
          <a:xfrm>
            <a:off x="4552950" y="2143125"/>
            <a:ext cx="4591050" cy="338138"/>
          </a:xfrm>
          <a:prstGeom prst="rect">
            <a:avLst/>
          </a:prstGeom>
          <a:noFill/>
          <a:ln w="9525" cap="rnd">
            <a:noFill/>
            <a:miter lim="800000"/>
            <a:headEnd/>
            <a:tailEnd/>
          </a:ln>
        </p:spPr>
        <p:txBody>
          <a:bodyPr>
            <a:spAutoFit/>
          </a:bodyPr>
          <a:lstStyle/>
          <a:p>
            <a:pPr eaLnBrk="0" hangingPunct="0">
              <a:spcBef>
                <a:spcPct val="50000"/>
              </a:spcBef>
            </a:pPr>
            <a:r>
              <a:rPr lang="en-US" sz="1600" b="1">
                <a:solidFill>
                  <a:srgbClr val="00B0F0"/>
                </a:solidFill>
                <a:latin typeface="Verdana" pitchFamily="34" charset="0"/>
              </a:rPr>
              <a:t>2</a:t>
            </a:r>
            <a:r>
              <a:rPr lang="pl-PL" sz="1600" b="1" baseline="30000">
                <a:solidFill>
                  <a:srgbClr val="00B0F0"/>
                </a:solidFill>
                <a:latin typeface="Verdana" pitchFamily="34" charset="0"/>
              </a:rPr>
              <a:t>.</a:t>
            </a:r>
            <a:r>
              <a:rPr lang="en-US" sz="1600" b="1">
                <a:solidFill>
                  <a:srgbClr val="00B0F0"/>
                </a:solidFill>
                <a:latin typeface="Verdana" pitchFamily="34" charset="0"/>
              </a:rPr>
              <a:t> </a:t>
            </a:r>
            <a:r>
              <a:rPr lang="pl-PL" sz="1600" b="1">
                <a:solidFill>
                  <a:srgbClr val="00B0F0"/>
                </a:solidFill>
                <a:latin typeface="Verdana" pitchFamily="34" charset="0"/>
              </a:rPr>
              <a:t>kwalifikator</a:t>
            </a:r>
            <a:r>
              <a:rPr lang="en-US" sz="1600" b="1">
                <a:solidFill>
                  <a:srgbClr val="00B0F0"/>
                </a:solidFill>
                <a:latin typeface="Verdana" pitchFamily="34" charset="0"/>
              </a:rPr>
              <a:t> = </a:t>
            </a:r>
            <a:r>
              <a:rPr lang="pl-PL" sz="1600" b="1">
                <a:solidFill>
                  <a:srgbClr val="00B0F0"/>
                </a:solidFill>
                <a:latin typeface="Verdana" pitchFamily="34" charset="0"/>
              </a:rPr>
              <a:t>charakter</a:t>
            </a:r>
            <a:r>
              <a:rPr lang="en-US" sz="1600" b="1">
                <a:solidFill>
                  <a:srgbClr val="00B0F0"/>
                </a:solidFill>
                <a:latin typeface="Verdana" pitchFamily="34" charset="0"/>
              </a:rPr>
              <a:t> </a:t>
            </a:r>
            <a:r>
              <a:rPr lang="pl-PL" sz="1600" b="1">
                <a:solidFill>
                  <a:srgbClr val="00B0F0"/>
                </a:solidFill>
                <a:latin typeface="Verdana" pitchFamily="34" charset="0"/>
              </a:rPr>
              <a:t>upośl.</a:t>
            </a:r>
            <a:endParaRPr lang="en-US" sz="1600" b="1">
              <a:solidFill>
                <a:srgbClr val="00B0F0"/>
              </a:solidFill>
              <a:latin typeface="Verdana" pitchFamily="34" charset="0"/>
            </a:endParaRPr>
          </a:p>
        </p:txBody>
      </p:sp>
      <p:grpSp>
        <p:nvGrpSpPr>
          <p:cNvPr id="4" name="Gruppieren 38"/>
          <p:cNvGrpSpPr>
            <a:grpSpLocks/>
          </p:cNvGrpSpPr>
          <p:nvPr/>
        </p:nvGrpSpPr>
        <p:grpSpPr bwMode="auto">
          <a:xfrm>
            <a:off x="4141788" y="2295525"/>
            <a:ext cx="1317625" cy="722313"/>
            <a:chOff x="4141662" y="2285992"/>
            <a:chExt cx="1318271" cy="721994"/>
          </a:xfrm>
        </p:grpSpPr>
        <p:sp>
          <p:nvSpPr>
            <p:cNvPr id="39955" name="Text Box 24"/>
            <p:cNvSpPr txBox="1">
              <a:spLocks noChangeArrowheads="1"/>
            </p:cNvSpPr>
            <p:nvPr/>
          </p:nvSpPr>
          <p:spPr bwMode="auto">
            <a:xfrm>
              <a:off x="4141662" y="2488873"/>
              <a:ext cx="1318271" cy="519113"/>
            </a:xfrm>
            <a:prstGeom prst="rect">
              <a:avLst/>
            </a:prstGeom>
            <a:noFill/>
            <a:ln w="9525">
              <a:noFill/>
              <a:miter lim="800000"/>
              <a:headEnd/>
              <a:tailEnd/>
            </a:ln>
          </p:spPr>
          <p:txBody>
            <a:bodyPr>
              <a:spAutoFit/>
            </a:bodyPr>
            <a:lstStyle/>
            <a:p>
              <a:pPr eaLnBrk="0" hangingPunct="0"/>
              <a:r>
                <a:rPr lang="de-DE" sz="2800" b="1">
                  <a:solidFill>
                    <a:srgbClr val="808000"/>
                  </a:solidFill>
                  <a:latin typeface="Verdana" pitchFamily="34" charset="0"/>
                </a:rPr>
                <a:t> </a:t>
              </a:r>
              <a:r>
                <a:rPr lang="de-DE" sz="2800" b="1">
                  <a:solidFill>
                    <a:srgbClr val="00B0F0"/>
                  </a:solidFill>
                  <a:latin typeface="Verdana" pitchFamily="34" charset="0"/>
                </a:rPr>
                <a:t>2</a:t>
              </a:r>
              <a:endParaRPr lang="en-AU" sz="2800" b="1">
                <a:solidFill>
                  <a:srgbClr val="00B0F0"/>
                </a:solidFill>
                <a:latin typeface="Verdana" pitchFamily="34" charset="0"/>
              </a:endParaRPr>
            </a:p>
          </p:txBody>
        </p:sp>
        <p:sp>
          <p:nvSpPr>
            <p:cNvPr id="39956" name="Line 19"/>
            <p:cNvSpPr>
              <a:spLocks noChangeShapeType="1"/>
            </p:cNvSpPr>
            <p:nvPr/>
          </p:nvSpPr>
          <p:spPr bwMode="auto">
            <a:xfrm flipH="1">
              <a:off x="4429140" y="2285992"/>
              <a:ext cx="142945" cy="285624"/>
            </a:xfrm>
            <a:prstGeom prst="line">
              <a:avLst/>
            </a:prstGeom>
            <a:noFill/>
            <a:ln w="57150">
              <a:solidFill>
                <a:srgbClr val="00B0F0"/>
              </a:solidFill>
              <a:round/>
              <a:headEnd/>
              <a:tailEnd type="triangle" w="med" len="med"/>
            </a:ln>
          </p:spPr>
          <p:txBody>
            <a:bodyPr/>
            <a:lstStyle/>
            <a:p>
              <a:endParaRPr lang="pl-PL"/>
            </a:p>
          </p:txBody>
        </p:sp>
      </p:grpSp>
      <p:sp>
        <p:nvSpPr>
          <p:cNvPr id="39947" name="Textfeld 25"/>
          <p:cNvSpPr txBox="1">
            <a:spLocks noChangeArrowheads="1"/>
          </p:cNvSpPr>
          <p:nvPr/>
        </p:nvSpPr>
        <p:spPr bwMode="auto">
          <a:xfrm>
            <a:off x="2571750" y="3071813"/>
            <a:ext cx="6000750" cy="307975"/>
          </a:xfrm>
          <a:prstGeom prst="rect">
            <a:avLst/>
          </a:prstGeom>
          <a:noFill/>
          <a:ln w="9525">
            <a:noFill/>
            <a:miter lim="800000"/>
            <a:headEnd/>
            <a:tailEnd/>
          </a:ln>
        </p:spPr>
        <p:txBody>
          <a:bodyPr>
            <a:spAutoFit/>
          </a:bodyPr>
          <a:lstStyle/>
          <a:p>
            <a:r>
              <a:rPr lang="de-CH" sz="1400" b="1" i="1">
                <a:solidFill>
                  <a:srgbClr val="5F5F5F"/>
                </a:solidFill>
                <a:latin typeface="Verdana" pitchFamily="34" charset="0"/>
              </a:rPr>
              <a:t>Stru</a:t>
            </a:r>
            <a:r>
              <a:rPr lang="pl-PL" sz="1400" b="1" i="1">
                <a:solidFill>
                  <a:srgbClr val="5F5F5F"/>
                </a:solidFill>
                <a:latin typeface="Verdana" pitchFamily="34" charset="0"/>
              </a:rPr>
              <a:t>ktura ręki</a:t>
            </a:r>
            <a:endParaRPr lang="de-CH" sz="1400" b="1" i="1">
              <a:solidFill>
                <a:srgbClr val="5F5F5F"/>
              </a:solidFill>
              <a:latin typeface="Verdana" pitchFamily="34" charset="0"/>
            </a:endParaRPr>
          </a:p>
        </p:txBody>
      </p:sp>
      <p:sp>
        <p:nvSpPr>
          <p:cNvPr id="31" name="Text Box 23"/>
          <p:cNvSpPr txBox="1">
            <a:spLocks noChangeArrowheads="1"/>
          </p:cNvSpPr>
          <p:nvPr/>
        </p:nvSpPr>
        <p:spPr bwMode="auto">
          <a:xfrm>
            <a:off x="5286375" y="2590800"/>
            <a:ext cx="3714750" cy="584200"/>
          </a:xfrm>
          <a:prstGeom prst="rect">
            <a:avLst/>
          </a:prstGeom>
          <a:noFill/>
          <a:ln w="9525" cap="rnd">
            <a:noFill/>
            <a:miter lim="800000"/>
            <a:headEnd/>
            <a:tailEnd/>
          </a:ln>
        </p:spPr>
        <p:txBody>
          <a:bodyPr>
            <a:spAutoFit/>
          </a:bodyPr>
          <a:lstStyle/>
          <a:p>
            <a:pPr algn="r" eaLnBrk="0" hangingPunct="0">
              <a:spcBef>
                <a:spcPct val="50000"/>
              </a:spcBef>
            </a:pPr>
            <a:r>
              <a:rPr lang="en-US" sz="1600" b="1">
                <a:solidFill>
                  <a:srgbClr val="000066"/>
                </a:solidFill>
                <a:latin typeface="Verdana" pitchFamily="34" charset="0"/>
              </a:rPr>
              <a:t>3</a:t>
            </a:r>
            <a:r>
              <a:rPr lang="pl-PL" sz="1600" b="1" baseline="30000">
                <a:solidFill>
                  <a:srgbClr val="000066"/>
                </a:solidFill>
                <a:latin typeface="Verdana" pitchFamily="34" charset="0"/>
              </a:rPr>
              <a:t>.</a:t>
            </a:r>
            <a:r>
              <a:rPr lang="pl-PL" sz="1600" b="1">
                <a:solidFill>
                  <a:srgbClr val="000066"/>
                </a:solidFill>
                <a:latin typeface="Verdana" pitchFamily="34" charset="0"/>
              </a:rPr>
              <a:t> kwalif.</a:t>
            </a:r>
            <a:r>
              <a:rPr lang="en-US" sz="1600" b="1">
                <a:solidFill>
                  <a:srgbClr val="000066"/>
                </a:solidFill>
                <a:latin typeface="Verdana" pitchFamily="34" charset="0"/>
              </a:rPr>
              <a:t> = </a:t>
            </a:r>
            <a:r>
              <a:rPr lang="pl-PL" sz="1600" b="1">
                <a:solidFill>
                  <a:srgbClr val="000066"/>
                </a:solidFill>
                <a:latin typeface="Verdana" pitchFamily="34" charset="0"/>
              </a:rPr>
              <a:t>umiejscowienie upośledzenia</a:t>
            </a:r>
            <a:endParaRPr lang="en-US" sz="1600" b="1">
              <a:solidFill>
                <a:srgbClr val="000066"/>
              </a:solidFill>
              <a:latin typeface="Verdana" pitchFamily="34" charset="0"/>
            </a:endParaRPr>
          </a:p>
        </p:txBody>
      </p:sp>
      <p:grpSp>
        <p:nvGrpSpPr>
          <p:cNvPr id="5" name="Gruppieren 39"/>
          <p:cNvGrpSpPr>
            <a:grpSpLocks/>
          </p:cNvGrpSpPr>
          <p:nvPr/>
        </p:nvGrpSpPr>
        <p:grpSpPr bwMode="auto">
          <a:xfrm>
            <a:off x="4429125" y="2490788"/>
            <a:ext cx="968375" cy="523875"/>
            <a:chOff x="4429128" y="2491162"/>
            <a:chExt cx="968672" cy="523220"/>
          </a:xfrm>
        </p:grpSpPr>
        <p:sp>
          <p:nvSpPr>
            <p:cNvPr id="39953" name="Text Box 24"/>
            <p:cNvSpPr txBox="1">
              <a:spLocks noChangeArrowheads="1"/>
            </p:cNvSpPr>
            <p:nvPr/>
          </p:nvSpPr>
          <p:spPr bwMode="auto">
            <a:xfrm>
              <a:off x="4429128" y="2491162"/>
              <a:ext cx="968672" cy="523220"/>
            </a:xfrm>
            <a:prstGeom prst="rect">
              <a:avLst/>
            </a:prstGeom>
            <a:noFill/>
            <a:ln w="9525">
              <a:noFill/>
              <a:miter lim="800000"/>
              <a:headEnd/>
              <a:tailEnd/>
            </a:ln>
          </p:spPr>
          <p:txBody>
            <a:bodyPr>
              <a:spAutoFit/>
            </a:bodyPr>
            <a:lstStyle/>
            <a:p>
              <a:pPr eaLnBrk="0" hangingPunct="0"/>
              <a:r>
                <a:rPr lang="de-DE" sz="2800" b="1">
                  <a:solidFill>
                    <a:srgbClr val="000066"/>
                  </a:solidFill>
                  <a:latin typeface="Verdana" pitchFamily="34" charset="0"/>
                </a:rPr>
                <a:t> 3</a:t>
              </a:r>
              <a:endParaRPr lang="en-AU" sz="2800" b="1">
                <a:solidFill>
                  <a:srgbClr val="000066"/>
                </a:solidFill>
                <a:latin typeface="Verdana" pitchFamily="34" charset="0"/>
              </a:endParaRPr>
            </a:p>
          </p:txBody>
        </p:sp>
        <p:sp>
          <p:nvSpPr>
            <p:cNvPr id="39954" name="Line 19"/>
            <p:cNvSpPr>
              <a:spLocks noChangeShapeType="1"/>
            </p:cNvSpPr>
            <p:nvPr/>
          </p:nvSpPr>
          <p:spPr bwMode="auto">
            <a:xfrm flipH="1">
              <a:off x="4910289" y="2714719"/>
              <a:ext cx="376352" cy="15855"/>
            </a:xfrm>
            <a:prstGeom prst="line">
              <a:avLst/>
            </a:prstGeom>
            <a:noFill/>
            <a:ln w="57150">
              <a:solidFill>
                <a:srgbClr val="000066"/>
              </a:solidFill>
              <a:round/>
              <a:headEnd/>
              <a:tailEnd type="triangle" w="med" len="med"/>
            </a:ln>
          </p:spPr>
          <p:txBody>
            <a:bodyPr/>
            <a:lstStyle/>
            <a:p>
              <a:endParaRPr lang="pl-PL"/>
            </a:p>
          </p:txBody>
        </p:sp>
      </p:grpSp>
      <p:sp>
        <p:nvSpPr>
          <p:cNvPr id="33" name="Rectangle 28"/>
          <p:cNvSpPr>
            <a:spLocks noChangeArrowheads="1"/>
          </p:cNvSpPr>
          <p:nvPr/>
        </p:nvSpPr>
        <p:spPr bwMode="auto">
          <a:xfrm>
            <a:off x="3000375" y="3786188"/>
            <a:ext cx="3143250" cy="2428875"/>
          </a:xfrm>
          <a:prstGeom prst="rect">
            <a:avLst/>
          </a:prstGeom>
          <a:solidFill>
            <a:schemeClr val="bg1"/>
          </a:solid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a:t>
            </a:r>
            <a:r>
              <a:rPr lang="en-US" sz="1400" b="1" dirty="0">
                <a:solidFill>
                  <a:srgbClr val="00B0F0"/>
                </a:solidFill>
                <a:latin typeface="+mn-lt"/>
                <a:cs typeface="+mn-cs"/>
              </a:rPr>
              <a:t>0</a:t>
            </a:r>
            <a:r>
              <a:rPr lang="en-US" sz="1400" b="1" dirty="0">
                <a:solidFill>
                  <a:srgbClr val="99FF33"/>
                </a:solidFill>
                <a:latin typeface="+mn-lt"/>
                <a:cs typeface="+mn-cs"/>
              </a:rPr>
              <a:t>  </a:t>
            </a:r>
            <a:r>
              <a:rPr lang="pl-PL" sz="1400" dirty="0">
                <a:solidFill>
                  <a:srgbClr val="5F5F5F"/>
                </a:solidFill>
                <a:latin typeface="+mn-lt"/>
                <a:cs typeface="+mn-cs"/>
              </a:rPr>
              <a:t>Brak zmian</a:t>
            </a:r>
            <a:r>
              <a:rPr lang="en-US" sz="1400" dirty="0">
                <a:solidFill>
                  <a:srgbClr val="5F5F5F"/>
                </a:solidFill>
                <a:latin typeface="+mn-lt"/>
                <a:cs typeface="+mn-cs"/>
              </a:rPr>
              <a:t> </a:t>
            </a:r>
            <a:r>
              <a:rPr lang="pl-PL" sz="1400" dirty="0">
                <a:solidFill>
                  <a:srgbClr val="5F5F5F"/>
                </a:solidFill>
                <a:latin typeface="+mn-lt"/>
                <a:cs typeface="+mn-cs"/>
              </a:rPr>
              <a:t>w strukt.</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a:t>
            </a:r>
            <a:r>
              <a:rPr lang="en-US" sz="1400" b="1" dirty="0">
                <a:solidFill>
                  <a:srgbClr val="00B0F0"/>
                </a:solidFill>
                <a:latin typeface="+mn-lt"/>
                <a:cs typeface="+mn-cs"/>
              </a:rPr>
              <a:t>1</a:t>
            </a:r>
            <a:r>
              <a:rPr lang="en-US" sz="1400" b="1" dirty="0">
                <a:solidFill>
                  <a:srgbClr val="009900"/>
                </a:solidFill>
                <a:latin typeface="+mn-lt"/>
                <a:cs typeface="+mn-cs"/>
              </a:rPr>
              <a:t>  </a:t>
            </a:r>
            <a:r>
              <a:rPr lang="pl-PL" sz="1400" dirty="0">
                <a:solidFill>
                  <a:srgbClr val="5F5F5F"/>
                </a:solidFill>
                <a:latin typeface="+mn-lt"/>
                <a:cs typeface="Times New Roman" pitchFamily="18" charset="0"/>
              </a:rPr>
              <a:t>Calkowity brak</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a:t>
            </a:r>
            <a:r>
              <a:rPr lang="en-US" sz="1400" b="1" dirty="0">
                <a:solidFill>
                  <a:srgbClr val="00B0F0"/>
                </a:solidFill>
                <a:latin typeface="+mn-lt"/>
                <a:cs typeface="+mn-cs"/>
              </a:rPr>
              <a:t>2</a:t>
            </a:r>
            <a:r>
              <a:rPr lang="en-US" sz="1400" b="1" dirty="0">
                <a:solidFill>
                  <a:srgbClr val="FF0000"/>
                </a:solidFill>
                <a:latin typeface="+mn-lt"/>
                <a:cs typeface="+mn-cs"/>
              </a:rPr>
              <a:t>  </a:t>
            </a:r>
            <a:r>
              <a:rPr lang="pl-PL" sz="1400" dirty="0">
                <a:solidFill>
                  <a:srgbClr val="5F5F5F"/>
                </a:solidFill>
                <a:latin typeface="+mn-lt"/>
                <a:cs typeface="Times New Roman" pitchFamily="18" charset="0"/>
              </a:rPr>
              <a:t>Częściowy brak</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a:t>
            </a:r>
            <a:r>
              <a:rPr lang="en-US" sz="1400" b="1" dirty="0">
                <a:solidFill>
                  <a:srgbClr val="00B0F0"/>
                </a:solidFill>
                <a:latin typeface="+mn-lt"/>
                <a:cs typeface="+mn-cs"/>
              </a:rPr>
              <a:t>3</a:t>
            </a:r>
            <a:r>
              <a:rPr lang="en-US" sz="1400" b="1" dirty="0">
                <a:solidFill>
                  <a:srgbClr val="009900"/>
                </a:solidFill>
                <a:latin typeface="+mn-lt"/>
                <a:cs typeface="+mn-cs"/>
              </a:rPr>
              <a:t>  </a:t>
            </a:r>
            <a:r>
              <a:rPr lang="pl-PL" sz="1400" dirty="0">
                <a:solidFill>
                  <a:srgbClr val="5F5F5F"/>
                </a:solidFill>
                <a:latin typeface="+mn-lt"/>
                <a:cs typeface="Times New Roman" pitchFamily="18" charset="0"/>
              </a:rPr>
              <a:t>Dodatkowa część</a:t>
            </a:r>
            <a:endParaRPr lang="en-US" sz="1400" dirty="0">
              <a:solidFill>
                <a:srgbClr val="5F5F5F"/>
              </a:solidFill>
              <a:latin typeface="+mn-lt"/>
              <a:cs typeface="+mn-cs"/>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a:t>
            </a:r>
            <a:r>
              <a:rPr lang="en-US" sz="1400" b="1" dirty="0">
                <a:solidFill>
                  <a:srgbClr val="00B0F0"/>
                </a:solidFill>
                <a:latin typeface="+mn-lt"/>
                <a:cs typeface="Times New Roman" pitchFamily="18" charset="0"/>
              </a:rPr>
              <a:t>4</a:t>
            </a:r>
            <a:r>
              <a:rPr lang="en-US" sz="1400" b="1" dirty="0">
                <a:solidFill>
                  <a:srgbClr val="808000"/>
                </a:solidFill>
                <a:latin typeface="+mn-lt"/>
                <a:cs typeface="Times New Roman" pitchFamily="18" charset="0"/>
              </a:rPr>
              <a:t> </a:t>
            </a:r>
            <a:r>
              <a:rPr lang="en-US" sz="1400" dirty="0">
                <a:solidFill>
                  <a:srgbClr val="808000"/>
                </a:solidFill>
                <a:latin typeface="+mn-lt"/>
                <a:cs typeface="Times New Roman" pitchFamily="18" charset="0"/>
              </a:rPr>
              <a:t> </a:t>
            </a:r>
            <a:r>
              <a:rPr lang="en-US" sz="1400" dirty="0">
                <a:solidFill>
                  <a:srgbClr val="5F5F5F"/>
                </a:solidFill>
                <a:latin typeface="+mn-lt"/>
                <a:cs typeface="Times New Roman" pitchFamily="18" charset="0"/>
              </a:rPr>
              <a:t>A</a:t>
            </a:r>
            <a:r>
              <a:rPr lang="pl-PL" sz="1400" dirty="0">
                <a:solidFill>
                  <a:srgbClr val="5F5F5F"/>
                </a:solidFill>
                <a:latin typeface="+mn-lt"/>
                <a:cs typeface="Times New Roman" pitchFamily="18" charset="0"/>
              </a:rPr>
              <a:t>normalne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wymiary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a:t>
            </a:r>
            <a:r>
              <a:rPr lang="en-US" sz="1400" b="1" dirty="0">
                <a:solidFill>
                  <a:srgbClr val="00B0F0"/>
                </a:solidFill>
                <a:latin typeface="+mn-lt"/>
                <a:cs typeface="Times New Roman" pitchFamily="18" charset="0"/>
              </a:rPr>
              <a:t>5</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Brak ciągłości</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a:t>
            </a:r>
            <a:r>
              <a:rPr lang="en-US" sz="1400" b="1" dirty="0">
                <a:solidFill>
                  <a:srgbClr val="00B0F0"/>
                </a:solidFill>
                <a:latin typeface="+mn-lt"/>
                <a:cs typeface="Times New Roman" pitchFamily="18" charset="0"/>
              </a:rPr>
              <a:t>6</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Odmienna pozycja</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a:t>
            </a:r>
            <a:r>
              <a:rPr lang="en-US" sz="1400" b="1" dirty="0">
                <a:solidFill>
                  <a:srgbClr val="00B0F0"/>
                </a:solidFill>
                <a:latin typeface="+mn-lt"/>
                <a:cs typeface="Times New Roman" pitchFamily="18" charset="0"/>
              </a:rPr>
              <a:t>7</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jakościowe zmiany w strukturze</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5F5F5F"/>
                </a:solidFill>
                <a:latin typeface="+mn-lt"/>
                <a:cs typeface="Times New Roman" pitchFamily="18" charset="0"/>
              </a:rPr>
              <a:t>._</a:t>
            </a:r>
            <a:r>
              <a:rPr lang="en-US" sz="1400" b="1" dirty="0">
                <a:solidFill>
                  <a:srgbClr val="00B0F0"/>
                </a:solidFill>
                <a:latin typeface="+mn-lt"/>
                <a:cs typeface="Times New Roman" pitchFamily="18" charset="0"/>
              </a:rPr>
              <a:t>8</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ieokreślone</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5F5F5F"/>
                </a:solidFill>
                <a:latin typeface="+mn-lt"/>
                <a:cs typeface="Times New Roman" pitchFamily="18" charset="0"/>
              </a:rPr>
              <a:t>._</a:t>
            </a:r>
            <a:r>
              <a:rPr lang="en-US" sz="1400" b="1" dirty="0">
                <a:solidFill>
                  <a:srgbClr val="00B0F0"/>
                </a:solidFill>
                <a:latin typeface="+mn-lt"/>
                <a:cs typeface="Times New Roman" pitchFamily="18" charset="0"/>
              </a:rPr>
              <a:t>9</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 dotyczy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009900"/>
                </a:solidFill>
                <a:latin typeface="+mn-lt"/>
                <a:cs typeface="+mn-cs"/>
              </a:rPr>
              <a:t>       </a:t>
            </a:r>
          </a:p>
        </p:txBody>
      </p:sp>
      <p:sp>
        <p:nvSpPr>
          <p:cNvPr id="34" name="Rectangle 28"/>
          <p:cNvSpPr>
            <a:spLocks noChangeArrowheads="1"/>
          </p:cNvSpPr>
          <p:nvPr/>
        </p:nvSpPr>
        <p:spPr bwMode="auto">
          <a:xfrm>
            <a:off x="6021388" y="3786188"/>
            <a:ext cx="3071812" cy="2643187"/>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.__</a:t>
            </a:r>
            <a:r>
              <a:rPr lang="en-US" sz="1400" b="1" dirty="0">
                <a:solidFill>
                  <a:srgbClr val="000066"/>
                </a:solidFill>
                <a:latin typeface="+mn-lt"/>
                <a:cs typeface="+mn-cs"/>
              </a:rPr>
              <a:t>0</a:t>
            </a:r>
            <a:r>
              <a:rPr lang="en-US" sz="1400" b="1" dirty="0">
                <a:solidFill>
                  <a:srgbClr val="99FF33"/>
                </a:solidFill>
                <a:latin typeface="+mn-lt"/>
                <a:cs typeface="+mn-cs"/>
              </a:rPr>
              <a:t>  </a:t>
            </a:r>
            <a:r>
              <a:rPr lang="pl-PL" sz="1400" dirty="0">
                <a:solidFill>
                  <a:srgbClr val="5F5F5F"/>
                </a:solidFill>
                <a:latin typeface="+mn-lt"/>
                <a:cs typeface="+mn-cs"/>
              </a:rPr>
              <a:t>Więcej niż jeden rejon</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.__</a:t>
            </a:r>
            <a:r>
              <a:rPr lang="en-US" sz="1400" b="1" dirty="0">
                <a:solidFill>
                  <a:srgbClr val="000066"/>
                </a:solidFill>
                <a:latin typeface="+mn-lt"/>
                <a:cs typeface="+mn-cs"/>
              </a:rPr>
              <a:t>1</a:t>
            </a:r>
            <a:r>
              <a:rPr lang="en-US" sz="1400" b="1" dirty="0">
                <a:solidFill>
                  <a:srgbClr val="009900"/>
                </a:solidFill>
                <a:latin typeface="+mn-lt"/>
                <a:cs typeface="+mn-cs"/>
              </a:rPr>
              <a:t>  </a:t>
            </a:r>
            <a:r>
              <a:rPr lang="pl-PL" sz="1400" dirty="0">
                <a:solidFill>
                  <a:srgbClr val="5F5F5F"/>
                </a:solidFill>
                <a:latin typeface="+mn-lt"/>
                <a:cs typeface="Times New Roman" pitchFamily="18" charset="0"/>
              </a:rPr>
              <a:t>prawy</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.__</a:t>
            </a:r>
            <a:r>
              <a:rPr lang="en-US" sz="1400" b="1" dirty="0">
                <a:solidFill>
                  <a:srgbClr val="000066"/>
                </a:solidFill>
                <a:latin typeface="+mn-lt"/>
                <a:cs typeface="+mn-cs"/>
              </a:rPr>
              <a:t>2</a:t>
            </a:r>
            <a:r>
              <a:rPr lang="en-US" sz="1400" b="1" dirty="0">
                <a:solidFill>
                  <a:srgbClr val="FF0000"/>
                </a:solidFill>
                <a:latin typeface="+mn-lt"/>
                <a:cs typeface="+mn-cs"/>
              </a:rPr>
              <a:t>  </a:t>
            </a:r>
            <a:r>
              <a:rPr lang="en-US" sz="1400" dirty="0">
                <a:solidFill>
                  <a:srgbClr val="5F5F5F"/>
                </a:solidFill>
                <a:latin typeface="+mn-lt"/>
                <a:cs typeface="Times New Roman" pitchFamily="18" charset="0"/>
              </a:rPr>
              <a:t>le</a:t>
            </a:r>
            <a:r>
              <a:rPr lang="pl-PL" sz="1400" dirty="0">
                <a:solidFill>
                  <a:srgbClr val="5F5F5F"/>
                </a:solidFill>
                <a:latin typeface="+mn-lt"/>
                <a:cs typeface="Times New Roman" pitchFamily="18" charset="0"/>
              </a:rPr>
              <a:t>wy</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5F5F5F"/>
                </a:solidFill>
                <a:latin typeface="+mn-lt"/>
                <a:cs typeface="+mn-cs"/>
              </a:rPr>
              <a:t>.__</a:t>
            </a:r>
            <a:r>
              <a:rPr lang="en-US" sz="1400" b="1" dirty="0">
                <a:solidFill>
                  <a:srgbClr val="000066"/>
                </a:solidFill>
                <a:latin typeface="+mn-lt"/>
                <a:cs typeface="+mn-cs"/>
              </a:rPr>
              <a:t>3</a:t>
            </a:r>
            <a:r>
              <a:rPr lang="en-US" sz="1400" b="1" dirty="0">
                <a:solidFill>
                  <a:srgbClr val="009900"/>
                </a:solidFill>
                <a:latin typeface="+mn-lt"/>
                <a:cs typeface="+mn-cs"/>
              </a:rPr>
              <a:t>  </a:t>
            </a:r>
            <a:r>
              <a:rPr lang="pl-PL" sz="1400" dirty="0">
                <a:solidFill>
                  <a:srgbClr val="5F5F5F"/>
                </a:solidFill>
                <a:latin typeface="+mn-lt"/>
                <a:cs typeface="Times New Roman" pitchFamily="18" charset="0"/>
              </a:rPr>
              <a:t>obustronny</a:t>
            </a:r>
            <a:endParaRPr lang="en-US" sz="1400" dirty="0">
              <a:solidFill>
                <a:srgbClr val="5F5F5F"/>
              </a:solidFill>
              <a:latin typeface="+mn-lt"/>
              <a:cs typeface="+mn-cs"/>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.__</a:t>
            </a:r>
            <a:r>
              <a:rPr lang="en-US" sz="1400" b="1" dirty="0">
                <a:solidFill>
                  <a:srgbClr val="000066"/>
                </a:solidFill>
                <a:latin typeface="+mn-lt"/>
                <a:cs typeface="Times New Roman" pitchFamily="18" charset="0"/>
              </a:rPr>
              <a:t>4</a:t>
            </a:r>
            <a:r>
              <a:rPr lang="en-US" sz="1400" b="1" dirty="0">
                <a:solidFill>
                  <a:srgbClr val="808000"/>
                </a:solidFill>
                <a:latin typeface="+mn-lt"/>
                <a:cs typeface="Times New Roman" pitchFamily="18" charset="0"/>
              </a:rPr>
              <a:t>  </a:t>
            </a:r>
            <a:r>
              <a:rPr lang="pl-PL" sz="1400" dirty="0">
                <a:solidFill>
                  <a:srgbClr val="5F5F5F"/>
                </a:solidFill>
                <a:latin typeface="+mn-lt"/>
                <a:cs typeface="Times New Roman" pitchFamily="18" charset="0"/>
              </a:rPr>
              <a:t>przód</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.__</a:t>
            </a:r>
            <a:r>
              <a:rPr lang="en-US" sz="1400" b="1" dirty="0">
                <a:solidFill>
                  <a:srgbClr val="000066"/>
                </a:solidFill>
                <a:latin typeface="+mn-lt"/>
                <a:cs typeface="Times New Roman" pitchFamily="18" charset="0"/>
              </a:rPr>
              <a:t>5</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tył</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.__</a:t>
            </a:r>
            <a:r>
              <a:rPr lang="en-US" sz="1400" b="1" dirty="0">
                <a:solidFill>
                  <a:srgbClr val="000066"/>
                </a:solidFill>
                <a:latin typeface="+mn-lt"/>
                <a:cs typeface="Times New Roman" pitchFamily="18" charset="0"/>
              </a:rPr>
              <a:t>6</a:t>
            </a:r>
            <a:r>
              <a:rPr lang="en-US" sz="1400" dirty="0">
                <a:solidFill>
                  <a:srgbClr val="5F5F5F"/>
                </a:solidFill>
                <a:latin typeface="+mn-lt"/>
                <a:cs typeface="Times New Roman" pitchFamily="18" charset="0"/>
              </a:rPr>
              <a:t>  pro</a:t>
            </a:r>
            <a:r>
              <a:rPr lang="pl-PL" sz="1400" dirty="0">
                <a:solidFill>
                  <a:srgbClr val="5F5F5F"/>
                </a:solidFill>
                <a:latin typeface="+mn-lt"/>
                <a:cs typeface="Times New Roman" pitchFamily="18" charset="0"/>
              </a:rPr>
              <a:t>ksymalny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latin typeface="+mn-lt"/>
                <a:cs typeface="Times New Roman" pitchFamily="18" charset="0"/>
              </a:rPr>
              <a:t>XXX</a:t>
            </a:r>
            <a:r>
              <a:rPr lang="en-US" sz="1400" b="1" dirty="0">
                <a:solidFill>
                  <a:srgbClr val="5F5F5F"/>
                </a:solidFill>
                <a:latin typeface="+mn-lt"/>
                <a:cs typeface="Times New Roman" pitchFamily="18" charset="0"/>
              </a:rPr>
              <a:t>.__</a:t>
            </a:r>
            <a:r>
              <a:rPr lang="en-US" sz="1400" b="1" dirty="0">
                <a:solidFill>
                  <a:srgbClr val="000066"/>
                </a:solidFill>
                <a:latin typeface="+mn-lt"/>
                <a:cs typeface="Times New Roman" pitchFamily="18" charset="0"/>
              </a:rPr>
              <a:t>7</a:t>
            </a:r>
            <a:r>
              <a:rPr lang="en-US" sz="1400" dirty="0">
                <a:solidFill>
                  <a:srgbClr val="5F5F5F"/>
                </a:solidFill>
                <a:latin typeface="+mn-lt"/>
                <a:cs typeface="Times New Roman" pitchFamily="18" charset="0"/>
              </a:rPr>
              <a:t>  d</a:t>
            </a:r>
            <a:r>
              <a:rPr lang="pl-PL" sz="1400" dirty="0">
                <a:solidFill>
                  <a:srgbClr val="5F5F5F"/>
                </a:solidFill>
                <a:latin typeface="+mn-lt"/>
                <a:cs typeface="Times New Roman" pitchFamily="18" charset="0"/>
              </a:rPr>
              <a:t>ystalny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5F5F5F"/>
                </a:solidFill>
                <a:latin typeface="+mn-lt"/>
                <a:cs typeface="Times New Roman" pitchFamily="18" charset="0"/>
              </a:rPr>
              <a:t>.__</a:t>
            </a:r>
            <a:r>
              <a:rPr lang="en-US" sz="1400" b="1" dirty="0">
                <a:solidFill>
                  <a:srgbClr val="000066"/>
                </a:solidFill>
                <a:latin typeface="+mn-lt"/>
                <a:cs typeface="Times New Roman" pitchFamily="18" charset="0"/>
              </a:rPr>
              <a:t>8</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ieokreślony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5F5F5F"/>
                </a:solidFill>
                <a:latin typeface="+mn-lt"/>
                <a:cs typeface="Times New Roman" pitchFamily="18" charset="0"/>
              </a:rPr>
              <a:t>.__</a:t>
            </a:r>
            <a:r>
              <a:rPr lang="en-US" sz="1400" b="1" dirty="0">
                <a:solidFill>
                  <a:srgbClr val="000066"/>
                </a:solidFill>
                <a:latin typeface="+mn-lt"/>
                <a:cs typeface="Times New Roman" pitchFamily="18" charset="0"/>
              </a:rPr>
              <a:t>9</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 dotyczy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009900"/>
                </a:solidFill>
                <a:latin typeface="+mn-lt"/>
                <a:cs typeface="+mn-cs"/>
              </a:rPr>
              <a:t>       </a:t>
            </a:r>
          </a:p>
        </p:txBody>
      </p:sp>
      <p:pic>
        <p:nvPicPr>
          <p:cNvPr id="160784" name="Picture 89" descr="Dig_Senigalliesi04_praying (Large)"/>
          <p:cNvPicPr>
            <a:picLocks noChangeAspect="1" noChangeArrowheads="1"/>
          </p:cNvPicPr>
          <p:nvPr/>
        </p:nvPicPr>
        <p:blipFill>
          <a:blip r:embed="rId3" cstate="print"/>
          <a:srcRect l="7979" r="46021" b="27962"/>
          <a:stretch>
            <a:fillRect/>
          </a:stretch>
        </p:blipFill>
        <p:spPr bwMode="auto">
          <a:xfrm>
            <a:off x="285750" y="1643063"/>
            <a:ext cx="2000250" cy="207645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8" grpId="0" autoUpdateAnimBg="0"/>
      <p:bldP spid="23" grpId="0"/>
      <p:bldP spid="31" grpId="0"/>
      <p:bldP spid="33" grpId="0" animBg="1" autoUpdateAnimBg="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3"/>
          <p:cNvSpPr>
            <a:spLocks noGrp="1"/>
          </p:cNvSpPr>
          <p:nvPr>
            <p:ph type="sldNum" sz="quarter" idx="10"/>
          </p:nvPr>
        </p:nvSpPr>
        <p:spPr/>
        <p:txBody>
          <a:bodyPr/>
          <a:lstStyle/>
          <a:p>
            <a:pPr fontAlgn="base">
              <a:spcBef>
                <a:spcPct val="0"/>
              </a:spcBef>
              <a:spcAft>
                <a:spcPct val="0"/>
              </a:spcAft>
              <a:defRPr/>
            </a:pPr>
            <a:fld id="{F2A82C5E-A3C2-4034-88A2-0F174EA5DB75}" type="slidenum">
              <a:rPr lang="de-CH" smtClean="0"/>
              <a:pPr fontAlgn="base">
                <a:spcBef>
                  <a:spcPct val="0"/>
                </a:spcBef>
                <a:spcAft>
                  <a:spcPct val="0"/>
                </a:spcAft>
                <a:defRPr/>
              </a:pPr>
              <a:t>16</a:t>
            </a:fld>
            <a:endParaRPr lang="de-CH" dirty="0" smtClean="0"/>
          </a:p>
        </p:txBody>
      </p:sp>
      <p:grpSp>
        <p:nvGrpSpPr>
          <p:cNvPr id="2" name="Gruppieren 22"/>
          <p:cNvGrpSpPr>
            <a:grpSpLocks/>
          </p:cNvGrpSpPr>
          <p:nvPr/>
        </p:nvGrpSpPr>
        <p:grpSpPr bwMode="auto">
          <a:xfrm>
            <a:off x="2357438" y="2501900"/>
            <a:ext cx="1208087" cy="523875"/>
            <a:chOff x="3436938" y="4268788"/>
            <a:chExt cx="1208087" cy="523601"/>
          </a:xfrm>
        </p:grpSpPr>
        <p:sp>
          <p:nvSpPr>
            <p:cNvPr id="40979" name="Text Box 28"/>
            <p:cNvSpPr txBox="1">
              <a:spLocks noChangeArrowheads="1"/>
            </p:cNvSpPr>
            <p:nvPr/>
          </p:nvSpPr>
          <p:spPr bwMode="auto">
            <a:xfrm>
              <a:off x="3436938" y="4268788"/>
              <a:ext cx="35877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d</a:t>
              </a:r>
              <a:endParaRPr lang="en-AU" sz="2800" b="1" u="sng">
                <a:solidFill>
                  <a:srgbClr val="5F5F5F"/>
                </a:solidFill>
                <a:latin typeface="Verdana" pitchFamily="34" charset="0"/>
              </a:endParaRPr>
            </a:p>
          </p:txBody>
        </p:sp>
        <p:sp>
          <p:nvSpPr>
            <p:cNvPr id="40980" name="Text Box 30"/>
            <p:cNvSpPr txBox="1">
              <a:spLocks noChangeArrowheads="1"/>
            </p:cNvSpPr>
            <p:nvPr/>
          </p:nvSpPr>
          <p:spPr bwMode="auto">
            <a:xfrm>
              <a:off x="3924300" y="4269169"/>
              <a:ext cx="720725" cy="523220"/>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50</a:t>
              </a:r>
              <a:endParaRPr lang="en-AU" sz="2800" b="1" u="sng">
                <a:solidFill>
                  <a:srgbClr val="5F5F5F"/>
                </a:solidFill>
                <a:latin typeface="Verdana" pitchFamily="34" charset="0"/>
              </a:endParaRPr>
            </a:p>
          </p:txBody>
        </p:sp>
        <p:sp>
          <p:nvSpPr>
            <p:cNvPr id="40981" name="Text Box 29"/>
            <p:cNvSpPr txBox="1">
              <a:spLocks noChangeArrowheads="1"/>
            </p:cNvSpPr>
            <p:nvPr/>
          </p:nvSpPr>
          <p:spPr bwMode="auto">
            <a:xfrm>
              <a:off x="3675063" y="4268788"/>
              <a:ext cx="376237"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5</a:t>
              </a:r>
              <a:endParaRPr lang="en-AU" sz="2800" b="1" u="sng">
                <a:solidFill>
                  <a:srgbClr val="5F5F5F"/>
                </a:solidFill>
                <a:latin typeface="Verdana" pitchFamily="34" charset="0"/>
              </a:endParaRPr>
            </a:p>
          </p:txBody>
        </p:sp>
      </p:grpSp>
      <p:sp>
        <p:nvSpPr>
          <p:cNvPr id="44" name="Rectangle 3"/>
          <p:cNvSpPr txBox="1">
            <a:spLocks noChangeArrowheads="1"/>
          </p:cNvSpPr>
          <p:nvPr/>
        </p:nvSpPr>
        <p:spPr bwMode="auto">
          <a:xfrm>
            <a:off x="214313" y="-142875"/>
            <a:ext cx="8715375" cy="1143000"/>
          </a:xfrm>
          <a:prstGeom prst="rect">
            <a:avLst/>
          </a:prstGeom>
          <a:noFill/>
          <a:ln w="9525">
            <a:noFill/>
            <a:miter lim="800000"/>
            <a:headEnd/>
            <a:tailEnd/>
          </a:ln>
        </p:spPr>
        <p:txBody>
          <a:bodyPr anchor="ctr"/>
          <a:lstStyle/>
          <a:p>
            <a:pPr algn="ctr">
              <a:defRPr/>
            </a:pPr>
            <a:r>
              <a:rPr lang="pl-PL" sz="2400" b="1" kern="0" dirty="0">
                <a:solidFill>
                  <a:srgbClr val="FFFFFF"/>
                </a:solidFill>
                <a:latin typeface="+mn-lt"/>
                <a:cs typeface="+mn-cs"/>
              </a:rPr>
              <a:t>Stosowanie kwalifikatorów ICF</a:t>
            </a:r>
            <a:endParaRPr lang="de-CH" sz="2400" b="1" kern="0" dirty="0">
              <a:solidFill>
                <a:srgbClr val="FFFFFF"/>
              </a:solidFill>
              <a:latin typeface="+mn-lt"/>
              <a:cs typeface="+mn-cs"/>
            </a:endParaRPr>
          </a:p>
        </p:txBody>
      </p:sp>
      <p:sp>
        <p:nvSpPr>
          <p:cNvPr id="40965" name="Textfeld 20"/>
          <p:cNvSpPr txBox="1">
            <a:spLocks noChangeArrowheads="1"/>
          </p:cNvSpPr>
          <p:nvPr/>
        </p:nvSpPr>
        <p:spPr bwMode="auto">
          <a:xfrm>
            <a:off x="285750" y="1000125"/>
            <a:ext cx="8358188" cy="461963"/>
          </a:xfrm>
          <a:prstGeom prst="rect">
            <a:avLst/>
          </a:prstGeom>
          <a:noFill/>
          <a:ln w="9525">
            <a:noFill/>
            <a:miter lim="800000"/>
            <a:headEnd/>
            <a:tailEnd/>
          </a:ln>
        </p:spPr>
        <p:txBody>
          <a:bodyPr>
            <a:spAutoFit/>
          </a:bodyPr>
          <a:lstStyle/>
          <a:p>
            <a:r>
              <a:rPr lang="pl-PL" sz="2400">
                <a:solidFill>
                  <a:srgbClr val="5F5F5F"/>
                </a:solidFill>
                <a:latin typeface="Verdana" pitchFamily="34" charset="0"/>
              </a:rPr>
              <a:t>Kwalifikator ICF dla</a:t>
            </a:r>
            <a:r>
              <a:rPr lang="de-CH" sz="2400">
                <a:solidFill>
                  <a:srgbClr val="5F5F5F"/>
                </a:solidFill>
                <a:latin typeface="Verdana" pitchFamily="34" charset="0"/>
              </a:rPr>
              <a:t> </a:t>
            </a:r>
            <a:r>
              <a:rPr lang="pl-PL" sz="2400" b="1">
                <a:solidFill>
                  <a:srgbClr val="5F5F5F"/>
                </a:solidFill>
                <a:latin typeface="Verdana" pitchFamily="34" charset="0"/>
              </a:rPr>
              <a:t>aktywności i uczestniczenia</a:t>
            </a:r>
            <a:endParaRPr lang="de-CH" sz="2400" b="1">
              <a:solidFill>
                <a:srgbClr val="5F5F5F"/>
              </a:solidFill>
              <a:latin typeface="Verdana" pitchFamily="34" charset="0"/>
            </a:endParaRPr>
          </a:p>
        </p:txBody>
      </p:sp>
      <p:sp>
        <p:nvSpPr>
          <p:cNvPr id="104466" name="Text Box 23"/>
          <p:cNvSpPr txBox="1">
            <a:spLocks noChangeArrowheads="1"/>
          </p:cNvSpPr>
          <p:nvPr/>
        </p:nvSpPr>
        <p:spPr bwMode="auto">
          <a:xfrm>
            <a:off x="2428875" y="1863725"/>
            <a:ext cx="5572125" cy="338138"/>
          </a:xfrm>
          <a:prstGeom prst="rect">
            <a:avLst/>
          </a:prstGeom>
          <a:noFill/>
          <a:ln w="9525" cap="rnd">
            <a:noFill/>
            <a:miter lim="800000"/>
            <a:headEnd/>
            <a:tailEnd/>
          </a:ln>
        </p:spPr>
        <p:txBody>
          <a:bodyPr>
            <a:spAutoFit/>
          </a:bodyPr>
          <a:lstStyle/>
          <a:p>
            <a:pPr eaLnBrk="0" hangingPunct="0">
              <a:spcBef>
                <a:spcPct val="50000"/>
              </a:spcBef>
            </a:pPr>
            <a:r>
              <a:rPr lang="en-US" sz="1600" b="1">
                <a:solidFill>
                  <a:srgbClr val="0070C0"/>
                </a:solidFill>
                <a:latin typeface="Verdana" pitchFamily="34" charset="0"/>
              </a:rPr>
              <a:t>1</a:t>
            </a:r>
            <a:r>
              <a:rPr lang="pl-PL" sz="1600" b="1" baseline="30000">
                <a:solidFill>
                  <a:srgbClr val="0070C0"/>
                </a:solidFill>
                <a:latin typeface="Verdana" pitchFamily="34" charset="0"/>
              </a:rPr>
              <a:t>.</a:t>
            </a:r>
            <a:r>
              <a:rPr lang="pl-PL" sz="1600" b="1">
                <a:solidFill>
                  <a:srgbClr val="0070C0"/>
                </a:solidFill>
                <a:latin typeface="Verdana" pitchFamily="34" charset="0"/>
              </a:rPr>
              <a:t> kwalifikator</a:t>
            </a:r>
            <a:r>
              <a:rPr lang="en-US" sz="1600" b="1">
                <a:solidFill>
                  <a:srgbClr val="0070C0"/>
                </a:solidFill>
                <a:latin typeface="Verdana" pitchFamily="34" charset="0"/>
              </a:rPr>
              <a:t> = </a:t>
            </a:r>
            <a:r>
              <a:rPr lang="pl-PL" sz="1600" b="1">
                <a:solidFill>
                  <a:srgbClr val="0070C0"/>
                </a:solidFill>
                <a:latin typeface="Verdana" pitchFamily="34" charset="0"/>
              </a:rPr>
              <a:t>Wykonanie</a:t>
            </a:r>
            <a:endParaRPr lang="en-US" sz="1600" b="1">
              <a:solidFill>
                <a:srgbClr val="0070C0"/>
              </a:solidFill>
              <a:latin typeface="Verdana" pitchFamily="34" charset="0"/>
            </a:endParaRPr>
          </a:p>
        </p:txBody>
      </p:sp>
      <p:grpSp>
        <p:nvGrpSpPr>
          <p:cNvPr id="3" name="Gruppieren 37"/>
          <p:cNvGrpSpPr>
            <a:grpSpLocks/>
          </p:cNvGrpSpPr>
          <p:nvPr/>
        </p:nvGrpSpPr>
        <p:grpSpPr bwMode="auto">
          <a:xfrm>
            <a:off x="3357563" y="2214563"/>
            <a:ext cx="1798637" cy="804862"/>
            <a:chOff x="3357554" y="2214554"/>
            <a:chExt cx="1797906" cy="804106"/>
          </a:xfrm>
        </p:grpSpPr>
        <p:sp>
          <p:nvSpPr>
            <p:cNvPr id="40977" name="Text Box 24"/>
            <p:cNvSpPr txBox="1">
              <a:spLocks noChangeArrowheads="1"/>
            </p:cNvSpPr>
            <p:nvPr/>
          </p:nvSpPr>
          <p:spPr bwMode="auto">
            <a:xfrm>
              <a:off x="3357554" y="2499547"/>
              <a:ext cx="1797906" cy="519113"/>
            </a:xfrm>
            <a:prstGeom prst="rect">
              <a:avLst/>
            </a:prstGeom>
            <a:noFill/>
            <a:ln w="9525">
              <a:noFill/>
              <a:miter lim="800000"/>
              <a:headEnd/>
              <a:tailEnd/>
            </a:ln>
          </p:spPr>
          <p:txBody>
            <a:bodyPr>
              <a:spAutoFit/>
            </a:bodyPr>
            <a:lstStyle/>
            <a:p>
              <a:pPr eaLnBrk="0" hangingPunct="0"/>
              <a:r>
                <a:rPr lang="de-DE" sz="2800" b="1">
                  <a:solidFill>
                    <a:srgbClr val="0070C0"/>
                  </a:solidFill>
                  <a:latin typeface="Verdana" pitchFamily="34" charset="0"/>
                </a:rPr>
                <a:t>.2</a:t>
              </a:r>
              <a:endParaRPr lang="en-AU" sz="2800" b="1">
                <a:solidFill>
                  <a:srgbClr val="0070C0"/>
                </a:solidFill>
                <a:latin typeface="Verdana" pitchFamily="34" charset="0"/>
              </a:endParaRPr>
            </a:p>
          </p:txBody>
        </p:sp>
        <p:sp>
          <p:nvSpPr>
            <p:cNvPr id="40978" name="Line 19"/>
            <p:cNvSpPr>
              <a:spLocks noChangeShapeType="1"/>
            </p:cNvSpPr>
            <p:nvPr/>
          </p:nvSpPr>
          <p:spPr bwMode="auto">
            <a:xfrm flipH="1">
              <a:off x="3714596" y="2214554"/>
              <a:ext cx="0" cy="356851"/>
            </a:xfrm>
            <a:prstGeom prst="line">
              <a:avLst/>
            </a:prstGeom>
            <a:noFill/>
            <a:ln w="57150">
              <a:solidFill>
                <a:srgbClr val="0070C0"/>
              </a:solidFill>
              <a:round/>
              <a:headEnd/>
              <a:tailEnd type="triangle" w="med" len="med"/>
            </a:ln>
          </p:spPr>
          <p:txBody>
            <a:bodyPr/>
            <a:lstStyle/>
            <a:p>
              <a:endParaRPr lang="pl-PL"/>
            </a:p>
          </p:txBody>
        </p:sp>
      </p:grpSp>
      <p:sp>
        <p:nvSpPr>
          <p:cNvPr id="28" name="Rectangle 28"/>
          <p:cNvSpPr>
            <a:spLocks noChangeArrowheads="1"/>
          </p:cNvSpPr>
          <p:nvPr/>
        </p:nvSpPr>
        <p:spPr bwMode="auto">
          <a:xfrm>
            <a:off x="177800" y="4429125"/>
            <a:ext cx="3429000" cy="1785938"/>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pl-PL" sz="1400" b="1" dirty="0">
                <a:solidFill>
                  <a:srgbClr val="0070C0"/>
                </a:solidFill>
                <a:latin typeface="+mn-lt"/>
                <a:cs typeface="+mn-cs"/>
              </a:rPr>
              <a:t>Wykonanie</a:t>
            </a:r>
            <a:endParaRPr lang="en-US" sz="1400" b="1" dirty="0">
              <a:solidFill>
                <a:srgbClr val="0070C0"/>
              </a:solidFill>
              <a:latin typeface="+mn-lt"/>
              <a:cs typeface="+mn-cs"/>
            </a:endParaRPr>
          </a:p>
          <a:p>
            <a:pPr defTabSz="762000">
              <a:tabLst>
                <a:tab pos="4305300" algn="l"/>
                <a:tab pos="5383213" algn="l"/>
              </a:tabLst>
              <a:defRPr/>
            </a:pPr>
            <a:r>
              <a:rPr lang="pl-PL" sz="1400" i="1" dirty="0">
                <a:solidFill>
                  <a:srgbClr val="808080">
                    <a:lumMod val="75000"/>
                  </a:srgbClr>
                </a:solidFill>
                <a:latin typeface="+mn-lt"/>
                <a:cs typeface="+mn-cs"/>
              </a:rPr>
              <a:t>Opisuje, co osoba robi w jej aktualnym otoczeniu</a:t>
            </a:r>
            <a:r>
              <a:rPr lang="en-US" sz="1400" i="1" dirty="0">
                <a:solidFill>
                  <a:srgbClr val="808080">
                    <a:lumMod val="75000"/>
                  </a:srgbClr>
                </a:solidFill>
                <a:latin typeface="+mn-lt"/>
                <a:cs typeface="+mn-cs"/>
              </a:rPr>
              <a:t>. </a:t>
            </a:r>
            <a:br>
              <a:rPr lang="en-US" sz="1400" i="1" dirty="0">
                <a:solidFill>
                  <a:srgbClr val="808080">
                    <a:lumMod val="75000"/>
                  </a:srgbClr>
                </a:solidFill>
                <a:latin typeface="+mn-lt"/>
                <a:cs typeface="+mn-cs"/>
              </a:rPr>
            </a:br>
            <a:r>
              <a:rPr lang="pl-PL" sz="1400" i="1" dirty="0">
                <a:solidFill>
                  <a:srgbClr val="808080">
                    <a:lumMod val="75000"/>
                  </a:srgbClr>
                </a:solidFill>
                <a:latin typeface="+mn-lt"/>
                <a:cs typeface="+mn-cs"/>
              </a:rPr>
              <a:t>Wykonanie uwzględnia czynniki środowiskowe </a:t>
            </a:r>
            <a:r>
              <a:rPr lang="en-US" sz="1400" i="1" dirty="0">
                <a:solidFill>
                  <a:srgbClr val="808080">
                    <a:lumMod val="75000"/>
                  </a:srgbClr>
                </a:solidFill>
                <a:latin typeface="+mn-lt"/>
                <a:cs typeface="+mn-cs"/>
              </a:rPr>
              <a:t>– </a:t>
            </a:r>
            <a:r>
              <a:rPr lang="pl-PL" sz="1400" i="1" dirty="0">
                <a:solidFill>
                  <a:srgbClr val="808080">
                    <a:lumMod val="75000"/>
                  </a:srgbClr>
                </a:solidFill>
                <a:latin typeface="+mn-lt"/>
                <a:cs typeface="+mn-cs"/>
              </a:rPr>
              <a:t>wszystkie aspekty świata fizycznego, społecznego i nastawienia społęcznego.</a:t>
            </a:r>
            <a:endParaRPr lang="en-US" sz="1400" i="1" dirty="0">
              <a:solidFill>
                <a:srgbClr val="808080">
                  <a:lumMod val="75000"/>
                </a:srgbClr>
              </a:solidFill>
              <a:latin typeface="+mn-lt"/>
              <a:cs typeface="+mn-cs"/>
            </a:endParaRPr>
          </a:p>
          <a:p>
            <a:pPr defTabSz="762000">
              <a:tabLst>
                <a:tab pos="4305300" algn="l"/>
                <a:tab pos="5383213" algn="l"/>
              </a:tabLst>
              <a:defRPr/>
            </a:pPr>
            <a:endParaRPr lang="en-US" sz="1400" dirty="0">
              <a:solidFill>
                <a:srgbClr val="5F5F5F"/>
              </a:solidFill>
              <a:latin typeface="+mn-lt"/>
              <a:cs typeface="+mn-cs"/>
            </a:endParaRPr>
          </a:p>
          <a:p>
            <a:pPr marL="342900" indent="-342900" defTabSz="762000">
              <a:tabLst>
                <a:tab pos="4305300" algn="l"/>
                <a:tab pos="5383213" algn="l"/>
              </a:tabLst>
              <a:defRPr/>
            </a:pPr>
            <a:r>
              <a:rPr lang="en-US" sz="1400" dirty="0">
                <a:solidFill>
                  <a:srgbClr val="009900"/>
                </a:solidFill>
                <a:latin typeface="+mn-lt"/>
                <a:cs typeface="+mn-cs"/>
              </a:rPr>
              <a:t>       </a:t>
            </a:r>
          </a:p>
        </p:txBody>
      </p:sp>
      <p:sp>
        <p:nvSpPr>
          <p:cNvPr id="23" name="Text Box 23"/>
          <p:cNvSpPr txBox="1">
            <a:spLocks noChangeArrowheads="1"/>
          </p:cNvSpPr>
          <p:nvPr/>
        </p:nvSpPr>
        <p:spPr bwMode="auto">
          <a:xfrm>
            <a:off x="4054475" y="2143125"/>
            <a:ext cx="4591050" cy="338138"/>
          </a:xfrm>
          <a:prstGeom prst="rect">
            <a:avLst/>
          </a:prstGeom>
          <a:noFill/>
          <a:ln w="9525" cap="rnd">
            <a:noFill/>
            <a:miter lim="800000"/>
            <a:headEnd/>
            <a:tailEnd/>
          </a:ln>
        </p:spPr>
        <p:txBody>
          <a:bodyPr>
            <a:spAutoFit/>
          </a:bodyPr>
          <a:lstStyle/>
          <a:p>
            <a:pPr eaLnBrk="0" hangingPunct="0">
              <a:spcBef>
                <a:spcPct val="50000"/>
              </a:spcBef>
            </a:pPr>
            <a:r>
              <a:rPr lang="en-US" sz="1600" b="1">
                <a:solidFill>
                  <a:srgbClr val="00B0F0"/>
                </a:solidFill>
                <a:latin typeface="Verdana" pitchFamily="34" charset="0"/>
              </a:rPr>
              <a:t>2</a:t>
            </a:r>
            <a:r>
              <a:rPr lang="en-US" sz="1600" b="1" baseline="30000">
                <a:solidFill>
                  <a:srgbClr val="00B0F0"/>
                </a:solidFill>
                <a:latin typeface="Verdana" pitchFamily="34" charset="0"/>
              </a:rPr>
              <a:t>nd</a:t>
            </a:r>
            <a:r>
              <a:rPr lang="en-US" sz="1600" b="1">
                <a:solidFill>
                  <a:srgbClr val="00B0F0"/>
                </a:solidFill>
                <a:latin typeface="Verdana" pitchFamily="34" charset="0"/>
              </a:rPr>
              <a:t> </a:t>
            </a:r>
            <a:r>
              <a:rPr lang="pl-PL" sz="1600" b="1">
                <a:solidFill>
                  <a:srgbClr val="00B0F0"/>
                </a:solidFill>
                <a:latin typeface="Verdana" pitchFamily="34" charset="0"/>
              </a:rPr>
              <a:t>kwalifikator</a:t>
            </a:r>
            <a:r>
              <a:rPr lang="en-US" sz="1600" b="1">
                <a:solidFill>
                  <a:srgbClr val="00B0F0"/>
                </a:solidFill>
                <a:latin typeface="Verdana" pitchFamily="34" charset="0"/>
              </a:rPr>
              <a:t> = </a:t>
            </a:r>
            <a:r>
              <a:rPr lang="pl-PL" sz="1600" b="1">
                <a:solidFill>
                  <a:srgbClr val="00B0F0"/>
                </a:solidFill>
                <a:latin typeface="Verdana" pitchFamily="34" charset="0"/>
              </a:rPr>
              <a:t>Zdolność</a:t>
            </a:r>
            <a:endParaRPr lang="en-US" sz="1600" b="1">
              <a:solidFill>
                <a:srgbClr val="00B0F0"/>
              </a:solidFill>
              <a:latin typeface="Verdana" pitchFamily="34" charset="0"/>
            </a:endParaRPr>
          </a:p>
        </p:txBody>
      </p:sp>
      <p:grpSp>
        <p:nvGrpSpPr>
          <p:cNvPr id="4" name="Gruppieren 38"/>
          <p:cNvGrpSpPr>
            <a:grpSpLocks/>
          </p:cNvGrpSpPr>
          <p:nvPr/>
        </p:nvGrpSpPr>
        <p:grpSpPr bwMode="auto">
          <a:xfrm>
            <a:off x="3643313" y="2286000"/>
            <a:ext cx="1317625" cy="731838"/>
            <a:chOff x="3643306" y="2285992"/>
            <a:chExt cx="1318271" cy="731138"/>
          </a:xfrm>
        </p:grpSpPr>
        <p:sp>
          <p:nvSpPr>
            <p:cNvPr id="40975" name="Text Box 24"/>
            <p:cNvSpPr txBox="1">
              <a:spLocks noChangeArrowheads="1"/>
            </p:cNvSpPr>
            <p:nvPr/>
          </p:nvSpPr>
          <p:spPr bwMode="auto">
            <a:xfrm>
              <a:off x="3643306" y="2498017"/>
              <a:ext cx="1318271" cy="519113"/>
            </a:xfrm>
            <a:prstGeom prst="rect">
              <a:avLst/>
            </a:prstGeom>
            <a:noFill/>
            <a:ln w="9525">
              <a:noFill/>
              <a:miter lim="800000"/>
              <a:headEnd/>
              <a:tailEnd/>
            </a:ln>
          </p:spPr>
          <p:txBody>
            <a:bodyPr>
              <a:spAutoFit/>
            </a:bodyPr>
            <a:lstStyle/>
            <a:p>
              <a:pPr eaLnBrk="0" hangingPunct="0"/>
              <a:r>
                <a:rPr lang="de-DE" sz="2800" b="1">
                  <a:solidFill>
                    <a:srgbClr val="808000"/>
                  </a:solidFill>
                  <a:latin typeface="Verdana" pitchFamily="34" charset="0"/>
                </a:rPr>
                <a:t> </a:t>
              </a:r>
              <a:r>
                <a:rPr lang="de-DE" sz="2800" b="1">
                  <a:solidFill>
                    <a:srgbClr val="00B0F0"/>
                  </a:solidFill>
                  <a:latin typeface="Verdana" pitchFamily="34" charset="0"/>
                </a:rPr>
                <a:t>3</a:t>
              </a:r>
              <a:endParaRPr lang="en-AU" sz="2800" b="1">
                <a:solidFill>
                  <a:srgbClr val="00B0F0"/>
                </a:solidFill>
                <a:latin typeface="Verdana" pitchFamily="34" charset="0"/>
              </a:endParaRPr>
            </a:p>
          </p:txBody>
        </p:sp>
        <p:sp>
          <p:nvSpPr>
            <p:cNvPr id="40976" name="Line 19"/>
            <p:cNvSpPr>
              <a:spLocks noChangeShapeType="1"/>
            </p:cNvSpPr>
            <p:nvPr/>
          </p:nvSpPr>
          <p:spPr bwMode="auto">
            <a:xfrm flipH="1">
              <a:off x="3930784" y="2285992"/>
              <a:ext cx="142945" cy="285477"/>
            </a:xfrm>
            <a:prstGeom prst="line">
              <a:avLst/>
            </a:prstGeom>
            <a:noFill/>
            <a:ln w="57150">
              <a:solidFill>
                <a:srgbClr val="00B0F0"/>
              </a:solidFill>
              <a:round/>
              <a:headEnd/>
              <a:tailEnd type="triangle" w="med" len="med"/>
            </a:ln>
          </p:spPr>
          <p:txBody>
            <a:bodyPr/>
            <a:lstStyle/>
            <a:p>
              <a:endParaRPr lang="pl-PL"/>
            </a:p>
          </p:txBody>
        </p:sp>
      </p:grpSp>
      <p:sp>
        <p:nvSpPr>
          <p:cNvPr id="33" name="Rectangle 28"/>
          <p:cNvSpPr>
            <a:spLocks noChangeArrowheads="1"/>
          </p:cNvSpPr>
          <p:nvPr/>
        </p:nvSpPr>
        <p:spPr bwMode="auto">
          <a:xfrm>
            <a:off x="6143625" y="4429125"/>
            <a:ext cx="2928938" cy="1552575"/>
          </a:xfrm>
          <a:prstGeom prst="rect">
            <a:avLst/>
          </a:prstGeom>
          <a:noFill/>
          <a:ln w="12700">
            <a:noFill/>
            <a:miter lim="800000"/>
            <a:headEnd/>
            <a:tailEnd/>
          </a:ln>
        </p:spPr>
        <p:txBody>
          <a:bodyPr lIns="90488" tIns="44450" rIns="90488" bIns="44450"/>
          <a:lstStyle/>
          <a:p>
            <a:pPr marL="342900" indent="-342900" defTabSz="762000">
              <a:tabLst>
                <a:tab pos="4305300" algn="l"/>
                <a:tab pos="5383213" algn="l"/>
              </a:tabLst>
              <a:defRPr/>
            </a:pPr>
            <a:r>
              <a:rPr lang="pl-PL" sz="1400" b="1" dirty="0">
                <a:solidFill>
                  <a:srgbClr val="00B0F0"/>
                </a:solidFill>
                <a:latin typeface="+mn-lt"/>
                <a:cs typeface="+mn-cs"/>
              </a:rPr>
              <a:t>Zdolność</a:t>
            </a:r>
            <a:endParaRPr lang="en-US" sz="1400" dirty="0">
              <a:solidFill>
                <a:srgbClr val="00B0F0"/>
              </a:solidFill>
              <a:latin typeface="+mn-lt"/>
              <a:cs typeface="+mn-cs"/>
            </a:endParaRPr>
          </a:p>
          <a:p>
            <a:pPr defTabSz="762000">
              <a:tabLst>
                <a:tab pos="4305300" algn="l"/>
                <a:tab pos="5383213" algn="l"/>
              </a:tabLst>
              <a:defRPr/>
            </a:pPr>
            <a:r>
              <a:rPr lang="pl-PL" sz="1400" i="1" dirty="0">
                <a:solidFill>
                  <a:srgbClr val="808080">
                    <a:lumMod val="75000"/>
                  </a:srgbClr>
                </a:solidFill>
                <a:latin typeface="+mn-lt"/>
                <a:cs typeface="+mn-cs"/>
              </a:rPr>
              <a:t>Opi</a:t>
            </a:r>
            <a:r>
              <a:rPr lang="en-US" sz="1400" i="1" dirty="0">
                <a:solidFill>
                  <a:srgbClr val="808080">
                    <a:lumMod val="75000"/>
                  </a:srgbClr>
                </a:solidFill>
                <a:latin typeface="+mn-lt"/>
                <a:cs typeface="+mn-cs"/>
              </a:rPr>
              <a:t>s</a:t>
            </a:r>
            <a:r>
              <a:rPr lang="pl-PL" sz="1400" i="1" dirty="0">
                <a:solidFill>
                  <a:srgbClr val="808080">
                    <a:lumMod val="75000"/>
                  </a:srgbClr>
                </a:solidFill>
                <a:latin typeface="+mn-lt"/>
                <a:cs typeface="+mn-cs"/>
              </a:rPr>
              <a:t>uje zdolność osoby do wykonania zadania/działania</a:t>
            </a:r>
            <a:r>
              <a:rPr lang="en-US" sz="1400" i="1" dirty="0">
                <a:solidFill>
                  <a:srgbClr val="808080">
                    <a:lumMod val="75000"/>
                  </a:srgbClr>
                </a:solidFill>
                <a:latin typeface="+mn-lt"/>
                <a:cs typeface="+mn-cs"/>
              </a:rPr>
              <a:t> </a:t>
            </a:r>
            <a:r>
              <a:rPr lang="pl-PL" sz="1400" i="1" dirty="0">
                <a:solidFill>
                  <a:srgbClr val="808080">
                    <a:lumMod val="75000"/>
                  </a:srgbClr>
                </a:solidFill>
                <a:latin typeface="+mn-lt"/>
                <a:cs typeface="+mn-cs"/>
              </a:rPr>
              <a:t>w standardowym otoczeniu</a:t>
            </a:r>
            <a:r>
              <a:rPr lang="en-US" sz="1400" i="1" dirty="0">
                <a:solidFill>
                  <a:srgbClr val="808080">
                    <a:lumMod val="75000"/>
                  </a:srgbClr>
                </a:solidFill>
                <a:latin typeface="+mn-lt"/>
                <a:cs typeface="+mn-cs"/>
              </a:rPr>
              <a:t>. </a:t>
            </a:r>
          </a:p>
          <a:p>
            <a:pPr defTabSz="762000">
              <a:tabLst>
                <a:tab pos="4305300" algn="l"/>
                <a:tab pos="5383213" algn="l"/>
              </a:tabLst>
              <a:defRPr/>
            </a:pPr>
            <a:r>
              <a:rPr lang="pl-PL" sz="1400" i="1" dirty="0">
                <a:solidFill>
                  <a:srgbClr val="808080">
                    <a:lumMod val="75000"/>
                  </a:srgbClr>
                </a:solidFill>
                <a:latin typeface="+mn-lt"/>
                <a:cs typeface="+mn-cs"/>
              </a:rPr>
              <a:t>Określa najwyższy prawdopodobny poziom funkcjonalny, jaki może osiągnąć dana osoba.</a:t>
            </a:r>
            <a:endParaRPr lang="en-US" sz="1400" dirty="0">
              <a:solidFill>
                <a:srgbClr val="009900"/>
              </a:solidFill>
              <a:latin typeface="+mn-lt"/>
              <a:cs typeface="+mn-cs"/>
            </a:endParaRPr>
          </a:p>
        </p:txBody>
      </p:sp>
      <p:sp>
        <p:nvSpPr>
          <p:cNvPr id="40972" name="Textfeld 34"/>
          <p:cNvSpPr txBox="1">
            <a:spLocks noChangeArrowheads="1"/>
          </p:cNvSpPr>
          <p:nvPr/>
        </p:nvSpPr>
        <p:spPr bwMode="auto">
          <a:xfrm>
            <a:off x="2357438" y="3071813"/>
            <a:ext cx="6572250" cy="1600200"/>
          </a:xfrm>
          <a:prstGeom prst="rect">
            <a:avLst/>
          </a:prstGeom>
          <a:noFill/>
          <a:ln w="9525">
            <a:noFill/>
            <a:miter lim="800000"/>
            <a:headEnd/>
            <a:tailEnd/>
          </a:ln>
        </p:spPr>
        <p:txBody>
          <a:bodyPr>
            <a:spAutoFit/>
          </a:bodyPr>
          <a:lstStyle/>
          <a:p>
            <a:r>
              <a:rPr lang="pl-PL" sz="1400" b="1" i="1">
                <a:solidFill>
                  <a:srgbClr val="5F5F5F"/>
                </a:solidFill>
                <a:latin typeface="Verdana" pitchFamily="34" charset="0"/>
              </a:rPr>
              <a:t>Jedzenie</a:t>
            </a:r>
            <a:endParaRPr lang="de-CH" sz="1400" b="1" i="1">
              <a:solidFill>
                <a:srgbClr val="5F5F5F"/>
              </a:solidFill>
              <a:latin typeface="Verdana" pitchFamily="34" charset="0"/>
            </a:endParaRPr>
          </a:p>
          <a:p>
            <a:r>
              <a:rPr lang="pl-PL" sz="1400" i="1">
                <a:solidFill>
                  <a:srgbClr val="5F5F5F"/>
                </a:solidFill>
                <a:latin typeface="Verdana" pitchFamily="34" charset="0"/>
              </a:rPr>
              <a:t>Wykonywanie skoordynowanych zadań i działań związanych z jedzeniem podanych potraw, podnoszenie jedzenia do ust i konsumowanie w kulturowo dopuszczalny sposób</a:t>
            </a:r>
            <a:r>
              <a:rPr lang="de-CH" sz="1400" i="1">
                <a:solidFill>
                  <a:srgbClr val="5F5F5F"/>
                </a:solidFill>
                <a:latin typeface="Verdana" pitchFamily="34" charset="0"/>
              </a:rPr>
              <a:t>, </a:t>
            </a:r>
            <a:r>
              <a:rPr lang="pl-PL" sz="1400" i="1">
                <a:solidFill>
                  <a:srgbClr val="5F5F5F"/>
                </a:solidFill>
                <a:latin typeface="Verdana" pitchFamily="34" charset="0"/>
              </a:rPr>
              <a:t>cięcie bądź rwanie jedzenia na kawałki</a:t>
            </a:r>
            <a:r>
              <a:rPr lang="de-CH" sz="1400" i="1">
                <a:solidFill>
                  <a:srgbClr val="5F5F5F"/>
                </a:solidFill>
                <a:latin typeface="Verdana" pitchFamily="34" charset="0"/>
              </a:rPr>
              <a:t>, o</a:t>
            </a:r>
            <a:r>
              <a:rPr lang="pl-PL" sz="1400" i="1">
                <a:solidFill>
                  <a:srgbClr val="5F5F5F"/>
                </a:solidFill>
                <a:latin typeface="Verdana" pitchFamily="34" charset="0"/>
              </a:rPr>
              <a:t>twieranie butelek i puszek</a:t>
            </a:r>
            <a:r>
              <a:rPr lang="de-CH" sz="1400" i="1">
                <a:solidFill>
                  <a:srgbClr val="5F5F5F"/>
                </a:solidFill>
                <a:latin typeface="Verdana" pitchFamily="34" charset="0"/>
              </a:rPr>
              <a:t>, u</a:t>
            </a:r>
            <a:r>
              <a:rPr lang="pl-PL" sz="1400" i="1">
                <a:solidFill>
                  <a:srgbClr val="5F5F5F"/>
                </a:solidFill>
                <a:latin typeface="Verdana" pitchFamily="34" charset="0"/>
              </a:rPr>
              <a:t>żywanie przyborów do jedzenia</a:t>
            </a:r>
            <a:r>
              <a:rPr lang="de-CH" sz="1400" i="1">
                <a:solidFill>
                  <a:srgbClr val="5F5F5F"/>
                </a:solidFill>
                <a:latin typeface="Verdana" pitchFamily="34" charset="0"/>
              </a:rPr>
              <a:t>, </a:t>
            </a:r>
            <a:r>
              <a:rPr lang="pl-PL" sz="1400" i="1">
                <a:solidFill>
                  <a:srgbClr val="5F5F5F"/>
                </a:solidFill>
                <a:latin typeface="Verdana" pitchFamily="34" charset="0"/>
              </a:rPr>
              <a:t>uczestniczenie w posiłkach</a:t>
            </a:r>
            <a:r>
              <a:rPr lang="de-CH" sz="1400" i="1">
                <a:solidFill>
                  <a:srgbClr val="5F5F5F"/>
                </a:solidFill>
                <a:latin typeface="Verdana" pitchFamily="34" charset="0"/>
              </a:rPr>
              <a:t>, </a:t>
            </a:r>
            <a:r>
              <a:rPr lang="pl-PL" sz="1400" i="1">
                <a:solidFill>
                  <a:srgbClr val="5F5F5F"/>
                </a:solidFill>
                <a:latin typeface="Verdana" pitchFamily="34" charset="0"/>
              </a:rPr>
              <a:t>ucztowanie i jedzenie</a:t>
            </a:r>
            <a:r>
              <a:rPr lang="de-CH" sz="1400" i="1">
                <a:solidFill>
                  <a:srgbClr val="5F5F5F"/>
                </a:solidFill>
                <a:latin typeface="Verdana" pitchFamily="34" charset="0"/>
              </a:rPr>
              <a:t> </a:t>
            </a:r>
            <a:r>
              <a:rPr lang="pl-PL" sz="1400" i="1">
                <a:solidFill>
                  <a:srgbClr val="5F5F5F"/>
                </a:solidFill>
                <a:latin typeface="Verdana" pitchFamily="34" charset="0"/>
              </a:rPr>
              <a:t>poza domem</a:t>
            </a:r>
            <a:endParaRPr lang="de-CH" sz="1400" i="1">
              <a:solidFill>
                <a:srgbClr val="5F5F5F"/>
              </a:solidFill>
              <a:latin typeface="Verdana" pitchFamily="34" charset="0"/>
            </a:endParaRPr>
          </a:p>
        </p:txBody>
      </p:sp>
      <p:pic>
        <p:nvPicPr>
          <p:cNvPr id="161805" name="Picture 5" descr="DSCN2899"/>
          <p:cNvPicPr>
            <a:picLocks noChangeAspect="1" noChangeArrowheads="1"/>
          </p:cNvPicPr>
          <p:nvPr/>
        </p:nvPicPr>
        <p:blipFill>
          <a:blip r:embed="rId3" cstate="print">
            <a:lum contrast="6000"/>
          </a:blip>
          <a:srcRect l="21350" t="9026" r="22914" b="7680"/>
          <a:stretch>
            <a:fillRect/>
          </a:stretch>
        </p:blipFill>
        <p:spPr bwMode="auto">
          <a:xfrm>
            <a:off x="357188" y="1714500"/>
            <a:ext cx="1871662" cy="1944688"/>
          </a:xfrm>
          <a:prstGeom prst="rect">
            <a:avLst/>
          </a:prstGeom>
          <a:ln>
            <a:noFill/>
          </a:ln>
          <a:effectLst>
            <a:outerShdw blurRad="190500" algn="tl" rotWithShape="0">
              <a:srgbClr val="000000">
                <a:alpha val="70000"/>
              </a:srgbClr>
            </a:outerShdw>
          </a:effectLst>
        </p:spPr>
      </p:pic>
      <p:sp>
        <p:nvSpPr>
          <p:cNvPr id="37" name="Rectangle 28"/>
          <p:cNvSpPr>
            <a:spLocks noChangeArrowheads="1"/>
          </p:cNvSpPr>
          <p:nvPr/>
        </p:nvSpPr>
        <p:spPr bwMode="auto">
          <a:xfrm>
            <a:off x="3475038" y="4430713"/>
            <a:ext cx="2652712" cy="1785937"/>
          </a:xfrm>
          <a:prstGeom prst="rect">
            <a:avLst/>
          </a:prstGeom>
          <a:noFill/>
          <a:ln w="12700">
            <a:solidFill>
              <a:schemeClr val="bg2">
                <a:lumMod val="75000"/>
              </a:schemeClr>
            </a:solid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808080">
                    <a:lumMod val="75000"/>
                  </a:srgbClr>
                </a:solidFill>
                <a:latin typeface="+mn-lt"/>
                <a:cs typeface="+mn-cs"/>
              </a:rPr>
              <a:t>.0</a:t>
            </a:r>
            <a:r>
              <a:rPr lang="en-US" sz="1400" b="1" dirty="0">
                <a:solidFill>
                  <a:srgbClr val="99FF33"/>
                </a:solidFill>
                <a:latin typeface="+mn-lt"/>
                <a:cs typeface="+mn-cs"/>
              </a:rPr>
              <a:t>  </a:t>
            </a:r>
            <a:r>
              <a:rPr lang="pl-PL" sz="1400" b="1" dirty="0">
                <a:solidFill>
                  <a:srgbClr val="5F5F5F"/>
                </a:solidFill>
                <a:latin typeface="+mn-lt"/>
                <a:cs typeface="+mn-cs"/>
              </a:rPr>
              <a:t>Brak</a:t>
            </a:r>
            <a:r>
              <a:rPr lang="en-US" sz="1400" b="1" dirty="0">
                <a:solidFill>
                  <a:srgbClr val="5F5F5F"/>
                </a:solidFill>
                <a:latin typeface="+mn-lt"/>
                <a:cs typeface="+mn-cs"/>
              </a:rPr>
              <a:t> </a:t>
            </a:r>
            <a:r>
              <a:rPr lang="pl-PL" sz="1400" dirty="0">
                <a:solidFill>
                  <a:srgbClr val="5F5F5F"/>
                </a:solidFill>
                <a:latin typeface="+mn-lt"/>
                <a:cs typeface="+mn-cs"/>
              </a:rPr>
              <a:t>trudności</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808080">
                    <a:lumMod val="75000"/>
                  </a:srgbClr>
                </a:solidFill>
                <a:latin typeface="+mn-lt"/>
                <a:cs typeface="+mn-cs"/>
              </a:rPr>
              <a:t>.1</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Łagodne</a:t>
            </a:r>
            <a:r>
              <a:rPr lang="en-US" sz="1400" b="1" dirty="0">
                <a:solidFill>
                  <a:srgbClr val="5F5F5F"/>
                </a:solidFill>
                <a:latin typeface="+mn-lt"/>
                <a:cs typeface="Times New Roman" pitchFamily="18" charset="0"/>
              </a:rPr>
              <a:t> </a:t>
            </a:r>
            <a:r>
              <a:rPr lang="pl-PL" sz="1400" dirty="0">
                <a:solidFill>
                  <a:srgbClr val="5F5F5F"/>
                </a:solidFill>
                <a:latin typeface="+mn-lt"/>
                <a:cs typeface="+mn-cs"/>
              </a:rPr>
              <a:t>trudności</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808080">
                    <a:lumMod val="75000"/>
                  </a:srgbClr>
                </a:solidFill>
                <a:latin typeface="+mn-lt"/>
                <a:cs typeface="+mn-cs"/>
              </a:rPr>
              <a:t>.2</a:t>
            </a:r>
            <a:r>
              <a:rPr lang="en-US" sz="1400" b="1" dirty="0">
                <a:solidFill>
                  <a:srgbClr val="FF0000"/>
                </a:solidFill>
                <a:latin typeface="+mn-lt"/>
                <a:cs typeface="+mn-cs"/>
              </a:rPr>
              <a:t>  </a:t>
            </a:r>
            <a:r>
              <a:rPr lang="pl-PL" sz="1400" b="1" dirty="0">
                <a:solidFill>
                  <a:srgbClr val="5F5F5F"/>
                </a:solidFill>
                <a:latin typeface="+mn-lt"/>
                <a:cs typeface="Times New Roman" pitchFamily="18" charset="0"/>
              </a:rPr>
              <a:t>Umiarkowane</a:t>
            </a:r>
            <a:r>
              <a:rPr lang="en-US" sz="1400" b="1" dirty="0">
                <a:solidFill>
                  <a:srgbClr val="5F5F5F"/>
                </a:solidFill>
                <a:latin typeface="+mn-lt"/>
                <a:cs typeface="Times New Roman" pitchFamily="18" charset="0"/>
              </a:rPr>
              <a:t> </a:t>
            </a:r>
            <a:r>
              <a:rPr lang="pl-PL" sz="1400" dirty="0">
                <a:solidFill>
                  <a:srgbClr val="5F5F5F"/>
                </a:solidFill>
                <a:latin typeface="+mn-lt"/>
                <a:cs typeface="+mn-cs"/>
              </a:rPr>
              <a:t>tr.</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808080">
                    <a:lumMod val="75000"/>
                  </a:srgbClr>
                </a:solidFill>
                <a:latin typeface="+mn-lt"/>
                <a:cs typeface="+mn-cs"/>
              </a:rPr>
              <a:t>.3</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Znaczne</a:t>
            </a:r>
            <a:r>
              <a:rPr lang="en-US" sz="1400" b="1" dirty="0">
                <a:solidFill>
                  <a:srgbClr val="5F5F5F"/>
                </a:solidFill>
                <a:latin typeface="+mn-lt"/>
                <a:cs typeface="Times New Roman" pitchFamily="18" charset="0"/>
              </a:rPr>
              <a:t> </a:t>
            </a:r>
            <a:r>
              <a:rPr lang="pl-PL" sz="1400" dirty="0">
                <a:solidFill>
                  <a:srgbClr val="5F5F5F"/>
                </a:solidFill>
                <a:latin typeface="+mn-lt"/>
                <a:cs typeface="+mn-cs"/>
              </a:rPr>
              <a:t>trudności</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808080">
                    <a:lumMod val="75000"/>
                  </a:srgbClr>
                </a:solidFill>
                <a:latin typeface="+mn-lt"/>
                <a:cs typeface="+mn-cs"/>
              </a:rPr>
              <a:t>.4</a:t>
            </a:r>
            <a:r>
              <a:rPr lang="en-US" sz="1400" b="1" dirty="0">
                <a:solidFill>
                  <a:srgbClr val="009900"/>
                </a:solidFill>
                <a:latin typeface="+mn-lt"/>
                <a:cs typeface="+mn-cs"/>
              </a:rPr>
              <a:t>  </a:t>
            </a:r>
            <a:r>
              <a:rPr lang="en-US" sz="1400" b="1" dirty="0">
                <a:solidFill>
                  <a:srgbClr val="5F5F5F"/>
                </a:solidFill>
                <a:latin typeface="+mn-lt"/>
                <a:cs typeface="Times New Roman" pitchFamily="18" charset="0"/>
              </a:rPr>
              <a:t>C</a:t>
            </a:r>
            <a:r>
              <a:rPr lang="pl-PL" sz="1400" b="1" dirty="0">
                <a:solidFill>
                  <a:srgbClr val="5F5F5F"/>
                </a:solidFill>
                <a:latin typeface="+mn-lt"/>
                <a:cs typeface="Times New Roman" pitchFamily="18" charset="0"/>
              </a:rPr>
              <a:t>ałkowita</a:t>
            </a:r>
            <a:r>
              <a:rPr lang="en-US" sz="1400" b="1" dirty="0">
                <a:solidFill>
                  <a:srgbClr val="5F5F5F"/>
                </a:solidFill>
                <a:latin typeface="+mn-lt"/>
                <a:cs typeface="Times New Roman" pitchFamily="18" charset="0"/>
              </a:rPr>
              <a:t> </a:t>
            </a:r>
            <a:r>
              <a:rPr lang="pl-PL" sz="1400" dirty="0">
                <a:solidFill>
                  <a:srgbClr val="5F5F5F"/>
                </a:solidFill>
                <a:latin typeface="+mn-lt"/>
                <a:cs typeface="+mn-cs"/>
              </a:rPr>
              <a:t>trudn.</a:t>
            </a:r>
            <a:endParaRPr lang="en-US" sz="1400" dirty="0">
              <a:solidFill>
                <a:srgbClr val="5F5F5F"/>
              </a:solidFill>
              <a:latin typeface="+mn-lt"/>
              <a:cs typeface="+mn-cs"/>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5F5F5F"/>
                </a:solidFill>
                <a:latin typeface="+mn-lt"/>
                <a:cs typeface="Times New Roman" pitchFamily="18" charset="0"/>
              </a:rPr>
              <a:t>.8</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ieokreślone</a:t>
            </a: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5F5F5F"/>
                </a:solidFill>
                <a:latin typeface="+mn-lt"/>
                <a:cs typeface="Times New Roman" pitchFamily="18" charset="0"/>
              </a:rPr>
              <a:t>.9</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 dotyczy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009900"/>
                </a:solidFill>
                <a:latin typeface="+mn-lt"/>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par>
                                <p:cTn id="31" presetID="22" presetClass="entr" presetSubtype="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8" grpId="0" autoUpdateAnimBg="0"/>
      <p:bldP spid="23" grpId="0"/>
      <p:bldP spid="33" grpId="0" autoUpdateAnimBg="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0"/>
          </p:nvPr>
        </p:nvSpPr>
        <p:spPr/>
        <p:txBody>
          <a:bodyPr/>
          <a:lstStyle/>
          <a:p>
            <a:pPr fontAlgn="base">
              <a:spcBef>
                <a:spcPct val="0"/>
              </a:spcBef>
              <a:spcAft>
                <a:spcPct val="0"/>
              </a:spcAft>
              <a:defRPr/>
            </a:pPr>
            <a:fld id="{434B80DB-8636-4E3B-8D0B-CA91C2D21727}" type="slidenum">
              <a:rPr lang="de-DE" smtClean="0"/>
              <a:pPr fontAlgn="base">
                <a:spcBef>
                  <a:spcPct val="0"/>
                </a:spcBef>
                <a:spcAft>
                  <a:spcPct val="0"/>
                </a:spcAft>
                <a:defRPr/>
              </a:pPr>
              <a:t>17</a:t>
            </a:fld>
            <a:endParaRPr lang="de-DE" smtClean="0"/>
          </a:p>
        </p:txBody>
      </p:sp>
      <p:sp>
        <p:nvSpPr>
          <p:cNvPr id="5" name="Rectangle 3"/>
          <p:cNvSpPr txBox="1">
            <a:spLocks noChangeArrowheads="1"/>
          </p:cNvSpPr>
          <p:nvPr/>
        </p:nvSpPr>
        <p:spPr bwMode="auto">
          <a:xfrm>
            <a:off x="214313" y="-142875"/>
            <a:ext cx="8715375" cy="1143000"/>
          </a:xfrm>
          <a:prstGeom prst="rect">
            <a:avLst/>
          </a:prstGeom>
          <a:noFill/>
          <a:ln w="9525">
            <a:noFill/>
            <a:miter lim="800000"/>
            <a:headEnd/>
            <a:tailEnd/>
          </a:ln>
        </p:spPr>
        <p:txBody>
          <a:bodyPr anchor="ctr"/>
          <a:lstStyle/>
          <a:p>
            <a:pPr algn="ctr">
              <a:defRPr/>
            </a:pPr>
            <a:r>
              <a:rPr lang="pl-PL" sz="2400" b="1" kern="0" dirty="0">
                <a:solidFill>
                  <a:srgbClr val="FFFFFF"/>
                </a:solidFill>
                <a:latin typeface="+mn-lt"/>
                <a:cs typeface="+mn-cs"/>
              </a:rPr>
              <a:t>Stosowanie kwalifikatorów</a:t>
            </a:r>
            <a:r>
              <a:rPr lang="de-CH" sz="2400" b="1" kern="0" dirty="0">
                <a:solidFill>
                  <a:srgbClr val="FFFFFF"/>
                </a:solidFill>
                <a:latin typeface="+mn-lt"/>
                <a:cs typeface="+mn-cs"/>
              </a:rPr>
              <a:t> ICF</a:t>
            </a:r>
          </a:p>
        </p:txBody>
      </p:sp>
      <p:sp>
        <p:nvSpPr>
          <p:cNvPr id="41988" name="Textfeld 5"/>
          <p:cNvSpPr txBox="1">
            <a:spLocks noChangeArrowheads="1"/>
          </p:cNvSpPr>
          <p:nvPr/>
        </p:nvSpPr>
        <p:spPr bwMode="auto">
          <a:xfrm>
            <a:off x="285750" y="1000125"/>
            <a:ext cx="8358188" cy="461963"/>
          </a:xfrm>
          <a:prstGeom prst="rect">
            <a:avLst/>
          </a:prstGeom>
          <a:noFill/>
          <a:ln w="9525">
            <a:noFill/>
            <a:miter lim="800000"/>
            <a:headEnd/>
            <a:tailEnd/>
          </a:ln>
        </p:spPr>
        <p:txBody>
          <a:bodyPr>
            <a:spAutoFit/>
          </a:bodyPr>
          <a:lstStyle/>
          <a:p>
            <a:pPr algn="ctr"/>
            <a:r>
              <a:rPr lang="pl-PL" sz="2400">
                <a:solidFill>
                  <a:srgbClr val="5F5F5F"/>
                </a:solidFill>
                <a:latin typeface="Verdana" pitchFamily="34" charset="0"/>
              </a:rPr>
              <a:t>Kwalifikator </a:t>
            </a:r>
            <a:r>
              <a:rPr lang="de-CH" sz="2400">
                <a:solidFill>
                  <a:srgbClr val="5F5F5F"/>
                </a:solidFill>
                <a:latin typeface="Verdana" pitchFamily="34" charset="0"/>
              </a:rPr>
              <a:t>ICF </a:t>
            </a:r>
            <a:r>
              <a:rPr lang="pl-PL" sz="2400">
                <a:solidFill>
                  <a:srgbClr val="5F5F5F"/>
                </a:solidFill>
                <a:latin typeface="Verdana" pitchFamily="34" charset="0"/>
              </a:rPr>
              <a:t>dla</a:t>
            </a:r>
            <a:r>
              <a:rPr lang="de-CH" sz="2400">
                <a:solidFill>
                  <a:srgbClr val="5F5F5F"/>
                </a:solidFill>
                <a:latin typeface="Verdana" pitchFamily="34" charset="0"/>
              </a:rPr>
              <a:t> </a:t>
            </a:r>
            <a:r>
              <a:rPr lang="pl-PL" sz="2400" b="1">
                <a:solidFill>
                  <a:srgbClr val="5F5F5F"/>
                </a:solidFill>
                <a:latin typeface="Verdana" pitchFamily="34" charset="0"/>
              </a:rPr>
              <a:t>aktywności i uczestniczenia</a:t>
            </a:r>
            <a:endParaRPr lang="de-CH" sz="2400" b="1">
              <a:solidFill>
                <a:srgbClr val="5F5F5F"/>
              </a:solidFill>
              <a:latin typeface="Verdana" pitchFamily="34" charset="0"/>
            </a:endParaRPr>
          </a:p>
        </p:txBody>
      </p:sp>
      <p:sp>
        <p:nvSpPr>
          <p:cNvPr id="8" name="Rectangle 28"/>
          <p:cNvSpPr>
            <a:spLocks noChangeArrowheads="1"/>
          </p:cNvSpPr>
          <p:nvPr/>
        </p:nvSpPr>
        <p:spPr bwMode="auto">
          <a:xfrm>
            <a:off x="428625" y="1571625"/>
            <a:ext cx="3429000" cy="1785938"/>
          </a:xfrm>
          <a:prstGeom prst="rect">
            <a:avLst/>
          </a:prstGeom>
          <a:noFill/>
          <a:ln w="12700">
            <a:noFill/>
            <a:miter lim="800000"/>
            <a:headEnd/>
            <a:tailEnd/>
          </a:ln>
        </p:spPr>
        <p:txBody>
          <a:bodyPr lIns="90488" tIns="44450" rIns="90488" bIns="44450"/>
          <a:lstStyle/>
          <a:p>
            <a:pPr algn="ctr" defTabSz="762000">
              <a:tabLst>
                <a:tab pos="4305300" algn="l"/>
                <a:tab pos="5383213" algn="l"/>
              </a:tabLst>
              <a:defRPr/>
            </a:pPr>
            <a:r>
              <a:rPr lang="pl-PL" sz="1400" b="1" dirty="0">
                <a:solidFill>
                  <a:srgbClr val="0000FF"/>
                </a:solidFill>
                <a:latin typeface="+mn-lt"/>
                <a:cs typeface="+mn-cs"/>
              </a:rPr>
              <a:t>Wykonanie</a:t>
            </a:r>
            <a:endParaRPr lang="en-US" sz="1400" b="1" dirty="0">
              <a:solidFill>
                <a:srgbClr val="0000FF"/>
              </a:solidFill>
              <a:latin typeface="+mn-lt"/>
              <a:cs typeface="+mn-cs"/>
            </a:endParaRPr>
          </a:p>
          <a:p>
            <a:pPr defTabSz="762000">
              <a:tabLst>
                <a:tab pos="4305300" algn="l"/>
                <a:tab pos="5383213" algn="l"/>
              </a:tabLst>
              <a:defRPr/>
            </a:pPr>
            <a:r>
              <a:rPr lang="pl-PL" sz="1400" i="1" dirty="0">
                <a:solidFill>
                  <a:srgbClr val="808080">
                    <a:lumMod val="75000"/>
                  </a:srgbClr>
                </a:solidFill>
              </a:rPr>
              <a:t>Opisuje, co osoba robi w jej aktualnym otoczeniu</a:t>
            </a:r>
            <a:r>
              <a:rPr lang="en-US" sz="1400" i="1" dirty="0">
                <a:solidFill>
                  <a:srgbClr val="808080">
                    <a:lumMod val="75000"/>
                  </a:srgbClr>
                </a:solidFill>
              </a:rPr>
              <a:t>. </a:t>
            </a:r>
            <a:br>
              <a:rPr lang="en-US" sz="1400" i="1" dirty="0">
                <a:solidFill>
                  <a:srgbClr val="808080">
                    <a:lumMod val="75000"/>
                  </a:srgbClr>
                </a:solidFill>
              </a:rPr>
            </a:br>
            <a:r>
              <a:rPr lang="pl-PL" sz="1400" i="1" dirty="0">
                <a:solidFill>
                  <a:srgbClr val="808080">
                    <a:lumMod val="75000"/>
                  </a:srgbClr>
                </a:solidFill>
              </a:rPr>
              <a:t>Wydajność obejmuje czynniki środowiskowe </a:t>
            </a:r>
            <a:r>
              <a:rPr lang="en-US" sz="1400" i="1" dirty="0">
                <a:solidFill>
                  <a:srgbClr val="808080">
                    <a:lumMod val="75000"/>
                  </a:srgbClr>
                </a:solidFill>
              </a:rPr>
              <a:t>– </a:t>
            </a:r>
            <a:r>
              <a:rPr lang="pl-PL" sz="1400" i="1" dirty="0">
                <a:solidFill>
                  <a:srgbClr val="808080">
                    <a:lumMod val="75000"/>
                  </a:srgbClr>
                </a:solidFill>
              </a:rPr>
              <a:t>wszystkie aspekty świata fizycznego, społecznego i nastawienia społecznego.</a:t>
            </a:r>
            <a:endParaRPr lang="en-US" sz="1400" i="1" dirty="0">
              <a:solidFill>
                <a:srgbClr val="808080">
                  <a:lumMod val="75000"/>
                </a:srgbClr>
              </a:solidFill>
            </a:endParaRPr>
          </a:p>
          <a:p>
            <a:pPr marL="342900" indent="-342900" defTabSz="762000">
              <a:tabLst>
                <a:tab pos="4305300" algn="l"/>
                <a:tab pos="5383213" algn="l"/>
              </a:tabLst>
              <a:defRPr/>
            </a:pPr>
            <a:r>
              <a:rPr lang="en-US" sz="1400" dirty="0">
                <a:solidFill>
                  <a:srgbClr val="009900"/>
                </a:solidFill>
                <a:latin typeface="+mn-lt"/>
                <a:cs typeface="+mn-cs"/>
              </a:rPr>
              <a:t>       </a:t>
            </a:r>
          </a:p>
        </p:txBody>
      </p:sp>
      <p:sp>
        <p:nvSpPr>
          <p:cNvPr id="9" name="Rectangle 28"/>
          <p:cNvSpPr>
            <a:spLocks noChangeArrowheads="1"/>
          </p:cNvSpPr>
          <p:nvPr/>
        </p:nvSpPr>
        <p:spPr bwMode="auto">
          <a:xfrm>
            <a:off x="5715000" y="1590675"/>
            <a:ext cx="2928938" cy="1552575"/>
          </a:xfrm>
          <a:prstGeom prst="rect">
            <a:avLst/>
          </a:prstGeom>
          <a:noFill/>
          <a:ln w="12700">
            <a:noFill/>
            <a:miter lim="800000"/>
            <a:headEnd/>
            <a:tailEnd/>
          </a:ln>
        </p:spPr>
        <p:txBody>
          <a:bodyPr lIns="90488" tIns="44450" rIns="90488" bIns="44450"/>
          <a:lstStyle/>
          <a:p>
            <a:pPr marL="342900" indent="-342900" algn="ctr" defTabSz="762000">
              <a:tabLst>
                <a:tab pos="4305300" algn="l"/>
                <a:tab pos="5383213" algn="l"/>
              </a:tabLst>
              <a:defRPr/>
            </a:pPr>
            <a:r>
              <a:rPr lang="pl-PL" sz="1400" b="1" dirty="0">
                <a:solidFill>
                  <a:srgbClr val="00B0F0"/>
                </a:solidFill>
                <a:latin typeface="+mn-lt"/>
                <a:cs typeface="+mn-cs"/>
              </a:rPr>
              <a:t>Zdolność</a:t>
            </a:r>
            <a:endParaRPr lang="en-US" sz="1400" dirty="0">
              <a:solidFill>
                <a:srgbClr val="00B0F0"/>
              </a:solidFill>
              <a:latin typeface="+mn-lt"/>
              <a:cs typeface="+mn-cs"/>
            </a:endParaRPr>
          </a:p>
          <a:p>
            <a:pPr defTabSz="762000">
              <a:tabLst>
                <a:tab pos="4305300" algn="l"/>
                <a:tab pos="5383213" algn="l"/>
              </a:tabLst>
              <a:defRPr/>
            </a:pPr>
            <a:r>
              <a:rPr lang="pl-PL" sz="1400" i="1" dirty="0">
                <a:solidFill>
                  <a:srgbClr val="808080">
                    <a:lumMod val="75000"/>
                  </a:srgbClr>
                </a:solidFill>
              </a:rPr>
              <a:t>Opi</a:t>
            </a:r>
            <a:r>
              <a:rPr lang="en-US" sz="1400" i="1" dirty="0">
                <a:solidFill>
                  <a:srgbClr val="808080">
                    <a:lumMod val="75000"/>
                  </a:srgbClr>
                </a:solidFill>
              </a:rPr>
              <a:t>s</a:t>
            </a:r>
            <a:r>
              <a:rPr lang="pl-PL" sz="1400" i="1" dirty="0">
                <a:solidFill>
                  <a:srgbClr val="808080">
                    <a:lumMod val="75000"/>
                  </a:srgbClr>
                </a:solidFill>
              </a:rPr>
              <a:t>uje zdolność osoby do wykonania zadania/działania</a:t>
            </a:r>
            <a:r>
              <a:rPr lang="en-US" sz="1400" i="1" dirty="0">
                <a:solidFill>
                  <a:srgbClr val="808080">
                    <a:lumMod val="75000"/>
                  </a:srgbClr>
                </a:solidFill>
              </a:rPr>
              <a:t> </a:t>
            </a:r>
            <a:r>
              <a:rPr lang="pl-PL" sz="1400" i="1" dirty="0">
                <a:solidFill>
                  <a:srgbClr val="808080">
                    <a:lumMod val="75000"/>
                  </a:srgbClr>
                </a:solidFill>
              </a:rPr>
              <a:t>w standardowym otoczeniu</a:t>
            </a:r>
            <a:r>
              <a:rPr lang="en-US" sz="1400" i="1" dirty="0">
                <a:solidFill>
                  <a:srgbClr val="808080">
                    <a:lumMod val="75000"/>
                  </a:srgbClr>
                </a:solidFill>
              </a:rPr>
              <a:t>. </a:t>
            </a:r>
          </a:p>
          <a:p>
            <a:pPr defTabSz="762000">
              <a:tabLst>
                <a:tab pos="4305300" algn="l"/>
                <a:tab pos="5383213" algn="l"/>
              </a:tabLst>
              <a:defRPr/>
            </a:pPr>
            <a:r>
              <a:rPr lang="pl-PL" sz="1400" i="1" dirty="0">
                <a:solidFill>
                  <a:srgbClr val="808080">
                    <a:lumMod val="75000"/>
                  </a:srgbClr>
                </a:solidFill>
              </a:rPr>
              <a:t>Określa najwyższy prawdopodobny poziom funkcjonalny, jaki może osiągnąć dana osoba</a:t>
            </a:r>
            <a:endParaRPr lang="en-US" sz="1400" dirty="0">
              <a:solidFill>
                <a:srgbClr val="009900"/>
              </a:solidFill>
              <a:latin typeface="+mn-lt"/>
              <a:cs typeface="+mn-cs"/>
            </a:endParaRPr>
          </a:p>
        </p:txBody>
      </p:sp>
      <p:pic>
        <p:nvPicPr>
          <p:cNvPr id="605192" name="Picture 8" descr="http://www.bbc.co.uk/southyorkshire/content/images/2008/09/17/oscar_pistorius_300x300.jpg"/>
          <p:cNvPicPr>
            <a:picLocks noChangeAspect="1" noChangeArrowheads="1"/>
          </p:cNvPicPr>
          <p:nvPr/>
        </p:nvPicPr>
        <p:blipFill>
          <a:blip r:embed="rId2" cstate="print"/>
          <a:srcRect t="5000" r="22499"/>
          <a:stretch>
            <a:fillRect/>
          </a:stretch>
        </p:blipFill>
        <p:spPr bwMode="auto">
          <a:xfrm>
            <a:off x="642938" y="3429000"/>
            <a:ext cx="2214562" cy="2714625"/>
          </a:xfrm>
          <a:prstGeom prst="rect">
            <a:avLst/>
          </a:prstGeom>
          <a:ln>
            <a:noFill/>
          </a:ln>
          <a:effectLst>
            <a:outerShdw blurRad="190500" algn="tl" rotWithShape="0">
              <a:srgbClr val="000000">
                <a:alpha val="70000"/>
              </a:srgbClr>
            </a:outerShdw>
          </a:effectLst>
        </p:spPr>
      </p:pic>
      <p:sp>
        <p:nvSpPr>
          <p:cNvPr id="41992" name="Textfeld 15"/>
          <p:cNvSpPr txBox="1">
            <a:spLocks noChangeArrowheads="1"/>
          </p:cNvSpPr>
          <p:nvPr/>
        </p:nvSpPr>
        <p:spPr bwMode="auto">
          <a:xfrm>
            <a:off x="3429000" y="4857750"/>
            <a:ext cx="2214563" cy="708025"/>
          </a:xfrm>
          <a:prstGeom prst="rect">
            <a:avLst/>
          </a:prstGeom>
          <a:noFill/>
          <a:ln w="9525">
            <a:noFill/>
            <a:miter lim="800000"/>
            <a:headEnd/>
            <a:tailEnd/>
          </a:ln>
        </p:spPr>
        <p:txBody>
          <a:bodyPr>
            <a:spAutoFit/>
          </a:bodyPr>
          <a:lstStyle/>
          <a:p>
            <a:pPr algn="ctr"/>
            <a:r>
              <a:rPr lang="de-CH" sz="2400" b="1">
                <a:solidFill>
                  <a:srgbClr val="5F5F5F"/>
                </a:solidFill>
                <a:latin typeface="Verdana" pitchFamily="34" charset="0"/>
              </a:rPr>
              <a:t>d4552.XX</a:t>
            </a:r>
          </a:p>
          <a:p>
            <a:pPr algn="ctr"/>
            <a:r>
              <a:rPr lang="de-CH" sz="1600">
                <a:solidFill>
                  <a:srgbClr val="5F5F5F"/>
                </a:solidFill>
                <a:latin typeface="Verdana" pitchFamily="34" charset="0"/>
              </a:rPr>
              <a:t>=</a:t>
            </a:r>
            <a:r>
              <a:rPr lang="pl-PL" sz="1600">
                <a:solidFill>
                  <a:srgbClr val="5F5F5F"/>
                </a:solidFill>
                <a:latin typeface="Verdana" pitchFamily="34" charset="0"/>
              </a:rPr>
              <a:t>Bieganie</a:t>
            </a:r>
            <a:endParaRPr lang="de-CH" sz="1600">
              <a:solidFill>
                <a:srgbClr val="5F5F5F"/>
              </a:solidFill>
              <a:latin typeface="Verdana" pitchFamily="34" charset="0"/>
            </a:endParaRPr>
          </a:p>
        </p:txBody>
      </p:sp>
      <p:grpSp>
        <p:nvGrpSpPr>
          <p:cNvPr id="2" name="Gruppieren 19"/>
          <p:cNvGrpSpPr>
            <a:grpSpLocks/>
          </p:cNvGrpSpPr>
          <p:nvPr/>
        </p:nvGrpSpPr>
        <p:grpSpPr bwMode="auto">
          <a:xfrm>
            <a:off x="2928938" y="3500438"/>
            <a:ext cx="5886450" cy="2571750"/>
            <a:chOff x="2928926" y="3000372"/>
            <a:chExt cx="5885794" cy="2571768"/>
          </a:xfrm>
        </p:grpSpPr>
        <p:pic>
          <p:nvPicPr>
            <p:cNvPr id="220172" name="Picture 12" descr="81397928, Sports Illustrated/Getty Images /Sports Illustrated"/>
            <p:cNvPicPr>
              <a:picLocks noChangeAspect="1" noChangeArrowheads="1"/>
            </p:cNvPicPr>
            <p:nvPr/>
          </p:nvPicPr>
          <p:blipFill>
            <a:blip r:embed="rId3" cstate="print"/>
            <a:srcRect l="47980" t="18939" r="2777" b="3407"/>
            <a:stretch>
              <a:fillRect/>
            </a:stretch>
          </p:blipFill>
          <p:spPr bwMode="auto">
            <a:xfrm>
              <a:off x="6571832" y="3214685"/>
              <a:ext cx="2242888" cy="2357455"/>
            </a:xfrm>
            <a:prstGeom prst="rect">
              <a:avLst/>
            </a:prstGeom>
            <a:ln>
              <a:noFill/>
            </a:ln>
            <a:effectLst>
              <a:outerShdw blurRad="190500" algn="tl" rotWithShape="0">
                <a:srgbClr val="000000">
                  <a:alpha val="70000"/>
                </a:srgbClr>
              </a:outerShdw>
            </a:effectLst>
          </p:spPr>
        </p:pic>
        <p:sp>
          <p:nvSpPr>
            <p:cNvPr id="41997" name="Textfeld 16"/>
            <p:cNvSpPr txBox="1">
              <a:spLocks noChangeArrowheads="1"/>
            </p:cNvSpPr>
            <p:nvPr/>
          </p:nvSpPr>
          <p:spPr bwMode="auto">
            <a:xfrm>
              <a:off x="2928926" y="3000372"/>
              <a:ext cx="3500047" cy="954114"/>
            </a:xfrm>
            <a:prstGeom prst="rect">
              <a:avLst/>
            </a:prstGeom>
            <a:noFill/>
            <a:ln w="9525">
              <a:noFill/>
              <a:miter lim="800000"/>
              <a:headEnd/>
              <a:tailEnd/>
            </a:ln>
          </p:spPr>
          <p:txBody>
            <a:bodyPr>
              <a:spAutoFit/>
            </a:bodyPr>
            <a:lstStyle/>
            <a:p>
              <a:pPr algn="ctr"/>
              <a:r>
                <a:rPr lang="de-CH" sz="1400" b="1">
                  <a:solidFill>
                    <a:srgbClr val="5F5F5F"/>
                  </a:solidFill>
                  <a:latin typeface="Verdana" pitchFamily="34" charset="0"/>
                </a:rPr>
                <a:t>s7501.</a:t>
              </a:r>
              <a:r>
                <a:rPr lang="de-CH" sz="1400" b="1">
                  <a:solidFill>
                    <a:srgbClr val="0000FF"/>
                  </a:solidFill>
                  <a:latin typeface="Verdana" pitchFamily="34" charset="0"/>
                </a:rPr>
                <a:t>4</a:t>
              </a:r>
              <a:r>
                <a:rPr lang="de-CH" sz="1400" b="1">
                  <a:solidFill>
                    <a:srgbClr val="00B0F0"/>
                  </a:solidFill>
                  <a:latin typeface="Verdana" pitchFamily="34" charset="0"/>
                </a:rPr>
                <a:t>1</a:t>
              </a:r>
              <a:r>
                <a:rPr lang="de-CH" sz="1400" b="1">
                  <a:solidFill>
                    <a:srgbClr val="000066"/>
                  </a:solidFill>
                  <a:latin typeface="Verdana" pitchFamily="34" charset="0"/>
                </a:rPr>
                <a:t>3</a:t>
              </a:r>
            </a:p>
            <a:p>
              <a:pPr algn="ctr"/>
              <a:r>
                <a:rPr lang="de-CH" sz="1400">
                  <a:solidFill>
                    <a:srgbClr val="5F5F5F"/>
                  </a:solidFill>
                  <a:latin typeface="Verdana" pitchFamily="34" charset="0"/>
                </a:rPr>
                <a:t>=</a:t>
              </a:r>
              <a:r>
                <a:rPr lang="de-CH" sz="1400" b="1">
                  <a:solidFill>
                    <a:srgbClr val="0000FF"/>
                  </a:solidFill>
                  <a:latin typeface="Verdana" pitchFamily="34" charset="0"/>
                </a:rPr>
                <a:t>C</a:t>
              </a:r>
              <a:r>
                <a:rPr lang="pl-PL" sz="1400" b="1">
                  <a:solidFill>
                    <a:srgbClr val="0000FF"/>
                  </a:solidFill>
                  <a:latin typeface="Verdana" pitchFamily="34" charset="0"/>
                </a:rPr>
                <a:t>ałkowite</a:t>
              </a:r>
              <a:r>
                <a:rPr lang="de-CH" sz="1400">
                  <a:solidFill>
                    <a:srgbClr val="5F5F5F"/>
                  </a:solidFill>
                  <a:latin typeface="Verdana" pitchFamily="34" charset="0"/>
                </a:rPr>
                <a:t> </a:t>
              </a:r>
              <a:r>
                <a:rPr lang="pl-PL" sz="1400">
                  <a:solidFill>
                    <a:srgbClr val="5F5F5F"/>
                  </a:solidFill>
                  <a:latin typeface="Verdana" pitchFamily="34" charset="0"/>
                </a:rPr>
                <a:t>upośledzenie</a:t>
              </a:r>
              <a:r>
                <a:rPr lang="de-CH" sz="1400">
                  <a:solidFill>
                    <a:srgbClr val="5F5F5F"/>
                  </a:solidFill>
                  <a:latin typeface="Verdana" pitchFamily="34" charset="0"/>
                </a:rPr>
                <a:t> </a:t>
              </a:r>
              <a:r>
                <a:rPr lang="pl-PL" sz="1400">
                  <a:solidFill>
                    <a:srgbClr val="5F5F5F"/>
                  </a:solidFill>
                  <a:latin typeface="Verdana" pitchFamily="34" charset="0"/>
                </a:rPr>
                <a:t>z</a:t>
              </a:r>
              <a:r>
                <a:rPr lang="de-CH" sz="1400">
                  <a:solidFill>
                    <a:srgbClr val="5F5F5F"/>
                  </a:solidFill>
                  <a:latin typeface="Verdana" pitchFamily="34" charset="0"/>
                </a:rPr>
                <a:t> </a:t>
              </a:r>
              <a:r>
                <a:rPr lang="pl-PL" sz="1400" b="1">
                  <a:solidFill>
                    <a:srgbClr val="00B0F0"/>
                  </a:solidFill>
                  <a:latin typeface="Verdana" pitchFamily="34" charset="0"/>
                </a:rPr>
                <a:t>całkowitym</a:t>
              </a:r>
              <a:r>
                <a:rPr lang="de-CH" sz="1400" b="1">
                  <a:solidFill>
                    <a:srgbClr val="00B0F0"/>
                  </a:solidFill>
                  <a:latin typeface="Verdana" pitchFamily="34" charset="0"/>
                </a:rPr>
                <a:t> </a:t>
              </a:r>
              <a:r>
                <a:rPr lang="pl-PL" sz="1400" b="1">
                  <a:solidFill>
                    <a:srgbClr val="00B0F0"/>
                  </a:solidFill>
                  <a:latin typeface="Verdana" pitchFamily="34" charset="0"/>
                </a:rPr>
                <a:t>brakiem</a:t>
              </a:r>
              <a:r>
                <a:rPr lang="de-CH" sz="1400">
                  <a:solidFill>
                    <a:srgbClr val="5F5F5F"/>
                  </a:solidFill>
                  <a:latin typeface="Verdana" pitchFamily="34" charset="0"/>
                </a:rPr>
                <a:t> </a:t>
              </a:r>
              <a:r>
                <a:rPr lang="pl-PL" sz="1400">
                  <a:solidFill>
                    <a:srgbClr val="5F5F5F"/>
                  </a:solidFill>
                  <a:latin typeface="Verdana" pitchFamily="34" charset="0"/>
                </a:rPr>
                <a:t>struktur</a:t>
              </a:r>
              <a:r>
                <a:rPr lang="de-CH" sz="1400">
                  <a:solidFill>
                    <a:srgbClr val="5F5F5F"/>
                  </a:solidFill>
                  <a:latin typeface="Verdana" pitchFamily="34" charset="0"/>
                </a:rPr>
                <a:t> </a:t>
              </a:r>
              <a:r>
                <a:rPr lang="de-CH" sz="1400" b="1">
                  <a:solidFill>
                    <a:srgbClr val="000066"/>
                  </a:solidFill>
                  <a:latin typeface="Verdana" pitchFamily="34" charset="0"/>
                </a:rPr>
                <a:t>o</a:t>
              </a:r>
              <a:r>
                <a:rPr lang="pl-PL" sz="1400" b="1">
                  <a:solidFill>
                    <a:srgbClr val="000066"/>
                  </a:solidFill>
                  <a:latin typeface="Verdana" pitchFamily="34" charset="0"/>
                </a:rPr>
                <a:t>bu</a:t>
              </a:r>
              <a:r>
                <a:rPr lang="de-CH" sz="1400" b="1">
                  <a:solidFill>
                    <a:srgbClr val="5F5F5F"/>
                  </a:solidFill>
                  <a:latin typeface="Verdana" pitchFamily="34" charset="0"/>
                </a:rPr>
                <a:t> </a:t>
              </a:r>
              <a:r>
                <a:rPr lang="pl-PL" sz="1400">
                  <a:solidFill>
                    <a:srgbClr val="5F5F5F"/>
                  </a:solidFill>
                  <a:latin typeface="Verdana" pitchFamily="34" charset="0"/>
                </a:rPr>
                <a:t>nóg poniżej kolan</a:t>
              </a:r>
              <a:r>
                <a:rPr lang="de-CH" sz="1400">
                  <a:solidFill>
                    <a:srgbClr val="5F5F5F"/>
                  </a:solidFill>
                  <a:latin typeface="Verdana" pitchFamily="34" charset="0"/>
                </a:rPr>
                <a:t> </a:t>
              </a:r>
            </a:p>
          </p:txBody>
        </p:sp>
      </p:grpSp>
      <p:sp>
        <p:nvSpPr>
          <p:cNvPr id="18" name="Textfeld 17"/>
          <p:cNvSpPr txBox="1">
            <a:spLocks noChangeArrowheads="1"/>
          </p:cNvSpPr>
          <p:nvPr/>
        </p:nvSpPr>
        <p:spPr bwMode="auto">
          <a:xfrm>
            <a:off x="5100638" y="4857750"/>
            <a:ext cx="285750" cy="461963"/>
          </a:xfrm>
          <a:prstGeom prst="rect">
            <a:avLst/>
          </a:prstGeom>
          <a:solidFill>
            <a:schemeClr val="bg1"/>
          </a:solidFill>
          <a:ln w="9525">
            <a:noFill/>
            <a:miter lim="800000"/>
            <a:headEnd/>
            <a:tailEnd/>
          </a:ln>
        </p:spPr>
        <p:txBody>
          <a:bodyPr>
            <a:spAutoFit/>
          </a:bodyPr>
          <a:lstStyle/>
          <a:p>
            <a:pPr marL="71438" algn="ctr"/>
            <a:r>
              <a:rPr lang="de-CH" sz="2400" b="1">
                <a:solidFill>
                  <a:srgbClr val="00B0F0"/>
                </a:solidFill>
                <a:latin typeface="Verdana" pitchFamily="34" charset="0"/>
              </a:rPr>
              <a:t>4</a:t>
            </a:r>
          </a:p>
        </p:txBody>
      </p:sp>
      <p:sp>
        <p:nvSpPr>
          <p:cNvPr id="19" name="Textfeld 18"/>
          <p:cNvSpPr txBox="1">
            <a:spLocks noChangeArrowheads="1"/>
          </p:cNvSpPr>
          <p:nvPr/>
        </p:nvSpPr>
        <p:spPr bwMode="auto">
          <a:xfrm>
            <a:off x="4872038" y="4857750"/>
            <a:ext cx="285750" cy="461963"/>
          </a:xfrm>
          <a:prstGeom prst="rect">
            <a:avLst/>
          </a:prstGeom>
          <a:solidFill>
            <a:schemeClr val="bg1"/>
          </a:solidFill>
          <a:ln w="9525">
            <a:noFill/>
            <a:miter lim="800000"/>
            <a:headEnd/>
            <a:tailEnd/>
          </a:ln>
        </p:spPr>
        <p:txBody>
          <a:bodyPr>
            <a:spAutoFit/>
          </a:bodyPr>
          <a:lstStyle/>
          <a:p>
            <a:pPr marL="71438" algn="ctr"/>
            <a:r>
              <a:rPr lang="de-CH" sz="2400" b="1">
                <a:solidFill>
                  <a:srgbClr val="0000FF"/>
                </a:solidFill>
                <a:latin typeface="Verdana"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5192"/>
                                        </p:tgtEl>
                                        <p:attrNameLst>
                                          <p:attrName>style.visibility</p:attrName>
                                        </p:attrNameLst>
                                      </p:cBhvr>
                                      <p:to>
                                        <p:strVal val="visible"/>
                                      </p:to>
                                    </p:set>
                                    <p:animEffect transition="in" filter="fade">
                                      <p:cBhvr>
                                        <p:cTn id="17" dur="1000"/>
                                        <p:tgtEl>
                                          <p:spTgt spid="6051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0"/>
          </p:nvPr>
        </p:nvSpPr>
        <p:spPr/>
        <p:txBody>
          <a:bodyPr/>
          <a:lstStyle/>
          <a:p>
            <a:pPr fontAlgn="base">
              <a:spcBef>
                <a:spcPct val="0"/>
              </a:spcBef>
              <a:spcAft>
                <a:spcPct val="0"/>
              </a:spcAft>
              <a:defRPr/>
            </a:pPr>
            <a:fld id="{6997BE56-BDA9-4C59-959A-394A0F3346ED}" type="slidenum">
              <a:rPr lang="de-CH" smtClean="0"/>
              <a:pPr fontAlgn="base">
                <a:spcBef>
                  <a:spcPct val="0"/>
                </a:spcBef>
                <a:spcAft>
                  <a:spcPct val="0"/>
                </a:spcAft>
                <a:defRPr/>
              </a:pPr>
              <a:t>18</a:t>
            </a:fld>
            <a:endParaRPr lang="de-CH" smtClean="0"/>
          </a:p>
        </p:txBody>
      </p:sp>
      <p:grpSp>
        <p:nvGrpSpPr>
          <p:cNvPr id="2" name="Gruppieren 22"/>
          <p:cNvGrpSpPr>
            <a:grpSpLocks/>
          </p:cNvGrpSpPr>
          <p:nvPr/>
        </p:nvGrpSpPr>
        <p:grpSpPr bwMode="auto">
          <a:xfrm>
            <a:off x="2357438" y="2501900"/>
            <a:ext cx="1208087" cy="523875"/>
            <a:chOff x="3436938" y="4268788"/>
            <a:chExt cx="1208087" cy="523601"/>
          </a:xfrm>
        </p:grpSpPr>
        <p:sp>
          <p:nvSpPr>
            <p:cNvPr id="43023" name="Text Box 28"/>
            <p:cNvSpPr txBox="1">
              <a:spLocks noChangeArrowheads="1"/>
            </p:cNvSpPr>
            <p:nvPr/>
          </p:nvSpPr>
          <p:spPr bwMode="auto">
            <a:xfrm>
              <a:off x="3436938" y="4268788"/>
              <a:ext cx="358775" cy="519112"/>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e</a:t>
              </a:r>
              <a:endParaRPr lang="en-AU" sz="2800" b="1" u="sng">
                <a:solidFill>
                  <a:srgbClr val="5F5F5F"/>
                </a:solidFill>
                <a:latin typeface="Verdana" pitchFamily="34" charset="0"/>
              </a:endParaRPr>
            </a:p>
          </p:txBody>
        </p:sp>
        <p:sp>
          <p:nvSpPr>
            <p:cNvPr id="43024" name="Text Box 30"/>
            <p:cNvSpPr txBox="1">
              <a:spLocks noChangeArrowheads="1"/>
            </p:cNvSpPr>
            <p:nvPr/>
          </p:nvSpPr>
          <p:spPr bwMode="auto">
            <a:xfrm>
              <a:off x="3924300" y="4269169"/>
              <a:ext cx="720725" cy="523220"/>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10</a:t>
              </a:r>
              <a:endParaRPr lang="en-AU" sz="2800" b="1" u="sng">
                <a:solidFill>
                  <a:srgbClr val="5F5F5F"/>
                </a:solidFill>
                <a:latin typeface="Verdana" pitchFamily="34" charset="0"/>
              </a:endParaRPr>
            </a:p>
          </p:txBody>
        </p:sp>
        <p:sp>
          <p:nvSpPr>
            <p:cNvPr id="43025" name="Text Box 29"/>
            <p:cNvSpPr txBox="1">
              <a:spLocks noChangeArrowheads="1"/>
            </p:cNvSpPr>
            <p:nvPr/>
          </p:nvSpPr>
          <p:spPr bwMode="auto">
            <a:xfrm>
              <a:off x="3675063" y="4268788"/>
              <a:ext cx="376237" cy="523220"/>
            </a:xfrm>
            <a:prstGeom prst="rect">
              <a:avLst/>
            </a:prstGeom>
            <a:noFill/>
            <a:ln w="9525">
              <a:noFill/>
              <a:miter lim="800000"/>
              <a:headEnd/>
              <a:tailEnd/>
            </a:ln>
          </p:spPr>
          <p:txBody>
            <a:bodyPr>
              <a:spAutoFit/>
            </a:bodyPr>
            <a:lstStyle/>
            <a:p>
              <a:pPr eaLnBrk="0" hangingPunct="0"/>
              <a:r>
                <a:rPr lang="de-DE" sz="2800" b="1">
                  <a:solidFill>
                    <a:srgbClr val="5F5F5F"/>
                  </a:solidFill>
                  <a:latin typeface="Verdana" pitchFamily="34" charset="0"/>
                </a:rPr>
                <a:t>3</a:t>
              </a:r>
              <a:endParaRPr lang="en-AU" sz="2800" b="1" u="sng">
                <a:solidFill>
                  <a:srgbClr val="5F5F5F"/>
                </a:solidFill>
                <a:latin typeface="Verdana" pitchFamily="34" charset="0"/>
              </a:endParaRPr>
            </a:p>
          </p:txBody>
        </p:sp>
      </p:grpSp>
      <p:sp>
        <p:nvSpPr>
          <p:cNvPr id="44" name="Rectangle 3"/>
          <p:cNvSpPr txBox="1">
            <a:spLocks noChangeArrowheads="1"/>
          </p:cNvSpPr>
          <p:nvPr/>
        </p:nvSpPr>
        <p:spPr bwMode="auto">
          <a:xfrm>
            <a:off x="214313" y="-142875"/>
            <a:ext cx="8715375" cy="1143000"/>
          </a:xfrm>
          <a:prstGeom prst="rect">
            <a:avLst/>
          </a:prstGeom>
          <a:noFill/>
          <a:ln w="9525">
            <a:noFill/>
            <a:miter lim="800000"/>
            <a:headEnd/>
            <a:tailEnd/>
          </a:ln>
        </p:spPr>
        <p:txBody>
          <a:bodyPr anchor="ctr"/>
          <a:lstStyle/>
          <a:p>
            <a:pPr algn="ctr">
              <a:defRPr/>
            </a:pPr>
            <a:r>
              <a:rPr lang="pl-PL" sz="2400" b="1" kern="0" dirty="0">
                <a:solidFill>
                  <a:srgbClr val="FFFFFF"/>
                </a:solidFill>
                <a:latin typeface="+mn-lt"/>
                <a:cs typeface="+mn-cs"/>
              </a:rPr>
              <a:t>Stosowanie kwalifikatorów ICF</a:t>
            </a:r>
            <a:endParaRPr lang="de-CH" sz="2400" b="1" kern="0" dirty="0">
              <a:solidFill>
                <a:srgbClr val="FFFFFF"/>
              </a:solidFill>
              <a:latin typeface="+mn-lt"/>
              <a:cs typeface="+mn-cs"/>
            </a:endParaRPr>
          </a:p>
        </p:txBody>
      </p:sp>
      <p:sp>
        <p:nvSpPr>
          <p:cNvPr id="43013" name="Textfeld 20"/>
          <p:cNvSpPr txBox="1">
            <a:spLocks noChangeArrowheads="1"/>
          </p:cNvSpPr>
          <p:nvPr/>
        </p:nvSpPr>
        <p:spPr bwMode="auto">
          <a:xfrm>
            <a:off x="285750" y="1000125"/>
            <a:ext cx="8358188" cy="461963"/>
          </a:xfrm>
          <a:prstGeom prst="rect">
            <a:avLst/>
          </a:prstGeom>
          <a:noFill/>
          <a:ln w="9525">
            <a:noFill/>
            <a:miter lim="800000"/>
            <a:headEnd/>
            <a:tailEnd/>
          </a:ln>
        </p:spPr>
        <p:txBody>
          <a:bodyPr>
            <a:spAutoFit/>
          </a:bodyPr>
          <a:lstStyle/>
          <a:p>
            <a:r>
              <a:rPr lang="pl-PL" sz="2400">
                <a:solidFill>
                  <a:srgbClr val="5F5F5F"/>
                </a:solidFill>
                <a:latin typeface="Verdana" pitchFamily="34" charset="0"/>
              </a:rPr>
              <a:t>Kwalifikator </a:t>
            </a:r>
            <a:r>
              <a:rPr lang="de-CH" sz="2400">
                <a:solidFill>
                  <a:srgbClr val="5F5F5F"/>
                </a:solidFill>
                <a:latin typeface="Verdana" pitchFamily="34" charset="0"/>
              </a:rPr>
              <a:t>ICF </a:t>
            </a:r>
            <a:r>
              <a:rPr lang="pl-PL" sz="2400">
                <a:solidFill>
                  <a:srgbClr val="5F5F5F"/>
                </a:solidFill>
                <a:latin typeface="Verdana" pitchFamily="34" charset="0"/>
              </a:rPr>
              <a:t>dla</a:t>
            </a:r>
            <a:r>
              <a:rPr lang="de-CH" sz="2400">
                <a:solidFill>
                  <a:srgbClr val="5F5F5F"/>
                </a:solidFill>
                <a:latin typeface="Verdana" pitchFamily="34" charset="0"/>
              </a:rPr>
              <a:t> </a:t>
            </a:r>
            <a:r>
              <a:rPr lang="pl-PL" sz="2400" b="1">
                <a:solidFill>
                  <a:srgbClr val="5F5F5F"/>
                </a:solidFill>
                <a:latin typeface="Verdana" pitchFamily="34" charset="0"/>
              </a:rPr>
              <a:t>czynników środowiskowych</a:t>
            </a:r>
            <a:endParaRPr lang="de-CH" sz="2400" b="1">
              <a:solidFill>
                <a:srgbClr val="5F5F5F"/>
              </a:solidFill>
              <a:latin typeface="Verdana" pitchFamily="34" charset="0"/>
            </a:endParaRPr>
          </a:p>
        </p:txBody>
      </p:sp>
      <p:sp>
        <p:nvSpPr>
          <p:cNvPr id="104466" name="Text Box 23"/>
          <p:cNvSpPr txBox="1">
            <a:spLocks noChangeArrowheads="1"/>
          </p:cNvSpPr>
          <p:nvPr/>
        </p:nvSpPr>
        <p:spPr bwMode="auto">
          <a:xfrm>
            <a:off x="2916238" y="1628775"/>
            <a:ext cx="5572125" cy="584200"/>
          </a:xfrm>
          <a:prstGeom prst="rect">
            <a:avLst/>
          </a:prstGeom>
          <a:noFill/>
          <a:ln w="9525" cap="rnd">
            <a:noFill/>
            <a:miter lim="800000"/>
            <a:headEnd/>
            <a:tailEnd/>
          </a:ln>
        </p:spPr>
        <p:txBody>
          <a:bodyPr>
            <a:spAutoFit/>
          </a:bodyPr>
          <a:lstStyle/>
          <a:p>
            <a:pPr eaLnBrk="0" hangingPunct="0">
              <a:spcBef>
                <a:spcPct val="50000"/>
              </a:spcBef>
            </a:pPr>
            <a:r>
              <a:rPr lang="en-US" sz="1600" b="1">
                <a:solidFill>
                  <a:srgbClr val="0070C0"/>
                </a:solidFill>
                <a:latin typeface="Verdana" pitchFamily="34" charset="0"/>
              </a:rPr>
              <a:t>1</a:t>
            </a:r>
            <a:r>
              <a:rPr lang="pl-PL" sz="1600" b="1" baseline="30000">
                <a:solidFill>
                  <a:srgbClr val="0070C0"/>
                </a:solidFill>
                <a:latin typeface="Verdana" pitchFamily="34" charset="0"/>
              </a:rPr>
              <a:t>.</a:t>
            </a:r>
            <a:r>
              <a:rPr lang="pl-PL" sz="1600" b="1">
                <a:solidFill>
                  <a:srgbClr val="0070C0"/>
                </a:solidFill>
                <a:latin typeface="Verdana" pitchFamily="34" charset="0"/>
              </a:rPr>
              <a:t> kwalifikator</a:t>
            </a:r>
            <a:r>
              <a:rPr lang="en-US" sz="1600" b="1">
                <a:solidFill>
                  <a:srgbClr val="0070C0"/>
                </a:solidFill>
                <a:latin typeface="Verdana" pitchFamily="34" charset="0"/>
              </a:rPr>
              <a:t> = </a:t>
            </a:r>
            <a:r>
              <a:rPr lang="pl-PL" sz="1600" b="1">
                <a:solidFill>
                  <a:srgbClr val="0070C0"/>
                </a:solidFill>
                <a:latin typeface="Verdana" pitchFamily="34" charset="0"/>
              </a:rPr>
              <a:t>zakres bariery lub czynnika ułatwiającego</a:t>
            </a:r>
            <a:endParaRPr lang="en-US" sz="1600" b="1">
              <a:solidFill>
                <a:srgbClr val="0070C0"/>
              </a:solidFill>
              <a:latin typeface="Verdana" pitchFamily="34" charset="0"/>
            </a:endParaRPr>
          </a:p>
        </p:txBody>
      </p:sp>
      <p:grpSp>
        <p:nvGrpSpPr>
          <p:cNvPr id="3" name="Gruppieren 37"/>
          <p:cNvGrpSpPr>
            <a:grpSpLocks/>
          </p:cNvGrpSpPr>
          <p:nvPr/>
        </p:nvGrpSpPr>
        <p:grpSpPr bwMode="auto">
          <a:xfrm>
            <a:off x="3357563" y="2214563"/>
            <a:ext cx="1798637" cy="804862"/>
            <a:chOff x="3357554" y="2214554"/>
            <a:chExt cx="1797906" cy="804106"/>
          </a:xfrm>
        </p:grpSpPr>
        <p:sp>
          <p:nvSpPr>
            <p:cNvPr id="43021" name="Text Box 24"/>
            <p:cNvSpPr txBox="1">
              <a:spLocks noChangeArrowheads="1"/>
            </p:cNvSpPr>
            <p:nvPr/>
          </p:nvSpPr>
          <p:spPr bwMode="auto">
            <a:xfrm>
              <a:off x="3357554" y="2499547"/>
              <a:ext cx="1797906" cy="519113"/>
            </a:xfrm>
            <a:prstGeom prst="rect">
              <a:avLst/>
            </a:prstGeom>
            <a:noFill/>
            <a:ln w="9525">
              <a:noFill/>
              <a:miter lim="800000"/>
              <a:headEnd/>
              <a:tailEnd/>
            </a:ln>
          </p:spPr>
          <p:txBody>
            <a:bodyPr>
              <a:spAutoFit/>
            </a:bodyPr>
            <a:lstStyle/>
            <a:p>
              <a:pPr eaLnBrk="0" hangingPunct="0"/>
              <a:r>
                <a:rPr lang="de-DE" sz="2800" b="1">
                  <a:solidFill>
                    <a:srgbClr val="0070C0"/>
                  </a:solidFill>
                  <a:latin typeface="Verdana" pitchFamily="34" charset="0"/>
                </a:rPr>
                <a:t>+4</a:t>
              </a:r>
              <a:endParaRPr lang="en-AU" sz="2800" b="1">
                <a:solidFill>
                  <a:srgbClr val="0070C0"/>
                </a:solidFill>
                <a:latin typeface="Verdana" pitchFamily="34" charset="0"/>
              </a:endParaRPr>
            </a:p>
          </p:txBody>
        </p:sp>
        <p:sp>
          <p:nvSpPr>
            <p:cNvPr id="43022" name="Line 19"/>
            <p:cNvSpPr>
              <a:spLocks noChangeShapeType="1"/>
            </p:cNvSpPr>
            <p:nvPr/>
          </p:nvSpPr>
          <p:spPr bwMode="auto">
            <a:xfrm flipH="1">
              <a:off x="3714744" y="2214554"/>
              <a:ext cx="0" cy="357190"/>
            </a:xfrm>
            <a:prstGeom prst="line">
              <a:avLst/>
            </a:prstGeom>
            <a:noFill/>
            <a:ln w="57150">
              <a:solidFill>
                <a:srgbClr val="0070C0"/>
              </a:solidFill>
              <a:round/>
              <a:headEnd/>
              <a:tailEnd type="triangle" w="med" len="med"/>
            </a:ln>
          </p:spPr>
          <p:txBody>
            <a:bodyPr/>
            <a:lstStyle/>
            <a:p>
              <a:endParaRPr lang="pl-PL"/>
            </a:p>
          </p:txBody>
        </p:sp>
      </p:grpSp>
      <p:sp>
        <p:nvSpPr>
          <p:cNvPr id="43016" name="Textfeld 34"/>
          <p:cNvSpPr txBox="1">
            <a:spLocks noChangeArrowheads="1"/>
          </p:cNvSpPr>
          <p:nvPr/>
        </p:nvSpPr>
        <p:spPr bwMode="auto">
          <a:xfrm>
            <a:off x="2357438" y="3071813"/>
            <a:ext cx="6572250" cy="523875"/>
          </a:xfrm>
          <a:prstGeom prst="rect">
            <a:avLst/>
          </a:prstGeom>
          <a:noFill/>
          <a:ln w="9525">
            <a:noFill/>
            <a:miter lim="800000"/>
            <a:headEnd/>
            <a:tailEnd/>
          </a:ln>
        </p:spPr>
        <p:txBody>
          <a:bodyPr>
            <a:spAutoFit/>
          </a:bodyPr>
          <a:lstStyle/>
          <a:p>
            <a:r>
              <a:rPr lang="pl-PL" sz="1400" b="1" i="1">
                <a:solidFill>
                  <a:srgbClr val="5F5F5F"/>
                </a:solidFill>
                <a:latin typeface="Verdana" pitchFamily="34" charset="0"/>
              </a:rPr>
              <a:t>Najbliższa rodzina</a:t>
            </a:r>
          </a:p>
          <a:p>
            <a:endParaRPr lang="de-CH" sz="1400" b="1" i="1">
              <a:solidFill>
                <a:srgbClr val="5F5F5F"/>
              </a:solidFill>
              <a:latin typeface="Verdana" pitchFamily="34" charset="0"/>
            </a:endParaRPr>
          </a:p>
        </p:txBody>
      </p:sp>
      <p:pic>
        <p:nvPicPr>
          <p:cNvPr id="164873" name="Picture 7" descr="DSCN2963"/>
          <p:cNvPicPr>
            <a:picLocks noChangeAspect="1" noChangeArrowheads="1"/>
          </p:cNvPicPr>
          <p:nvPr/>
        </p:nvPicPr>
        <p:blipFill>
          <a:blip r:embed="rId3" cstate="print">
            <a:lum bright="6000"/>
          </a:blip>
          <a:srcRect l="16405" t="3351" r="7362" b="11967"/>
          <a:stretch>
            <a:fillRect/>
          </a:stretch>
        </p:blipFill>
        <p:spPr bwMode="auto">
          <a:xfrm>
            <a:off x="357188" y="1643063"/>
            <a:ext cx="1550987" cy="2444750"/>
          </a:xfrm>
          <a:prstGeom prst="rect">
            <a:avLst/>
          </a:prstGeom>
          <a:ln>
            <a:noFill/>
          </a:ln>
          <a:effectLst>
            <a:outerShdw blurRad="190500" algn="tl" rotWithShape="0">
              <a:srgbClr val="000000">
                <a:alpha val="70000"/>
              </a:srgbClr>
            </a:outerShdw>
          </a:effectLst>
        </p:spPr>
      </p:pic>
      <p:sp>
        <p:nvSpPr>
          <p:cNvPr id="26" name="Rectangle 28"/>
          <p:cNvSpPr>
            <a:spLocks noChangeArrowheads="1"/>
          </p:cNvSpPr>
          <p:nvPr/>
        </p:nvSpPr>
        <p:spPr bwMode="auto">
          <a:xfrm>
            <a:off x="1571625" y="4357688"/>
            <a:ext cx="3143250" cy="1785937"/>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.0</a:t>
            </a:r>
            <a:r>
              <a:rPr lang="en-US" sz="1400" b="1" dirty="0">
                <a:solidFill>
                  <a:srgbClr val="99FF33"/>
                </a:solidFill>
                <a:latin typeface="+mn-lt"/>
                <a:cs typeface="+mn-cs"/>
              </a:rPr>
              <a:t>  </a:t>
            </a:r>
            <a:r>
              <a:rPr lang="pl-PL" sz="1400" b="1" dirty="0">
                <a:solidFill>
                  <a:srgbClr val="5F5F5F"/>
                </a:solidFill>
                <a:latin typeface="+mn-lt"/>
                <a:cs typeface="+mn-cs"/>
              </a:rPr>
              <a:t>Brak</a:t>
            </a:r>
            <a:r>
              <a:rPr lang="en-US" sz="1400" b="1" dirty="0">
                <a:solidFill>
                  <a:srgbClr val="5F5F5F"/>
                </a:solidFill>
                <a:latin typeface="+mn-lt"/>
                <a:cs typeface="+mn-cs"/>
              </a:rPr>
              <a:t> </a:t>
            </a:r>
            <a:r>
              <a:rPr lang="en-US" sz="1400" dirty="0">
                <a:solidFill>
                  <a:srgbClr val="5F5F5F"/>
                </a:solidFill>
                <a:latin typeface="+mn-lt"/>
                <a:cs typeface="+mn-cs"/>
              </a:rPr>
              <a:t>barrier</a:t>
            </a: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.1</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łagodna</a:t>
            </a:r>
            <a:r>
              <a:rPr lang="en-US" sz="1400" dirty="0">
                <a:solidFill>
                  <a:srgbClr val="5F5F5F"/>
                </a:solidFill>
                <a:latin typeface="+mn-lt"/>
                <a:cs typeface="Times New Roman" pitchFamily="18" charset="0"/>
              </a:rPr>
              <a:t> barrier</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.2</a:t>
            </a:r>
            <a:r>
              <a:rPr lang="en-US" sz="1400" b="1" dirty="0">
                <a:solidFill>
                  <a:srgbClr val="FF0000"/>
                </a:solidFill>
                <a:latin typeface="+mn-lt"/>
                <a:cs typeface="+mn-cs"/>
              </a:rPr>
              <a:t>  </a:t>
            </a:r>
            <a:r>
              <a:rPr lang="pl-PL" sz="1400" b="1" dirty="0">
                <a:solidFill>
                  <a:srgbClr val="5F5F5F"/>
                </a:solidFill>
                <a:latin typeface="+mn-lt"/>
                <a:cs typeface="Times New Roman" pitchFamily="18" charset="0"/>
              </a:rPr>
              <a:t>Umiarkowana</a:t>
            </a:r>
            <a:r>
              <a:rPr lang="en-US" sz="1400" dirty="0">
                <a:solidFill>
                  <a:srgbClr val="5F5F5F"/>
                </a:solidFill>
                <a:latin typeface="+mn-lt"/>
                <a:cs typeface="Times New Roman" pitchFamily="18" charset="0"/>
              </a:rPr>
              <a:t> barrier</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.3</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Znaczna</a:t>
            </a:r>
            <a:r>
              <a:rPr lang="en-US" sz="1400" dirty="0">
                <a:solidFill>
                  <a:srgbClr val="5F5F5F"/>
                </a:solidFill>
                <a:latin typeface="+mn-lt"/>
                <a:cs typeface="Times New Roman" pitchFamily="18" charset="0"/>
              </a:rPr>
              <a:t> barrier</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.4</a:t>
            </a:r>
            <a:r>
              <a:rPr lang="en-US" sz="1400" b="1" dirty="0">
                <a:solidFill>
                  <a:srgbClr val="009900"/>
                </a:solidFill>
                <a:latin typeface="+mn-lt"/>
                <a:cs typeface="+mn-cs"/>
              </a:rPr>
              <a:t>  </a:t>
            </a:r>
            <a:r>
              <a:rPr lang="en-US" sz="1400" b="1" dirty="0">
                <a:solidFill>
                  <a:srgbClr val="5F5F5F"/>
                </a:solidFill>
                <a:latin typeface="+mn-lt"/>
                <a:cs typeface="Times New Roman" pitchFamily="18" charset="0"/>
              </a:rPr>
              <a:t>C</a:t>
            </a:r>
            <a:r>
              <a:rPr lang="pl-PL" sz="1400" b="1" dirty="0">
                <a:solidFill>
                  <a:srgbClr val="5F5F5F"/>
                </a:solidFill>
                <a:latin typeface="+mn-lt"/>
                <a:cs typeface="Times New Roman" pitchFamily="18" charset="0"/>
              </a:rPr>
              <a:t>ałkowita</a:t>
            </a:r>
            <a:r>
              <a:rPr lang="en-US" sz="1400" dirty="0">
                <a:solidFill>
                  <a:srgbClr val="5F5F5F"/>
                </a:solidFill>
                <a:latin typeface="+mn-lt"/>
                <a:cs typeface="Times New Roman" pitchFamily="18" charset="0"/>
              </a:rPr>
              <a:t> barrier</a:t>
            </a: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6666FF"/>
                </a:solidFill>
                <a:latin typeface="+mn-lt"/>
                <a:cs typeface="Times New Roman" pitchFamily="18" charset="0"/>
              </a:rPr>
              <a:t>.8</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ieokreślona</a:t>
            </a: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6666FF"/>
                </a:solidFill>
                <a:latin typeface="+mn-lt"/>
                <a:cs typeface="Times New Roman" pitchFamily="18" charset="0"/>
              </a:rPr>
              <a:t>.9</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 dotyczy</a:t>
            </a: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009900"/>
                </a:solidFill>
                <a:latin typeface="+mn-lt"/>
                <a:cs typeface="+mn-cs"/>
              </a:rPr>
              <a:t>       </a:t>
            </a:r>
          </a:p>
        </p:txBody>
      </p:sp>
      <p:sp>
        <p:nvSpPr>
          <p:cNvPr id="29" name="Rectangle 28"/>
          <p:cNvSpPr>
            <a:spLocks noChangeArrowheads="1"/>
          </p:cNvSpPr>
          <p:nvPr/>
        </p:nvSpPr>
        <p:spPr bwMode="auto">
          <a:xfrm>
            <a:off x="5000625" y="4357688"/>
            <a:ext cx="3429000" cy="1857375"/>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+0</a:t>
            </a:r>
            <a:r>
              <a:rPr lang="en-US" sz="1400" b="1" dirty="0">
                <a:solidFill>
                  <a:srgbClr val="99FF33"/>
                </a:solidFill>
                <a:latin typeface="+mn-lt"/>
                <a:cs typeface="+mn-cs"/>
              </a:rPr>
              <a:t>  </a:t>
            </a:r>
            <a:r>
              <a:rPr lang="pl-PL" sz="1400" b="1" dirty="0">
                <a:solidFill>
                  <a:srgbClr val="5F5F5F"/>
                </a:solidFill>
                <a:latin typeface="+mn-lt"/>
                <a:cs typeface="+mn-cs"/>
              </a:rPr>
              <a:t>Brak</a:t>
            </a:r>
            <a:r>
              <a:rPr lang="en-US" sz="1400" b="1" dirty="0">
                <a:solidFill>
                  <a:srgbClr val="5F5F5F"/>
                </a:solidFill>
                <a:latin typeface="+mn-lt"/>
                <a:cs typeface="+mn-cs"/>
              </a:rPr>
              <a:t> </a:t>
            </a:r>
            <a:r>
              <a:rPr lang="pl-PL" sz="1400" dirty="0">
                <a:solidFill>
                  <a:srgbClr val="5F5F5F"/>
                </a:solidFill>
                <a:latin typeface="+mn-lt"/>
                <a:cs typeface="+mn-cs"/>
              </a:rPr>
              <a:t>ułatwienia</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+1 </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Łagodne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ułatwienie</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+2</a:t>
            </a:r>
            <a:r>
              <a:rPr lang="en-US" sz="1400" b="1" dirty="0">
                <a:solidFill>
                  <a:srgbClr val="FF0000"/>
                </a:solidFill>
                <a:latin typeface="+mn-lt"/>
                <a:cs typeface="+mn-cs"/>
              </a:rPr>
              <a:t>  </a:t>
            </a:r>
            <a:r>
              <a:rPr lang="pl-PL" sz="1400" b="1" dirty="0">
                <a:solidFill>
                  <a:srgbClr val="5F5F5F"/>
                </a:solidFill>
                <a:latin typeface="+mn-lt"/>
                <a:cs typeface="Times New Roman" pitchFamily="18" charset="0"/>
              </a:rPr>
              <a:t>Umiarkowane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ułatwienie</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+3</a:t>
            </a:r>
            <a:r>
              <a:rPr lang="en-US" sz="1400" b="1" dirty="0">
                <a:solidFill>
                  <a:srgbClr val="009900"/>
                </a:solidFill>
                <a:latin typeface="+mn-lt"/>
                <a:cs typeface="+mn-cs"/>
              </a:rPr>
              <a:t>  </a:t>
            </a:r>
            <a:r>
              <a:rPr lang="pl-PL" sz="1400" b="1" dirty="0">
                <a:solidFill>
                  <a:srgbClr val="5F5F5F"/>
                </a:solidFill>
                <a:latin typeface="+mn-lt"/>
                <a:cs typeface="Times New Roman" pitchFamily="18" charset="0"/>
              </a:rPr>
              <a:t>Znaczne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ułatwienie</a:t>
            </a:r>
            <a:endParaRPr lang="en-US" sz="1400" dirty="0">
              <a:solidFill>
                <a:srgbClr val="5F5F5F"/>
              </a:solidFill>
              <a:latin typeface="+mn-lt"/>
              <a:cs typeface="+mn-cs"/>
            </a:endParaRPr>
          </a:p>
          <a:p>
            <a:pPr defTabSz="762000">
              <a:tabLst>
                <a:tab pos="4305300" algn="l"/>
                <a:tab pos="5383213" algn="l"/>
              </a:tabLst>
              <a:defRPr/>
            </a:pPr>
            <a:r>
              <a:rPr lang="en-US" sz="1400" dirty="0">
                <a:solidFill>
                  <a:srgbClr val="808080">
                    <a:lumMod val="75000"/>
                  </a:srgbClr>
                </a:solidFill>
                <a:latin typeface="+mn-lt"/>
                <a:cs typeface="+mn-cs"/>
              </a:rPr>
              <a:t>XXX</a:t>
            </a:r>
            <a:r>
              <a:rPr lang="en-US" sz="1400" b="1" dirty="0">
                <a:solidFill>
                  <a:srgbClr val="0070C0"/>
                </a:solidFill>
                <a:latin typeface="+mn-lt"/>
                <a:cs typeface="+mn-cs"/>
              </a:rPr>
              <a:t>+4</a:t>
            </a:r>
            <a:r>
              <a:rPr lang="en-US" sz="1400" b="1" dirty="0">
                <a:solidFill>
                  <a:srgbClr val="009900"/>
                </a:solidFill>
                <a:latin typeface="+mn-lt"/>
                <a:cs typeface="+mn-cs"/>
              </a:rPr>
              <a:t>  </a:t>
            </a:r>
            <a:r>
              <a:rPr lang="en-US" sz="1400" b="1" dirty="0">
                <a:solidFill>
                  <a:srgbClr val="5F5F5F"/>
                </a:solidFill>
                <a:latin typeface="+mn-lt"/>
                <a:cs typeface="Times New Roman" pitchFamily="18" charset="0"/>
              </a:rPr>
              <a:t>C</a:t>
            </a:r>
            <a:r>
              <a:rPr lang="pl-PL" sz="1400" b="1" dirty="0">
                <a:solidFill>
                  <a:srgbClr val="5F5F5F"/>
                </a:solidFill>
                <a:latin typeface="+mn-lt"/>
                <a:cs typeface="Times New Roman" pitchFamily="18" charset="0"/>
              </a:rPr>
              <a:t>ałkowite</a:t>
            </a:r>
            <a:r>
              <a:rPr lang="en-US" sz="1400" dirty="0">
                <a:solidFill>
                  <a:srgbClr val="5F5F5F"/>
                </a:solidFill>
                <a:latin typeface="+mn-lt"/>
                <a:cs typeface="Times New Roman" pitchFamily="18" charset="0"/>
              </a:rPr>
              <a:t> </a:t>
            </a:r>
            <a:r>
              <a:rPr lang="pl-PL" sz="1400" dirty="0">
                <a:solidFill>
                  <a:srgbClr val="5F5F5F"/>
                </a:solidFill>
                <a:latin typeface="+mn-lt"/>
                <a:cs typeface="Times New Roman" pitchFamily="18" charset="0"/>
              </a:rPr>
              <a:t>ułatwienie</a:t>
            </a:r>
            <a:endParaRPr lang="en-US" sz="1400" dirty="0">
              <a:solidFill>
                <a:srgbClr val="5F5F5F"/>
              </a:solidFill>
              <a:latin typeface="+mn-lt"/>
              <a:cs typeface="Times New Roman" pitchFamily="18" charset="0"/>
            </a:endParaRPr>
          </a:p>
          <a:p>
            <a:pPr defTabSz="762000">
              <a:tabLst>
                <a:tab pos="4305300" algn="l"/>
                <a:tab pos="5383213" algn="l"/>
              </a:tabLst>
              <a:defRPr/>
            </a:pP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6666FF"/>
                </a:solidFill>
                <a:latin typeface="+mn-lt"/>
                <a:cs typeface="Times New Roman" pitchFamily="18" charset="0"/>
              </a:rPr>
              <a:t>+8</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ieokreśone</a:t>
            </a:r>
            <a:endParaRPr lang="en-US" sz="1400" dirty="0">
              <a:solidFill>
                <a:srgbClr val="5F5F5F"/>
              </a:solidFill>
              <a:latin typeface="+mn-lt"/>
              <a:cs typeface="Times New Roman" pitchFamily="18" charset="0"/>
            </a:endParaRPr>
          </a:p>
          <a:p>
            <a:pPr defTabSz="762000">
              <a:tabLst>
                <a:tab pos="4305300" algn="l"/>
                <a:tab pos="5383213" algn="l"/>
              </a:tabLst>
              <a:defRPr/>
            </a:pPr>
            <a:r>
              <a:rPr lang="en-US" sz="1400" dirty="0">
                <a:solidFill>
                  <a:srgbClr val="5F5F5F"/>
                </a:solidFill>
                <a:latin typeface="+mn-lt"/>
                <a:cs typeface="Times New Roman" pitchFamily="18" charset="0"/>
              </a:rPr>
              <a:t>XXX</a:t>
            </a:r>
            <a:r>
              <a:rPr lang="en-US" sz="1400" b="1" dirty="0">
                <a:solidFill>
                  <a:srgbClr val="6666FF"/>
                </a:solidFill>
                <a:latin typeface="+mn-lt"/>
                <a:cs typeface="Times New Roman" pitchFamily="18" charset="0"/>
              </a:rPr>
              <a:t>+9</a:t>
            </a:r>
            <a:r>
              <a:rPr lang="en-US" sz="1400" dirty="0">
                <a:solidFill>
                  <a:srgbClr val="5F5F5F"/>
                </a:solidFill>
                <a:latin typeface="+mn-lt"/>
                <a:cs typeface="Times New Roman" pitchFamily="18" charset="0"/>
              </a:rPr>
              <a:t>  n</a:t>
            </a:r>
            <a:r>
              <a:rPr lang="pl-PL" sz="1400" dirty="0">
                <a:solidFill>
                  <a:srgbClr val="5F5F5F"/>
                </a:solidFill>
                <a:latin typeface="+mn-lt"/>
                <a:cs typeface="Times New Roman" pitchFamily="18" charset="0"/>
              </a:rPr>
              <a:t>ie dotyczy</a:t>
            </a:r>
            <a:endParaRPr lang="en-US" sz="1400" dirty="0">
              <a:solidFill>
                <a:srgbClr val="5F5F5F"/>
              </a:solidFill>
              <a:latin typeface="+mn-lt"/>
              <a:cs typeface="Times New Roman" pitchFamily="18" charset="0"/>
            </a:endParaRPr>
          </a:p>
          <a:p>
            <a:pPr marL="342900" indent="-342900" defTabSz="762000">
              <a:tabLst>
                <a:tab pos="4305300" algn="l"/>
                <a:tab pos="5383213" algn="l"/>
              </a:tabLst>
              <a:defRPr/>
            </a:pPr>
            <a:r>
              <a:rPr lang="en-US" sz="1400" dirty="0">
                <a:solidFill>
                  <a:srgbClr val="009900"/>
                </a:solidFill>
                <a:latin typeface="+mn-lt"/>
                <a:cs typeface="+mn-cs"/>
              </a:rPr>
              <a:t>       </a:t>
            </a:r>
          </a:p>
        </p:txBody>
      </p:sp>
      <p:sp>
        <p:nvSpPr>
          <p:cNvPr id="17" name="Prostokąt 16"/>
          <p:cNvSpPr/>
          <p:nvPr/>
        </p:nvSpPr>
        <p:spPr>
          <a:xfrm>
            <a:off x="2286000" y="3357563"/>
            <a:ext cx="6534150" cy="954087"/>
          </a:xfrm>
          <a:prstGeom prst="rect">
            <a:avLst/>
          </a:prstGeom>
        </p:spPr>
        <p:txBody>
          <a:bodyPr>
            <a:spAutoFit/>
          </a:bodyPr>
          <a:lstStyle/>
          <a:p>
            <a:pPr>
              <a:defRPr/>
            </a:pPr>
            <a:r>
              <a:rPr lang="pl-PL" sz="1400" i="1" dirty="0">
                <a:solidFill>
                  <a:schemeClr val="bg2"/>
                </a:solidFill>
                <a:latin typeface="+mn-lt"/>
              </a:rPr>
              <a:t>Osoby spokrewnione przez urodzenie, małżeństwo lub inne związki uznawane zgodnie z normami kulturowymi za najbliższą rodzinę jak: małżonkowie, partnerzy, rodzice, rodzeństwo, dzieci, rodzina zastępcza, rodzice adopcyjni i dziadkowie</a:t>
            </a:r>
            <a:endParaRPr lang="pl-PL" sz="1400" dirty="0">
              <a:solidFill>
                <a:schemeClr val="bg2"/>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6" grpId="0" autoUpdateAnimBg="0"/>
      <p:bldP spid="2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378200" y="2033588"/>
            <a:ext cx="2379663" cy="403225"/>
          </a:xfrm>
          <a:prstGeom prst="rect">
            <a:avLst/>
          </a:prstGeom>
          <a:noFill/>
          <a:ln w="12700">
            <a:solidFill>
              <a:srgbClr val="006600"/>
            </a:solidFill>
            <a:miter lim="800000"/>
            <a:headEnd/>
            <a:tailEnd/>
          </a:ln>
        </p:spPr>
        <p:txBody>
          <a:bodyPr wrap="none" lIns="86402" tIns="43201" rIns="86402" bIns="43201">
            <a:spAutoFit/>
          </a:bodyPr>
          <a:lstStyle/>
          <a:p>
            <a:pPr algn="ctr" defTabSz="720725" eaLnBrk="0" hangingPunct="0"/>
            <a:r>
              <a:rPr lang="pl-PL" sz="2000" b="1">
                <a:solidFill>
                  <a:srgbClr val="5F5F5F"/>
                </a:solidFill>
                <a:latin typeface="Verdana" pitchFamily="34" charset="0"/>
              </a:rPr>
              <a:t>Ocena Wstępna</a:t>
            </a:r>
            <a:endParaRPr lang="de-DE" sz="2000">
              <a:solidFill>
                <a:srgbClr val="5F5F5F"/>
              </a:solidFill>
              <a:latin typeface="Verdana" pitchFamily="34" charset="0"/>
            </a:endParaRPr>
          </a:p>
        </p:txBody>
      </p:sp>
      <p:sp>
        <p:nvSpPr>
          <p:cNvPr id="34819" name="Arc 3"/>
          <p:cNvSpPr>
            <a:spLocks/>
          </p:cNvSpPr>
          <p:nvPr/>
        </p:nvSpPr>
        <p:spPr bwMode="auto">
          <a:xfrm rot="-5400000">
            <a:off x="2178844" y="2178844"/>
            <a:ext cx="1285875" cy="13573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nvGrpSpPr>
          <p:cNvPr id="2" name="Group 4"/>
          <p:cNvGrpSpPr>
            <a:grpSpLocks/>
          </p:cNvGrpSpPr>
          <p:nvPr/>
        </p:nvGrpSpPr>
        <p:grpSpPr bwMode="auto">
          <a:xfrm>
            <a:off x="5572125" y="2220913"/>
            <a:ext cx="3363913" cy="1754187"/>
            <a:chOff x="3651" y="1253"/>
            <a:chExt cx="2119" cy="1198"/>
          </a:xfrm>
        </p:grpSpPr>
        <p:sp>
          <p:nvSpPr>
            <p:cNvPr id="34843" name="Text Box 5"/>
            <p:cNvSpPr txBox="1">
              <a:spLocks noChangeArrowheads="1"/>
            </p:cNvSpPr>
            <p:nvPr/>
          </p:nvSpPr>
          <p:spPr bwMode="auto">
            <a:xfrm>
              <a:off x="3831" y="2176"/>
              <a:ext cx="1939" cy="275"/>
            </a:xfrm>
            <a:prstGeom prst="rect">
              <a:avLst/>
            </a:prstGeom>
            <a:noFill/>
            <a:ln w="12700">
              <a:solidFill>
                <a:srgbClr val="5F5F5F"/>
              </a:solidFill>
              <a:miter lim="800000"/>
              <a:headEnd/>
              <a:tailEnd/>
            </a:ln>
          </p:spPr>
          <p:txBody>
            <a:bodyPr wrap="none" lIns="86402" tIns="43201" rIns="86402" bIns="43201">
              <a:spAutoFit/>
            </a:bodyPr>
            <a:lstStyle/>
            <a:p>
              <a:pPr defTabSz="720725" eaLnBrk="0" hangingPunct="0"/>
              <a:r>
                <a:rPr lang="pl-PL" sz="2000" b="1">
                  <a:solidFill>
                    <a:srgbClr val="5F5F5F"/>
                  </a:solidFill>
                  <a:latin typeface="Verdana" pitchFamily="34" charset="0"/>
                </a:rPr>
                <a:t>Podział Obowiązków</a:t>
              </a:r>
              <a:endParaRPr lang="de-DE" sz="2000">
                <a:solidFill>
                  <a:srgbClr val="5F5F5F"/>
                </a:solidFill>
                <a:latin typeface="Verdana" pitchFamily="34" charset="0"/>
              </a:endParaRPr>
            </a:p>
          </p:txBody>
        </p:sp>
        <p:sp>
          <p:nvSpPr>
            <p:cNvPr id="34844" name="Arc 6"/>
            <p:cNvSpPr>
              <a:spLocks/>
            </p:cNvSpPr>
            <p:nvPr/>
          </p:nvSpPr>
          <p:spPr bwMode="auto">
            <a:xfrm>
              <a:off x="3651" y="1253"/>
              <a:ext cx="810" cy="8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grpSp>
        <p:nvGrpSpPr>
          <p:cNvPr id="3" name="Group 7"/>
          <p:cNvGrpSpPr>
            <a:grpSpLocks/>
          </p:cNvGrpSpPr>
          <p:nvPr/>
        </p:nvGrpSpPr>
        <p:grpSpPr bwMode="auto">
          <a:xfrm>
            <a:off x="3500438" y="4068763"/>
            <a:ext cx="3429000" cy="1538287"/>
            <a:chOff x="2237" y="2789"/>
            <a:chExt cx="2365" cy="1059"/>
          </a:xfrm>
        </p:grpSpPr>
        <p:sp>
          <p:nvSpPr>
            <p:cNvPr id="34841" name="Text Box 8"/>
            <p:cNvSpPr txBox="1">
              <a:spLocks noChangeArrowheads="1"/>
            </p:cNvSpPr>
            <p:nvPr/>
          </p:nvSpPr>
          <p:spPr bwMode="auto">
            <a:xfrm>
              <a:off x="2237" y="3571"/>
              <a:ext cx="1434" cy="277"/>
            </a:xfrm>
            <a:prstGeom prst="rect">
              <a:avLst/>
            </a:prstGeom>
            <a:noFill/>
            <a:ln w="12700">
              <a:solidFill>
                <a:srgbClr val="5F5F5F"/>
              </a:solidFill>
              <a:miter lim="800000"/>
              <a:headEnd/>
              <a:tailEnd/>
            </a:ln>
          </p:spPr>
          <p:txBody>
            <a:bodyPr lIns="86402" tIns="43201" rIns="86402" bIns="43201">
              <a:spAutoFit/>
            </a:bodyPr>
            <a:lstStyle/>
            <a:p>
              <a:pPr defTabSz="720725" eaLnBrk="0" hangingPunct="0"/>
              <a:r>
                <a:rPr lang="de-DE" sz="2000" b="1">
                  <a:solidFill>
                    <a:srgbClr val="5F5F5F"/>
                  </a:solidFill>
                  <a:latin typeface="Verdana" pitchFamily="34" charset="0"/>
                </a:rPr>
                <a:t>Inte</a:t>
              </a:r>
              <a:r>
                <a:rPr lang="pl-PL" sz="2000" b="1">
                  <a:solidFill>
                    <a:srgbClr val="5F5F5F"/>
                  </a:solidFill>
                  <a:latin typeface="Verdana" pitchFamily="34" charset="0"/>
                </a:rPr>
                <a:t>rwencja</a:t>
              </a:r>
              <a:endParaRPr lang="de-DE" sz="2000">
                <a:solidFill>
                  <a:srgbClr val="5F5F5F"/>
                </a:solidFill>
                <a:latin typeface="Verdana" pitchFamily="34" charset="0"/>
              </a:endParaRPr>
            </a:p>
          </p:txBody>
        </p:sp>
        <p:sp>
          <p:nvSpPr>
            <p:cNvPr id="34842" name="Arc 9"/>
            <p:cNvSpPr>
              <a:spLocks/>
            </p:cNvSpPr>
            <p:nvPr/>
          </p:nvSpPr>
          <p:spPr bwMode="auto">
            <a:xfrm rot="5400000">
              <a:off x="3669" y="2786"/>
              <a:ext cx="930" cy="9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grpSp>
        <p:nvGrpSpPr>
          <p:cNvPr id="4" name="Group 10"/>
          <p:cNvGrpSpPr>
            <a:grpSpLocks/>
          </p:cNvGrpSpPr>
          <p:nvPr/>
        </p:nvGrpSpPr>
        <p:grpSpPr bwMode="auto">
          <a:xfrm>
            <a:off x="1377950" y="3606800"/>
            <a:ext cx="2095500" cy="1736725"/>
            <a:chOff x="617" y="2335"/>
            <a:chExt cx="1320" cy="1343"/>
          </a:xfrm>
        </p:grpSpPr>
        <p:sp>
          <p:nvSpPr>
            <p:cNvPr id="34839" name="Text Box 11"/>
            <p:cNvSpPr txBox="1">
              <a:spLocks noChangeArrowheads="1"/>
            </p:cNvSpPr>
            <p:nvPr/>
          </p:nvSpPr>
          <p:spPr bwMode="auto">
            <a:xfrm>
              <a:off x="617" y="2335"/>
              <a:ext cx="1030" cy="312"/>
            </a:xfrm>
            <a:prstGeom prst="rect">
              <a:avLst/>
            </a:prstGeom>
            <a:noFill/>
            <a:ln w="12700">
              <a:solidFill>
                <a:srgbClr val="5F5F5F"/>
              </a:solidFill>
              <a:miter lim="800000"/>
              <a:headEnd/>
              <a:tailEnd/>
            </a:ln>
          </p:spPr>
          <p:txBody>
            <a:bodyPr wrap="none" lIns="86402" tIns="43201" rIns="86402" bIns="43201">
              <a:spAutoFit/>
            </a:bodyPr>
            <a:lstStyle/>
            <a:p>
              <a:pPr defTabSz="720725" eaLnBrk="0" hangingPunct="0"/>
              <a:r>
                <a:rPr lang="pl-PL" sz="2000" b="1">
                  <a:solidFill>
                    <a:srgbClr val="5F5F5F"/>
                  </a:solidFill>
                  <a:latin typeface="Verdana" pitchFamily="34" charset="0"/>
                </a:rPr>
                <a:t>Ewaluacja</a:t>
              </a:r>
              <a:endParaRPr lang="de-DE" sz="2000">
                <a:solidFill>
                  <a:srgbClr val="5F5F5F"/>
                </a:solidFill>
                <a:latin typeface="Verdana" pitchFamily="34" charset="0"/>
              </a:endParaRPr>
            </a:p>
          </p:txBody>
        </p:sp>
        <p:sp>
          <p:nvSpPr>
            <p:cNvPr id="34840" name="Arc 12"/>
            <p:cNvSpPr>
              <a:spLocks/>
            </p:cNvSpPr>
            <p:nvPr/>
          </p:nvSpPr>
          <p:spPr bwMode="auto">
            <a:xfrm rot="10800000">
              <a:off x="1099" y="2695"/>
              <a:ext cx="838" cy="9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sp>
        <p:nvSpPr>
          <p:cNvPr id="34823" name="Text Box 13"/>
          <p:cNvSpPr txBox="1">
            <a:spLocks noChangeArrowheads="1"/>
          </p:cNvSpPr>
          <p:nvPr/>
        </p:nvSpPr>
        <p:spPr bwMode="auto">
          <a:xfrm>
            <a:off x="3132138" y="3573463"/>
            <a:ext cx="2952750" cy="457200"/>
          </a:xfrm>
          <a:prstGeom prst="rect">
            <a:avLst/>
          </a:prstGeom>
          <a:noFill/>
          <a:ln w="9525">
            <a:noFill/>
            <a:miter lim="800000"/>
            <a:headEnd/>
            <a:tailEnd/>
          </a:ln>
        </p:spPr>
        <p:txBody>
          <a:bodyPr>
            <a:spAutoFit/>
          </a:bodyPr>
          <a:lstStyle/>
          <a:p>
            <a:pPr algn="ctr">
              <a:spcBef>
                <a:spcPct val="50000"/>
              </a:spcBef>
            </a:pPr>
            <a:r>
              <a:rPr lang="en-US" sz="2400" b="1">
                <a:solidFill>
                  <a:srgbClr val="5F5F5F"/>
                </a:solidFill>
                <a:latin typeface="Verdana" pitchFamily="34" charset="0"/>
              </a:rPr>
              <a:t>Rehab-Cycle</a:t>
            </a:r>
          </a:p>
        </p:txBody>
      </p:sp>
      <p:grpSp>
        <p:nvGrpSpPr>
          <p:cNvPr id="5" name="Gruppieren 23"/>
          <p:cNvGrpSpPr>
            <a:grpSpLocks/>
          </p:cNvGrpSpPr>
          <p:nvPr/>
        </p:nvGrpSpPr>
        <p:grpSpPr bwMode="auto">
          <a:xfrm>
            <a:off x="1071563" y="1143000"/>
            <a:ext cx="3141662" cy="842963"/>
            <a:chOff x="1071563" y="1143000"/>
            <a:chExt cx="3141662" cy="842963"/>
          </a:xfrm>
        </p:grpSpPr>
        <p:sp>
          <p:nvSpPr>
            <p:cNvPr id="140305" name="Text Box 17"/>
            <p:cNvSpPr txBox="1">
              <a:spLocks noChangeArrowheads="1"/>
            </p:cNvSpPr>
            <p:nvPr/>
          </p:nvSpPr>
          <p:spPr bwMode="auto">
            <a:xfrm>
              <a:off x="1071563" y="1143000"/>
              <a:ext cx="2484437"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Arkusz Oceny Wstępnej </a:t>
              </a:r>
              <a:r>
                <a:rPr lang="en-US" b="1">
                  <a:solidFill>
                    <a:srgbClr val="FFFFFF"/>
                  </a:solidFill>
                  <a:latin typeface="Verdana" pitchFamily="34" charset="0"/>
                </a:rPr>
                <a:t>ICF</a:t>
              </a:r>
            </a:p>
          </p:txBody>
        </p:sp>
        <p:sp>
          <p:nvSpPr>
            <p:cNvPr id="34838" name="Line 16"/>
            <p:cNvSpPr>
              <a:spLocks noChangeShapeType="1"/>
            </p:cNvSpPr>
            <p:nvPr/>
          </p:nvSpPr>
          <p:spPr bwMode="auto">
            <a:xfrm>
              <a:off x="3571875" y="1643063"/>
              <a:ext cx="641350" cy="342900"/>
            </a:xfrm>
            <a:prstGeom prst="line">
              <a:avLst/>
            </a:prstGeom>
            <a:noFill/>
            <a:ln w="38100">
              <a:solidFill>
                <a:srgbClr val="CC0000"/>
              </a:solidFill>
              <a:round/>
              <a:headEnd/>
              <a:tailEnd type="triangle" w="med" len="med"/>
            </a:ln>
          </p:spPr>
          <p:txBody>
            <a:bodyPr/>
            <a:lstStyle/>
            <a:p>
              <a:endParaRPr lang="pl-PL"/>
            </a:p>
          </p:txBody>
        </p:sp>
      </p:grpSp>
      <p:grpSp>
        <p:nvGrpSpPr>
          <p:cNvPr id="6" name="Gruppieren 24"/>
          <p:cNvGrpSpPr>
            <a:grpSpLocks/>
          </p:cNvGrpSpPr>
          <p:nvPr/>
        </p:nvGrpSpPr>
        <p:grpSpPr bwMode="auto">
          <a:xfrm>
            <a:off x="5143500" y="1285875"/>
            <a:ext cx="3090863" cy="925513"/>
            <a:chOff x="5143500" y="1285875"/>
            <a:chExt cx="3090863" cy="925513"/>
          </a:xfrm>
        </p:grpSpPr>
        <p:sp>
          <p:nvSpPr>
            <p:cNvPr id="379920" name="Text Box 15"/>
            <p:cNvSpPr txBox="1">
              <a:spLocks noChangeArrowheads="1"/>
            </p:cNvSpPr>
            <p:nvPr/>
          </p:nvSpPr>
          <p:spPr bwMode="auto">
            <a:xfrm>
              <a:off x="6000750" y="1285875"/>
              <a:ext cx="2233613" cy="925513"/>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Profil Kategorialny </a:t>
              </a:r>
              <a:r>
                <a:rPr lang="en-US" b="1">
                  <a:solidFill>
                    <a:srgbClr val="FFFFFF"/>
                  </a:solidFill>
                  <a:latin typeface="Verdana" pitchFamily="34" charset="0"/>
                </a:rPr>
                <a:t>ICF</a:t>
              </a:r>
            </a:p>
          </p:txBody>
        </p:sp>
        <p:sp>
          <p:nvSpPr>
            <p:cNvPr id="34836" name="Line 18"/>
            <p:cNvSpPr>
              <a:spLocks noChangeShapeType="1"/>
            </p:cNvSpPr>
            <p:nvPr/>
          </p:nvSpPr>
          <p:spPr bwMode="auto">
            <a:xfrm flipH="1">
              <a:off x="5143500" y="1571625"/>
              <a:ext cx="863600" cy="431800"/>
            </a:xfrm>
            <a:prstGeom prst="line">
              <a:avLst/>
            </a:prstGeom>
            <a:noFill/>
            <a:ln w="38100">
              <a:solidFill>
                <a:srgbClr val="CC0000"/>
              </a:solidFill>
              <a:round/>
              <a:headEnd/>
              <a:tailEnd type="triangle" w="med" len="med"/>
            </a:ln>
          </p:spPr>
          <p:txBody>
            <a:bodyPr/>
            <a:lstStyle/>
            <a:p>
              <a:endParaRPr lang="pl-PL"/>
            </a:p>
          </p:txBody>
        </p:sp>
      </p:grpSp>
      <p:grpSp>
        <p:nvGrpSpPr>
          <p:cNvPr id="7" name="Gruppieren 25"/>
          <p:cNvGrpSpPr>
            <a:grpSpLocks/>
          </p:cNvGrpSpPr>
          <p:nvPr/>
        </p:nvGrpSpPr>
        <p:grpSpPr bwMode="auto">
          <a:xfrm>
            <a:off x="5146675" y="4000500"/>
            <a:ext cx="3671888" cy="1658938"/>
            <a:chOff x="5146674" y="4000500"/>
            <a:chExt cx="3671889" cy="1658938"/>
          </a:xfrm>
        </p:grpSpPr>
        <p:sp>
          <p:nvSpPr>
            <p:cNvPr id="379922" name="Text Box 19"/>
            <p:cNvSpPr txBox="1">
              <a:spLocks noChangeArrowheads="1"/>
            </p:cNvSpPr>
            <p:nvPr/>
          </p:nvSpPr>
          <p:spPr bwMode="auto">
            <a:xfrm>
              <a:off x="6443662" y="5000625"/>
              <a:ext cx="2374901"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Tabela Interwencji </a:t>
              </a:r>
              <a:r>
                <a:rPr lang="en-US" b="1">
                  <a:solidFill>
                    <a:srgbClr val="FFFFFF"/>
                  </a:solidFill>
                  <a:latin typeface="Verdana" pitchFamily="34" charset="0"/>
                </a:rPr>
                <a:t>ICF</a:t>
              </a:r>
            </a:p>
          </p:txBody>
        </p:sp>
        <p:sp>
          <p:nvSpPr>
            <p:cNvPr id="34833" name="Line 20"/>
            <p:cNvSpPr>
              <a:spLocks noChangeShapeType="1"/>
            </p:cNvSpPr>
            <p:nvPr/>
          </p:nvSpPr>
          <p:spPr bwMode="auto">
            <a:xfrm flipH="1">
              <a:off x="5146674" y="5500702"/>
              <a:ext cx="1282713" cy="158736"/>
            </a:xfrm>
            <a:prstGeom prst="line">
              <a:avLst/>
            </a:prstGeom>
            <a:noFill/>
            <a:ln w="38100">
              <a:solidFill>
                <a:srgbClr val="CC0000"/>
              </a:solidFill>
              <a:round/>
              <a:headEnd/>
              <a:tailEnd type="triangle" w="med" len="med"/>
            </a:ln>
          </p:spPr>
          <p:txBody>
            <a:bodyPr/>
            <a:lstStyle/>
            <a:p>
              <a:endParaRPr lang="pl-PL"/>
            </a:p>
          </p:txBody>
        </p:sp>
        <p:sp>
          <p:nvSpPr>
            <p:cNvPr id="34834" name="Line 21"/>
            <p:cNvSpPr>
              <a:spLocks noChangeShapeType="1"/>
            </p:cNvSpPr>
            <p:nvPr/>
          </p:nvSpPr>
          <p:spPr bwMode="auto">
            <a:xfrm flipH="1" flipV="1">
              <a:off x="7072312" y="4000500"/>
              <a:ext cx="500083" cy="1000136"/>
            </a:xfrm>
            <a:prstGeom prst="line">
              <a:avLst/>
            </a:prstGeom>
            <a:noFill/>
            <a:ln w="38100">
              <a:solidFill>
                <a:srgbClr val="CC0000"/>
              </a:solidFill>
              <a:round/>
              <a:headEnd/>
              <a:tailEnd type="triangle" w="med" len="med"/>
            </a:ln>
          </p:spPr>
          <p:txBody>
            <a:bodyPr/>
            <a:lstStyle/>
            <a:p>
              <a:endParaRPr lang="pl-PL"/>
            </a:p>
          </p:txBody>
        </p:sp>
      </p:grpSp>
      <p:grpSp>
        <p:nvGrpSpPr>
          <p:cNvPr id="8" name="Gruppieren 26"/>
          <p:cNvGrpSpPr>
            <a:grpSpLocks/>
          </p:cNvGrpSpPr>
          <p:nvPr/>
        </p:nvGrpSpPr>
        <p:grpSpPr bwMode="auto">
          <a:xfrm>
            <a:off x="268288" y="4071938"/>
            <a:ext cx="2160587" cy="1509712"/>
            <a:chOff x="268288" y="4071938"/>
            <a:chExt cx="2160587" cy="1509713"/>
          </a:xfrm>
        </p:grpSpPr>
        <p:sp>
          <p:nvSpPr>
            <p:cNvPr id="379923" name="Text Box 22"/>
            <p:cNvSpPr txBox="1">
              <a:spLocks noChangeArrowheads="1"/>
            </p:cNvSpPr>
            <p:nvPr/>
          </p:nvSpPr>
          <p:spPr bwMode="auto">
            <a:xfrm>
              <a:off x="268288" y="4930776"/>
              <a:ext cx="2160587"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Karta Ewaluacji </a:t>
              </a:r>
              <a:r>
                <a:rPr lang="en-US" b="1">
                  <a:solidFill>
                    <a:srgbClr val="FFFFFF"/>
                  </a:solidFill>
                  <a:latin typeface="Verdana" pitchFamily="34" charset="0"/>
                </a:rPr>
                <a:t>ICF</a:t>
              </a:r>
            </a:p>
          </p:txBody>
        </p:sp>
        <p:sp>
          <p:nvSpPr>
            <p:cNvPr id="34831" name="Line 23"/>
            <p:cNvSpPr>
              <a:spLocks noChangeShapeType="1"/>
            </p:cNvSpPr>
            <p:nvPr/>
          </p:nvSpPr>
          <p:spPr bwMode="auto">
            <a:xfrm flipV="1">
              <a:off x="1403350" y="4071938"/>
              <a:ext cx="525463" cy="796925"/>
            </a:xfrm>
            <a:prstGeom prst="line">
              <a:avLst/>
            </a:prstGeom>
            <a:noFill/>
            <a:ln w="38100">
              <a:solidFill>
                <a:srgbClr val="CC0000"/>
              </a:solidFill>
              <a:round/>
              <a:headEnd/>
              <a:tailEnd type="triangle" w="med" len="med"/>
            </a:ln>
          </p:spPr>
          <p:txBody>
            <a:bodyPr/>
            <a:lstStyle/>
            <a:p>
              <a:endParaRPr lang="pl-PL"/>
            </a:p>
          </p:txBody>
        </p:sp>
      </p:grpSp>
      <p:sp>
        <p:nvSpPr>
          <p:cNvPr id="34828" name="Text Box 5"/>
          <p:cNvSpPr txBox="1">
            <a:spLocks noChangeArrowheads="1"/>
          </p:cNvSpPr>
          <p:nvPr/>
        </p:nvSpPr>
        <p:spPr bwMode="auto">
          <a:xfrm>
            <a:off x="323850" y="5786438"/>
            <a:ext cx="8320088" cy="461962"/>
          </a:xfrm>
          <a:prstGeom prst="rect">
            <a:avLst/>
          </a:prstGeom>
          <a:noFill/>
          <a:ln w="9525">
            <a:noFill/>
            <a:miter lim="800000"/>
            <a:headEnd/>
            <a:tailEnd/>
          </a:ln>
        </p:spPr>
        <p:txBody>
          <a:bodyPr>
            <a:spAutoFit/>
          </a:bodyPr>
          <a:lstStyle/>
          <a:p>
            <a:pPr>
              <a:spcBef>
                <a:spcPct val="50000"/>
              </a:spcBef>
            </a:pPr>
            <a:r>
              <a:rPr lang="en-US" sz="1200" b="1">
                <a:solidFill>
                  <a:srgbClr val="5F5F5F"/>
                </a:solidFill>
                <a:latin typeface="Verdana" pitchFamily="34" charset="0"/>
              </a:rPr>
              <a:t>Rauch A, Cieza A, Stucki G, Melvin J. How to apply the ICF for rehabilitation management in clinical practice. Eur J Phys Rehabil Med 2008; 44: 329-42</a:t>
            </a:r>
          </a:p>
        </p:txBody>
      </p:sp>
      <p:sp>
        <p:nvSpPr>
          <p:cNvPr id="34829" name="Rectangle 3"/>
          <p:cNvSpPr txBox="1">
            <a:spLocks noChangeArrowheads="1"/>
          </p:cNvSpPr>
          <p:nvPr/>
        </p:nvSpPr>
        <p:spPr bwMode="auto">
          <a:xfrm>
            <a:off x="214313" y="285750"/>
            <a:ext cx="8715375" cy="500063"/>
          </a:xfrm>
          <a:prstGeom prst="rect">
            <a:avLst/>
          </a:prstGeom>
          <a:noFill/>
          <a:ln w="9525">
            <a:noFill/>
            <a:miter lim="800000"/>
            <a:headEnd/>
            <a:tailEnd/>
          </a:ln>
        </p:spPr>
        <p:txBody>
          <a:bodyPr/>
          <a:lstStyle/>
          <a:p>
            <a:pPr marL="342900" indent="-342900" algn="ctr">
              <a:spcBef>
                <a:spcPct val="20000"/>
              </a:spcBef>
            </a:pPr>
            <a:r>
              <a:rPr lang="pl-PL" sz="2400" b="1">
                <a:solidFill>
                  <a:srgbClr val="FFFFFF"/>
                </a:solidFill>
                <a:latin typeface="Verdana" pitchFamily="34" charset="0"/>
              </a:rPr>
              <a:t>Wykorzystanie ICF w zarządzaniu rehabilitacją</a:t>
            </a:r>
            <a:endParaRPr lang="de-CH" sz="2400" b="1">
              <a:solidFill>
                <a:srgbClr val="FFFFF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000"/>
                                        <p:tgtEl>
                                          <p:spTgt spid="7"/>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285750" y="1143000"/>
            <a:ext cx="8391525" cy="1143000"/>
          </a:xfrm>
          <a:prstGeom prst="rect">
            <a:avLst/>
          </a:prstGeom>
          <a:noFill/>
          <a:ln w="9525">
            <a:noFill/>
            <a:round/>
            <a:headEnd/>
            <a:tailEnd/>
          </a:ln>
          <a:effectLst/>
        </p:spPr>
        <p:txBody>
          <a:bodyPr/>
          <a:lstStyle/>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5F5F5F"/>
                </a:solidFill>
                <a:latin typeface="Verdana" pitchFamily="32" charset="0"/>
                <a:ea typeface="MS Gothic" charset="0"/>
                <a:cs typeface="MS Gothic" charset="0"/>
              </a:rPr>
              <a:t>U podstaw ICF</a:t>
            </a:r>
            <a:r>
              <a:rPr lang="en-US" sz="2000">
                <a:solidFill>
                  <a:srgbClr val="5F5F5F"/>
                </a:solidFill>
                <a:latin typeface="Verdana" pitchFamily="32" charset="0"/>
                <a:ea typeface="MS Gothic" charset="0"/>
                <a:cs typeface="MS Gothic" charset="0"/>
              </a:rPr>
              <a:t> </a:t>
            </a:r>
            <a:r>
              <a:rPr lang="en-US" sz="2000">
                <a:solidFill>
                  <a:srgbClr val="808080"/>
                </a:solidFill>
                <a:latin typeface="Verdana" pitchFamily="32" charset="0"/>
                <a:ea typeface="MS Gothic" charset="0"/>
                <a:cs typeface="MS Gothic" charset="0"/>
              </a:rPr>
              <a:t>leży</a:t>
            </a:r>
            <a:r>
              <a:rPr lang="en-US" sz="2000" b="1">
                <a:solidFill>
                  <a:srgbClr val="C00000"/>
                </a:solidFill>
                <a:latin typeface="Verdana" pitchFamily="32" charset="0"/>
                <a:ea typeface="MS Gothic" charset="0"/>
                <a:cs typeface="MS Gothic" charset="0"/>
              </a:rPr>
              <a:t> wielowymiarowe podejście</a:t>
            </a:r>
            <a:r>
              <a:rPr lang="en-US" sz="2000">
                <a:solidFill>
                  <a:srgbClr val="000000"/>
                </a:solidFill>
                <a:latin typeface="Verdana" pitchFamily="32" charset="0"/>
                <a:ea typeface="MS Gothic" charset="0"/>
                <a:cs typeface="MS Gothic" charset="0"/>
              </a:rPr>
              <a:t>,</a:t>
            </a:r>
            <a:r>
              <a:rPr lang="en-US" sz="2000" b="1">
                <a:solidFill>
                  <a:srgbClr val="000000"/>
                </a:solidFill>
                <a:latin typeface="Verdana" pitchFamily="32" charset="0"/>
                <a:ea typeface="MS Gothic" charset="0"/>
                <a:cs typeface="MS Gothic" charset="0"/>
              </a:rPr>
              <a:t> </a:t>
            </a:r>
            <a:r>
              <a:rPr lang="en-US" sz="2000">
                <a:solidFill>
                  <a:srgbClr val="808080"/>
                </a:solidFill>
                <a:latin typeface="Verdana" pitchFamily="32" charset="0"/>
                <a:ea typeface="MS Gothic" charset="0"/>
                <a:cs typeface="MS Gothic" charset="0"/>
              </a:rPr>
              <a:t>które umożliwia opis </a:t>
            </a:r>
            <a:r>
              <a:rPr lang="en-US" sz="2000" b="1">
                <a:solidFill>
                  <a:srgbClr val="808080"/>
                </a:solidFill>
                <a:latin typeface="Verdana" pitchFamily="32" charset="0"/>
                <a:ea typeface="MS Gothic" charset="0"/>
                <a:cs typeface="MS Gothic" charset="0"/>
              </a:rPr>
              <a:t>funkcjonowania i niepełnosprawności </a:t>
            </a:r>
            <a:r>
              <a:rPr lang="en-US" sz="2000">
                <a:solidFill>
                  <a:srgbClr val="808080"/>
                </a:solidFill>
                <a:latin typeface="Verdana" pitchFamily="32" charset="0"/>
                <a:ea typeface="MS Gothic" charset="0"/>
                <a:cs typeface="MS Gothic" charset="0"/>
              </a:rPr>
              <a:t>jesdnostki oraz tworzy</a:t>
            </a:r>
            <a:r>
              <a:rPr lang="en-US" sz="2000">
                <a:solidFill>
                  <a:srgbClr val="5F5F5F"/>
                </a:solidFill>
                <a:latin typeface="Verdana" pitchFamily="32" charset="0"/>
                <a:ea typeface="MS Gothic" charset="0"/>
                <a:cs typeface="MS Gothic" charset="0"/>
              </a:rPr>
              <a:t> ramy</a:t>
            </a:r>
            <a:r>
              <a:rPr lang="en-US" sz="2000" b="1">
                <a:solidFill>
                  <a:srgbClr val="5F5F5F"/>
                </a:solidFill>
                <a:latin typeface="Verdana" pitchFamily="32" charset="0"/>
                <a:ea typeface="MS Gothic" charset="0"/>
                <a:cs typeface="MS Gothic" charset="0"/>
              </a:rPr>
              <a:t> </a:t>
            </a:r>
            <a:r>
              <a:rPr lang="en-US" sz="2000" b="1">
                <a:solidFill>
                  <a:srgbClr val="C00000"/>
                </a:solidFill>
                <a:latin typeface="Verdana" pitchFamily="32" charset="0"/>
                <a:ea typeface="MS Gothic" charset="0"/>
                <a:cs typeface="MS Gothic" charset="0"/>
              </a:rPr>
              <a:t>organizujące niezbędne do opisu informacje</a:t>
            </a:r>
            <a:r>
              <a:rPr lang="en-US" sz="2000">
                <a:solidFill>
                  <a:srgbClr val="5F5F5F"/>
                </a:solidFill>
                <a:latin typeface="Verdana" pitchFamily="32" charset="0"/>
                <a:ea typeface="MS Gothic" charset="0"/>
                <a:cs typeface="MS Gothic" charset="0"/>
              </a:rPr>
              <a:t>.</a:t>
            </a:r>
          </a:p>
        </p:txBody>
      </p:sp>
      <p:sp>
        <p:nvSpPr>
          <p:cNvPr id="48130" name="Text Box 2"/>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8823861-DEB6-41B7-A92A-902987895C7F}"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de-CH" sz="1200" b="1">
              <a:solidFill>
                <a:srgbClr val="4D4D4D"/>
              </a:solidFill>
              <a:latin typeface="Verdana" pitchFamily="32" charset="0"/>
              <a:ea typeface="MS Gothic" charset="0"/>
              <a:cs typeface="MS Gothic" charset="0"/>
            </a:endParaRPr>
          </a:p>
        </p:txBody>
      </p:sp>
      <p:sp>
        <p:nvSpPr>
          <p:cNvPr id="48131" name="Text Box 3">
            <a:hlinkClick r:id="rId3" action="ppaction://hlinksldjump"/>
          </p:cNvPr>
          <p:cNvSpPr txBox="1">
            <a:spLocks noChangeArrowheads="1"/>
          </p:cNvSpPr>
          <p:nvPr/>
        </p:nvSpPr>
        <p:spPr bwMode="auto">
          <a:xfrm>
            <a:off x="1746250" y="2643188"/>
            <a:ext cx="2476500" cy="306387"/>
          </a:xfrm>
          <a:prstGeom prst="rect">
            <a:avLst/>
          </a:prstGeom>
          <a:noFill/>
          <a:ln w="9525">
            <a:noFill/>
            <a:round/>
            <a:headEnd/>
            <a:tailEnd/>
          </a:ln>
          <a:effectLst/>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Stan zdrowia</a:t>
            </a:r>
          </a:p>
        </p:txBody>
      </p:sp>
      <p:sp>
        <p:nvSpPr>
          <p:cNvPr id="48132" name="Text Box 4"/>
          <p:cNvSpPr txBox="1">
            <a:spLocks noChangeArrowheads="1"/>
          </p:cNvSpPr>
          <p:nvPr/>
        </p:nvSpPr>
        <p:spPr bwMode="auto">
          <a:xfrm>
            <a:off x="206375" y="5578475"/>
            <a:ext cx="2474913" cy="306388"/>
          </a:xfrm>
          <a:prstGeom prst="rect">
            <a:avLst/>
          </a:prstGeom>
          <a:noFill/>
          <a:ln w="9525">
            <a:noFill/>
            <a:round/>
            <a:headEnd/>
            <a:tailEnd/>
          </a:ln>
          <a:effectLst/>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Czynniki środowiskowe</a:t>
            </a:r>
          </a:p>
        </p:txBody>
      </p:sp>
      <p:sp>
        <p:nvSpPr>
          <p:cNvPr id="48133" name="Text Box 5"/>
          <p:cNvSpPr txBox="1">
            <a:spLocks noChangeArrowheads="1"/>
          </p:cNvSpPr>
          <p:nvPr/>
        </p:nvSpPr>
        <p:spPr bwMode="auto">
          <a:xfrm>
            <a:off x="3217863" y="5578475"/>
            <a:ext cx="2343150" cy="306388"/>
          </a:xfrm>
          <a:prstGeom prst="rect">
            <a:avLst/>
          </a:prstGeom>
          <a:noFill/>
          <a:ln w="9525">
            <a:noFill/>
            <a:round/>
            <a:headEnd/>
            <a:tailEnd/>
          </a:ln>
          <a:effectLst/>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Czynniki osobiste</a:t>
            </a:r>
          </a:p>
        </p:txBody>
      </p:sp>
      <p:grpSp>
        <p:nvGrpSpPr>
          <p:cNvPr id="48134" name="Group 6"/>
          <p:cNvGrpSpPr>
            <a:grpSpLocks/>
          </p:cNvGrpSpPr>
          <p:nvPr/>
        </p:nvGrpSpPr>
        <p:grpSpPr bwMode="auto">
          <a:xfrm>
            <a:off x="941388" y="4598988"/>
            <a:ext cx="4217987" cy="898525"/>
            <a:chOff x="593" y="2897"/>
            <a:chExt cx="2657" cy="566"/>
          </a:xfrm>
        </p:grpSpPr>
        <p:sp>
          <p:nvSpPr>
            <p:cNvPr id="48135" name="Line 7"/>
            <p:cNvSpPr>
              <a:spLocks noChangeShapeType="1"/>
            </p:cNvSpPr>
            <p:nvPr/>
          </p:nvSpPr>
          <p:spPr bwMode="auto">
            <a:xfrm>
              <a:off x="2754" y="3314"/>
              <a:ext cx="1" cy="150"/>
            </a:xfrm>
            <a:prstGeom prst="line">
              <a:avLst/>
            </a:prstGeom>
            <a:noFill/>
            <a:ln w="28440">
              <a:solidFill>
                <a:srgbClr val="CC3300"/>
              </a:solidFill>
              <a:miter lim="800000"/>
              <a:headEnd/>
              <a:tailEnd type="triangle" w="med" len="med"/>
            </a:ln>
            <a:effectLst/>
          </p:spPr>
          <p:txBody>
            <a:bodyPr/>
            <a:lstStyle/>
            <a:p>
              <a:endParaRPr lang="pl-PL"/>
            </a:p>
          </p:txBody>
        </p:sp>
        <p:grpSp>
          <p:nvGrpSpPr>
            <p:cNvPr id="48136" name="Group 8"/>
            <p:cNvGrpSpPr>
              <a:grpSpLocks/>
            </p:cNvGrpSpPr>
            <p:nvPr/>
          </p:nvGrpSpPr>
          <p:grpSpPr bwMode="auto">
            <a:xfrm>
              <a:off x="593" y="2897"/>
              <a:ext cx="2657" cy="566"/>
              <a:chOff x="593" y="2897"/>
              <a:chExt cx="2657" cy="566"/>
            </a:xfrm>
          </p:grpSpPr>
          <p:sp>
            <p:nvSpPr>
              <p:cNvPr id="48137" name="Line 9"/>
              <p:cNvSpPr>
                <a:spLocks noChangeShapeType="1"/>
              </p:cNvSpPr>
              <p:nvPr/>
            </p:nvSpPr>
            <p:spPr bwMode="auto">
              <a:xfrm>
                <a:off x="914" y="3314"/>
                <a:ext cx="1" cy="150"/>
              </a:xfrm>
              <a:prstGeom prst="line">
                <a:avLst/>
              </a:prstGeom>
              <a:noFill/>
              <a:ln w="28440">
                <a:solidFill>
                  <a:srgbClr val="CC3300"/>
                </a:solidFill>
                <a:miter lim="800000"/>
                <a:headEnd/>
                <a:tailEnd type="triangle" w="med" len="med"/>
              </a:ln>
              <a:effectLst/>
            </p:spPr>
            <p:txBody>
              <a:bodyPr/>
              <a:lstStyle/>
              <a:p>
                <a:endParaRPr lang="pl-PL"/>
              </a:p>
            </p:txBody>
          </p:sp>
          <p:sp>
            <p:nvSpPr>
              <p:cNvPr id="48138" name="Line 10"/>
              <p:cNvSpPr>
                <a:spLocks noChangeShapeType="1"/>
              </p:cNvSpPr>
              <p:nvPr/>
            </p:nvSpPr>
            <p:spPr bwMode="auto">
              <a:xfrm>
                <a:off x="914" y="3314"/>
                <a:ext cx="1840" cy="1"/>
              </a:xfrm>
              <a:prstGeom prst="line">
                <a:avLst/>
              </a:prstGeom>
              <a:noFill/>
              <a:ln w="28440">
                <a:solidFill>
                  <a:srgbClr val="CC3300"/>
                </a:solidFill>
                <a:miter lim="800000"/>
                <a:headEnd/>
                <a:tailEnd/>
              </a:ln>
              <a:effectLst/>
            </p:spPr>
            <p:txBody>
              <a:bodyPr/>
              <a:lstStyle/>
              <a:p>
                <a:endParaRPr lang="pl-PL"/>
              </a:p>
            </p:txBody>
          </p:sp>
          <p:sp>
            <p:nvSpPr>
              <p:cNvPr id="48139" name="Line 11"/>
              <p:cNvSpPr>
                <a:spLocks noChangeShapeType="1"/>
              </p:cNvSpPr>
              <p:nvPr/>
            </p:nvSpPr>
            <p:spPr bwMode="auto">
              <a:xfrm flipV="1">
                <a:off x="1878" y="2896"/>
                <a:ext cx="1" cy="436"/>
              </a:xfrm>
              <a:prstGeom prst="line">
                <a:avLst/>
              </a:prstGeom>
              <a:noFill/>
              <a:ln w="28440">
                <a:solidFill>
                  <a:srgbClr val="CC3300"/>
                </a:solidFill>
                <a:miter lim="800000"/>
                <a:headEnd/>
                <a:tailEnd type="triangle" w="med" len="med"/>
              </a:ln>
              <a:effectLst/>
            </p:spPr>
            <p:txBody>
              <a:bodyPr/>
              <a:lstStyle/>
              <a:p>
                <a:endParaRPr lang="pl-PL"/>
              </a:p>
            </p:txBody>
          </p:sp>
          <p:sp>
            <p:nvSpPr>
              <p:cNvPr id="48140" name="Line 12"/>
              <p:cNvSpPr>
                <a:spLocks noChangeShapeType="1"/>
              </p:cNvSpPr>
              <p:nvPr/>
            </p:nvSpPr>
            <p:spPr bwMode="auto">
              <a:xfrm>
                <a:off x="593" y="3164"/>
                <a:ext cx="2657" cy="1"/>
              </a:xfrm>
              <a:prstGeom prst="line">
                <a:avLst/>
              </a:prstGeom>
              <a:noFill/>
              <a:ln w="28440">
                <a:solidFill>
                  <a:srgbClr val="CC3300"/>
                </a:solidFill>
                <a:miter lim="800000"/>
                <a:headEnd/>
                <a:tailEnd/>
              </a:ln>
              <a:effectLst/>
            </p:spPr>
            <p:txBody>
              <a:bodyPr/>
              <a:lstStyle/>
              <a:p>
                <a:endParaRPr lang="pl-PL"/>
              </a:p>
            </p:txBody>
          </p:sp>
          <p:sp>
            <p:nvSpPr>
              <p:cNvPr id="48141" name="Line 13"/>
              <p:cNvSpPr>
                <a:spLocks noChangeShapeType="1"/>
              </p:cNvSpPr>
              <p:nvPr/>
            </p:nvSpPr>
            <p:spPr bwMode="auto">
              <a:xfrm flipV="1">
                <a:off x="593" y="2896"/>
                <a:ext cx="1" cy="286"/>
              </a:xfrm>
              <a:prstGeom prst="line">
                <a:avLst/>
              </a:prstGeom>
              <a:noFill/>
              <a:ln w="28440">
                <a:solidFill>
                  <a:srgbClr val="CC3300"/>
                </a:solidFill>
                <a:miter lim="800000"/>
                <a:headEnd/>
                <a:tailEnd type="triangle" w="med" len="med"/>
              </a:ln>
              <a:effectLst/>
            </p:spPr>
            <p:txBody>
              <a:bodyPr/>
              <a:lstStyle/>
              <a:p>
                <a:endParaRPr lang="pl-PL"/>
              </a:p>
            </p:txBody>
          </p:sp>
          <p:sp>
            <p:nvSpPr>
              <p:cNvPr id="48142" name="Line 14"/>
              <p:cNvSpPr>
                <a:spLocks noChangeShapeType="1"/>
              </p:cNvSpPr>
              <p:nvPr/>
            </p:nvSpPr>
            <p:spPr bwMode="auto">
              <a:xfrm flipV="1">
                <a:off x="3250" y="2896"/>
                <a:ext cx="1" cy="286"/>
              </a:xfrm>
              <a:prstGeom prst="line">
                <a:avLst/>
              </a:prstGeom>
              <a:noFill/>
              <a:ln w="28440">
                <a:solidFill>
                  <a:srgbClr val="CC3300"/>
                </a:solidFill>
                <a:miter lim="800000"/>
                <a:headEnd/>
                <a:tailEnd type="triangle" w="med" len="med"/>
              </a:ln>
              <a:effectLst/>
            </p:spPr>
            <p:txBody>
              <a:bodyPr/>
              <a:lstStyle/>
              <a:p>
                <a:endParaRPr lang="pl-PL"/>
              </a:p>
            </p:txBody>
          </p:sp>
        </p:grpSp>
      </p:grpSp>
      <p:grpSp>
        <p:nvGrpSpPr>
          <p:cNvPr id="48143" name="Group 15"/>
          <p:cNvGrpSpPr>
            <a:grpSpLocks/>
          </p:cNvGrpSpPr>
          <p:nvPr/>
        </p:nvGrpSpPr>
        <p:grpSpPr bwMode="auto">
          <a:xfrm>
            <a:off x="941388" y="3197225"/>
            <a:ext cx="4217987" cy="555625"/>
            <a:chOff x="593" y="2014"/>
            <a:chExt cx="2657" cy="350"/>
          </a:xfrm>
        </p:grpSpPr>
        <p:sp>
          <p:nvSpPr>
            <p:cNvPr id="48144" name="Line 16"/>
            <p:cNvSpPr>
              <a:spLocks noChangeShapeType="1"/>
            </p:cNvSpPr>
            <p:nvPr/>
          </p:nvSpPr>
          <p:spPr bwMode="auto">
            <a:xfrm>
              <a:off x="1878" y="2014"/>
              <a:ext cx="1" cy="351"/>
            </a:xfrm>
            <a:prstGeom prst="line">
              <a:avLst/>
            </a:prstGeom>
            <a:noFill/>
            <a:ln w="28440">
              <a:solidFill>
                <a:srgbClr val="CC3300"/>
              </a:solidFill>
              <a:miter lim="800000"/>
              <a:headEnd type="triangle" w="med" len="med"/>
              <a:tailEnd type="triangle" w="med" len="med"/>
            </a:ln>
            <a:effectLst/>
          </p:spPr>
          <p:txBody>
            <a:bodyPr/>
            <a:lstStyle/>
            <a:p>
              <a:endParaRPr lang="pl-PL"/>
            </a:p>
          </p:txBody>
        </p:sp>
        <p:sp>
          <p:nvSpPr>
            <p:cNvPr id="48145" name="Line 17"/>
            <p:cNvSpPr>
              <a:spLocks noChangeShapeType="1"/>
            </p:cNvSpPr>
            <p:nvPr/>
          </p:nvSpPr>
          <p:spPr bwMode="auto">
            <a:xfrm>
              <a:off x="593" y="2170"/>
              <a:ext cx="2657" cy="1"/>
            </a:xfrm>
            <a:prstGeom prst="line">
              <a:avLst/>
            </a:prstGeom>
            <a:noFill/>
            <a:ln w="28440">
              <a:solidFill>
                <a:srgbClr val="CC3300"/>
              </a:solidFill>
              <a:miter lim="800000"/>
              <a:headEnd/>
              <a:tailEnd/>
            </a:ln>
            <a:effectLst/>
          </p:spPr>
          <p:txBody>
            <a:bodyPr/>
            <a:lstStyle/>
            <a:p>
              <a:endParaRPr lang="pl-PL"/>
            </a:p>
          </p:txBody>
        </p:sp>
        <p:sp>
          <p:nvSpPr>
            <p:cNvPr id="48146" name="Line 18"/>
            <p:cNvSpPr>
              <a:spLocks noChangeShapeType="1"/>
            </p:cNvSpPr>
            <p:nvPr/>
          </p:nvSpPr>
          <p:spPr bwMode="auto">
            <a:xfrm>
              <a:off x="593" y="2170"/>
              <a:ext cx="1" cy="195"/>
            </a:xfrm>
            <a:prstGeom prst="line">
              <a:avLst/>
            </a:prstGeom>
            <a:noFill/>
            <a:ln w="28440">
              <a:solidFill>
                <a:srgbClr val="CC3300"/>
              </a:solidFill>
              <a:miter lim="800000"/>
              <a:headEnd/>
              <a:tailEnd type="triangle" w="med" len="med"/>
            </a:ln>
            <a:effectLst/>
          </p:spPr>
          <p:txBody>
            <a:bodyPr/>
            <a:lstStyle/>
            <a:p>
              <a:endParaRPr lang="pl-PL"/>
            </a:p>
          </p:txBody>
        </p:sp>
        <p:sp>
          <p:nvSpPr>
            <p:cNvPr id="48147" name="Line 19"/>
            <p:cNvSpPr>
              <a:spLocks noChangeShapeType="1"/>
            </p:cNvSpPr>
            <p:nvPr/>
          </p:nvSpPr>
          <p:spPr bwMode="auto">
            <a:xfrm>
              <a:off x="3250" y="2170"/>
              <a:ext cx="1" cy="195"/>
            </a:xfrm>
            <a:prstGeom prst="line">
              <a:avLst/>
            </a:prstGeom>
            <a:noFill/>
            <a:ln w="28440">
              <a:solidFill>
                <a:srgbClr val="CC3300"/>
              </a:solidFill>
              <a:miter lim="800000"/>
              <a:headEnd/>
              <a:tailEnd type="triangle" w="med" len="med"/>
            </a:ln>
            <a:effectLst/>
          </p:spPr>
          <p:txBody>
            <a:bodyPr/>
            <a:lstStyle/>
            <a:p>
              <a:endParaRPr lang="pl-PL"/>
            </a:p>
          </p:txBody>
        </p:sp>
      </p:grpSp>
      <p:sp>
        <p:nvSpPr>
          <p:cNvPr id="48148" name="Text Box 20"/>
          <p:cNvSpPr txBox="1">
            <a:spLocks noChangeArrowheads="1"/>
          </p:cNvSpPr>
          <p:nvPr/>
        </p:nvSpPr>
        <p:spPr bwMode="auto">
          <a:xfrm>
            <a:off x="71438" y="3927475"/>
            <a:ext cx="1808162" cy="701675"/>
          </a:xfrm>
          <a:prstGeom prst="rect">
            <a:avLst/>
          </a:prstGeom>
          <a:no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Funkcje życiowe/Struktury ciała</a:t>
            </a:r>
          </a:p>
        </p:txBody>
      </p:sp>
      <p:sp>
        <p:nvSpPr>
          <p:cNvPr id="48149" name="Text Box 21"/>
          <p:cNvSpPr txBox="1">
            <a:spLocks noChangeArrowheads="1"/>
          </p:cNvSpPr>
          <p:nvPr/>
        </p:nvSpPr>
        <p:spPr bwMode="auto">
          <a:xfrm>
            <a:off x="2347913" y="4000500"/>
            <a:ext cx="1339850" cy="296863"/>
          </a:xfrm>
          <a:prstGeom prst="rect">
            <a:avLst/>
          </a:prstGeom>
          <a:solidFill>
            <a:srgbClr val="FFFFFF"/>
          </a:solid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Czynności</a:t>
            </a:r>
          </a:p>
        </p:txBody>
      </p:sp>
      <p:sp>
        <p:nvSpPr>
          <p:cNvPr id="48150" name="Text Box 22"/>
          <p:cNvSpPr txBox="1">
            <a:spLocks noChangeArrowheads="1"/>
          </p:cNvSpPr>
          <p:nvPr/>
        </p:nvSpPr>
        <p:spPr bwMode="auto">
          <a:xfrm>
            <a:off x="4356100" y="4019550"/>
            <a:ext cx="1606550" cy="296863"/>
          </a:xfrm>
          <a:prstGeom prst="rect">
            <a:avLst/>
          </a:prstGeom>
          <a:no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Uczestnictwo</a:t>
            </a:r>
          </a:p>
        </p:txBody>
      </p:sp>
      <p:sp>
        <p:nvSpPr>
          <p:cNvPr id="48151" name="Freeform 23"/>
          <p:cNvSpPr>
            <a:spLocks/>
          </p:cNvSpPr>
          <p:nvPr/>
        </p:nvSpPr>
        <p:spPr bwMode="auto">
          <a:xfrm>
            <a:off x="1879600" y="4178300"/>
            <a:ext cx="468313" cy="1588"/>
          </a:xfrm>
          <a:custGeom>
            <a:avLst/>
            <a:gdLst/>
            <a:ahLst/>
            <a:cxnLst>
              <a:cxn ang="0">
                <a:pos x="0" y="0"/>
              </a:cxn>
              <a:cxn ang="0">
                <a:pos x="1301" y="5"/>
              </a:cxn>
            </a:cxnLst>
            <a:rect l="0" t="0" r="r" b="b"/>
            <a:pathLst>
              <a:path w="1302" h="6">
                <a:moveTo>
                  <a:pt x="0" y="0"/>
                </a:moveTo>
                <a:lnTo>
                  <a:pt x="1301" y="5"/>
                </a:lnTo>
              </a:path>
            </a:pathLst>
          </a:custGeom>
          <a:noFill/>
          <a:ln w="28440">
            <a:solidFill>
              <a:srgbClr val="CC3300"/>
            </a:solidFill>
            <a:miter lim="800000"/>
            <a:headEnd type="triangle" w="med" len="med"/>
            <a:tailEnd type="triangle" w="med" len="med"/>
          </a:ln>
          <a:effectLst/>
        </p:spPr>
        <p:txBody>
          <a:bodyPr wrap="none" anchor="ctr"/>
          <a:lstStyle/>
          <a:p>
            <a:endParaRPr lang="pl-PL"/>
          </a:p>
        </p:txBody>
      </p:sp>
      <p:sp>
        <p:nvSpPr>
          <p:cNvPr id="48152" name="Freeform 24"/>
          <p:cNvSpPr>
            <a:spLocks/>
          </p:cNvSpPr>
          <p:nvPr/>
        </p:nvSpPr>
        <p:spPr bwMode="auto">
          <a:xfrm>
            <a:off x="3762375" y="4178300"/>
            <a:ext cx="469900" cy="1588"/>
          </a:xfrm>
          <a:custGeom>
            <a:avLst/>
            <a:gdLst/>
            <a:ahLst/>
            <a:cxnLst>
              <a:cxn ang="0">
                <a:pos x="0" y="0"/>
              </a:cxn>
              <a:cxn ang="0">
                <a:pos x="1305" y="5"/>
              </a:cxn>
            </a:cxnLst>
            <a:rect l="0" t="0" r="r" b="b"/>
            <a:pathLst>
              <a:path w="1306" h="6">
                <a:moveTo>
                  <a:pt x="0" y="0"/>
                </a:moveTo>
                <a:lnTo>
                  <a:pt x="1305" y="5"/>
                </a:lnTo>
              </a:path>
            </a:pathLst>
          </a:custGeom>
          <a:noFill/>
          <a:ln w="28440">
            <a:solidFill>
              <a:srgbClr val="CC3300"/>
            </a:solidFill>
            <a:miter lim="800000"/>
            <a:headEnd type="triangle" w="med" len="med"/>
            <a:tailEnd type="triangle" w="med" len="med"/>
          </a:ln>
          <a:effectLst/>
        </p:spPr>
        <p:txBody>
          <a:bodyPr wrap="none" anchor="ctr"/>
          <a:lstStyle/>
          <a:p>
            <a:endParaRPr lang="pl-PL"/>
          </a:p>
        </p:txBody>
      </p:sp>
      <p:sp>
        <p:nvSpPr>
          <p:cNvPr id="48153" name="Text Box 25"/>
          <p:cNvSpPr txBox="1">
            <a:spLocks noChangeArrowheads="1"/>
          </p:cNvSpPr>
          <p:nvPr/>
        </p:nvSpPr>
        <p:spPr bwMode="auto">
          <a:xfrm>
            <a:off x="214313" y="-142875"/>
            <a:ext cx="8715375"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1. Zintegrowany biopsychospołeczny model funkcjonowania i niepełnosprawności ICF</a:t>
            </a:r>
          </a:p>
        </p:txBody>
      </p:sp>
      <p:pic>
        <p:nvPicPr>
          <p:cNvPr id="48154" name="Picture 26"/>
          <p:cNvPicPr>
            <a:picLocks noChangeAspect="1" noChangeArrowheads="1"/>
          </p:cNvPicPr>
          <p:nvPr/>
        </p:nvPicPr>
        <p:blipFill>
          <a:blip r:embed="rId4" cstate="print"/>
          <a:srcRect t="5348" b="3334"/>
          <a:stretch>
            <a:fillRect/>
          </a:stretch>
        </p:blipFill>
        <p:spPr bwMode="auto">
          <a:xfrm>
            <a:off x="5857875" y="2428875"/>
            <a:ext cx="2870200" cy="3643313"/>
          </a:xfrm>
          <a:prstGeom prst="rect">
            <a:avLst/>
          </a:prstGeom>
          <a:noFill/>
          <a:ln w="9525">
            <a:noFill/>
            <a:round/>
            <a:headEnd/>
            <a:tailEnd/>
          </a:ln>
          <a:effectLst>
            <a:outerShdw dist="152735" dir="2700000" algn="ctr" rotWithShape="0">
              <a:srgbClr val="000000">
                <a:alpha val="70016"/>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withEffect">
                                  <p:stCondLst>
                                    <p:cond delay="0"/>
                                  </p:stCondLst>
                                  <p:childTnLst>
                                    <p:set>
                                      <p:cBhvr additive="repl">
                                        <p:cTn id="6" dur="1" fill="hold">
                                          <p:stCondLst>
                                            <p:cond delay="0"/>
                                          </p:stCondLst>
                                        </p:cTn>
                                        <p:tgtEl>
                                          <p:spTgt spid="48129">
                                            <p:txEl>
                                              <p:pRg st="0" end="0"/>
                                            </p:txEl>
                                          </p:spTgt>
                                        </p:tgtEl>
                                        <p:attrNameLst>
                                          <p:attrName>style.visibility</p:attrName>
                                        </p:attrNameLst>
                                      </p:cBhvr>
                                      <p:to>
                                        <p:strVal val="visible"/>
                                      </p:to>
                                    </p:set>
                                    <p:animEffect transition="in" filter="fade">
                                      <p:cBhvr additive="repl">
                                        <p:cTn id="7" dur="1000"/>
                                        <p:tgtEl>
                                          <p:spTgt spid="48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fill="hold" nodeType="clickEffect">
                                  <p:stCondLst>
                                    <p:cond delay="0"/>
                                  </p:stCondLst>
                                  <p:childTnLst>
                                    <p:set>
                                      <p:cBhvr additive="repl">
                                        <p:cTn id="11" dur="1" fill="hold">
                                          <p:stCondLst>
                                            <p:cond delay="0"/>
                                          </p:stCondLst>
                                        </p:cTn>
                                        <p:tgtEl>
                                          <p:spTgt spid="48131"/>
                                        </p:tgtEl>
                                        <p:attrNameLst>
                                          <p:attrName>style.visibility</p:attrName>
                                        </p:attrNameLst>
                                      </p:cBhvr>
                                      <p:to>
                                        <p:strVal val="visible"/>
                                      </p:to>
                                    </p:set>
                                    <p:anim calcmode="lin" valueType="num">
                                      <p:cBhvr additive="repl">
                                        <p:cTn id="12" dur="1000" fill="hold"/>
                                        <p:tgtEl>
                                          <p:spTgt spid="48131"/>
                                        </p:tgtEl>
                                        <p:attrNameLst>
                                          <p:attrName>ppt_w</p:attrName>
                                        </p:attrNameLst>
                                      </p:cBhvr>
                                      <p:tavLst>
                                        <p:tav tm="100000">
                                          <p:val>
                                            <p:strVal val="0"/>
                                          </p:val>
                                        </p:tav>
                                        <p:tav tm="100000">
                                          <p:val>
                                            <p:strVal val="#ppt_w"/>
                                          </p:val>
                                        </p:tav>
                                      </p:tavLst>
                                    </p:anim>
                                    <p:anim calcmode="lin" valueType="num">
                                      <p:cBhvr additive="repl">
                                        <p:cTn id="13" dur="1000" fill="hold"/>
                                        <p:tgtEl>
                                          <p:spTgt spid="48131"/>
                                        </p:tgtEl>
                                        <p:attrNameLst>
                                          <p:attrName>ppt_h</p:attrName>
                                        </p:attrNameLst>
                                      </p:cBhvr>
                                      <p:tavLst>
                                        <p:tav tm="100000">
                                          <p:val>
                                            <p:strVal val="0"/>
                                          </p:val>
                                        </p:tav>
                                        <p:tav tm="100000">
                                          <p:val>
                                            <p:strVal val="#ppt_h"/>
                                          </p:val>
                                        </p:tav>
                                      </p:tavLst>
                                    </p:anim>
                                    <p:animEffect transition="in" filter="fade">
                                      <p:cBhvr additive="repl">
                                        <p:cTn id="14" dur="1000"/>
                                        <p:tgtEl>
                                          <p:spTgt spid="48131"/>
                                        </p:tgtEl>
                                      </p:cBhvr>
                                    </p:animEffect>
                                  </p:childTnLst>
                                </p:cTn>
                              </p:par>
                              <p:par>
                                <p:cTn id="15" presetID="53" presetClass="entr" fill="hold" nodeType="withEffect">
                                  <p:stCondLst>
                                    <p:cond delay="0"/>
                                  </p:stCondLst>
                                  <p:childTnLst>
                                    <p:set>
                                      <p:cBhvr additive="repl">
                                        <p:cTn id="16" dur="1" fill="hold">
                                          <p:stCondLst>
                                            <p:cond delay="0"/>
                                          </p:stCondLst>
                                        </p:cTn>
                                        <p:tgtEl>
                                          <p:spTgt spid="48148"/>
                                        </p:tgtEl>
                                        <p:attrNameLst>
                                          <p:attrName>style.visibility</p:attrName>
                                        </p:attrNameLst>
                                      </p:cBhvr>
                                      <p:to>
                                        <p:strVal val="visible"/>
                                      </p:to>
                                    </p:set>
                                    <p:anim calcmode="lin" valueType="num">
                                      <p:cBhvr additive="repl">
                                        <p:cTn id="17" dur="1000" fill="hold"/>
                                        <p:tgtEl>
                                          <p:spTgt spid="48148"/>
                                        </p:tgtEl>
                                        <p:attrNameLst>
                                          <p:attrName>ppt_w</p:attrName>
                                        </p:attrNameLst>
                                      </p:cBhvr>
                                      <p:tavLst>
                                        <p:tav tm="100000">
                                          <p:val>
                                            <p:strVal val="0"/>
                                          </p:val>
                                        </p:tav>
                                        <p:tav tm="100000">
                                          <p:val>
                                            <p:strVal val="#ppt_w"/>
                                          </p:val>
                                        </p:tav>
                                      </p:tavLst>
                                    </p:anim>
                                    <p:anim calcmode="lin" valueType="num">
                                      <p:cBhvr additive="repl">
                                        <p:cTn id="18" dur="1000" fill="hold"/>
                                        <p:tgtEl>
                                          <p:spTgt spid="48148"/>
                                        </p:tgtEl>
                                        <p:attrNameLst>
                                          <p:attrName>ppt_h</p:attrName>
                                        </p:attrNameLst>
                                      </p:cBhvr>
                                      <p:tavLst>
                                        <p:tav tm="100000">
                                          <p:val>
                                            <p:strVal val="0"/>
                                          </p:val>
                                        </p:tav>
                                        <p:tav tm="100000">
                                          <p:val>
                                            <p:strVal val="#ppt_h"/>
                                          </p:val>
                                        </p:tav>
                                      </p:tavLst>
                                    </p:anim>
                                    <p:animEffect transition="in" filter="fade">
                                      <p:cBhvr additive="repl">
                                        <p:cTn id="19" dur="1000"/>
                                        <p:tgtEl>
                                          <p:spTgt spid="48148"/>
                                        </p:tgtEl>
                                      </p:cBhvr>
                                    </p:animEffect>
                                  </p:childTnLst>
                                </p:cTn>
                              </p:par>
                              <p:par>
                                <p:cTn id="20" presetID="53" presetClass="entr" fill="hold" nodeType="withEffect">
                                  <p:stCondLst>
                                    <p:cond delay="0"/>
                                  </p:stCondLst>
                                  <p:childTnLst>
                                    <p:set>
                                      <p:cBhvr additive="repl">
                                        <p:cTn id="21" dur="1" fill="hold">
                                          <p:stCondLst>
                                            <p:cond delay="0"/>
                                          </p:stCondLst>
                                        </p:cTn>
                                        <p:tgtEl>
                                          <p:spTgt spid="48149"/>
                                        </p:tgtEl>
                                        <p:attrNameLst>
                                          <p:attrName>style.visibility</p:attrName>
                                        </p:attrNameLst>
                                      </p:cBhvr>
                                      <p:to>
                                        <p:strVal val="visible"/>
                                      </p:to>
                                    </p:set>
                                    <p:anim calcmode="lin" valueType="num">
                                      <p:cBhvr additive="repl">
                                        <p:cTn id="22" dur="1000" fill="hold"/>
                                        <p:tgtEl>
                                          <p:spTgt spid="48149"/>
                                        </p:tgtEl>
                                        <p:attrNameLst>
                                          <p:attrName>ppt_w</p:attrName>
                                        </p:attrNameLst>
                                      </p:cBhvr>
                                      <p:tavLst>
                                        <p:tav tm="100000">
                                          <p:val>
                                            <p:strVal val="0"/>
                                          </p:val>
                                        </p:tav>
                                        <p:tav tm="100000">
                                          <p:val>
                                            <p:strVal val="#ppt_w"/>
                                          </p:val>
                                        </p:tav>
                                      </p:tavLst>
                                    </p:anim>
                                    <p:anim calcmode="lin" valueType="num">
                                      <p:cBhvr additive="repl">
                                        <p:cTn id="23" dur="1000" fill="hold"/>
                                        <p:tgtEl>
                                          <p:spTgt spid="48149"/>
                                        </p:tgtEl>
                                        <p:attrNameLst>
                                          <p:attrName>ppt_h</p:attrName>
                                        </p:attrNameLst>
                                      </p:cBhvr>
                                      <p:tavLst>
                                        <p:tav tm="100000">
                                          <p:val>
                                            <p:strVal val="0"/>
                                          </p:val>
                                        </p:tav>
                                        <p:tav tm="100000">
                                          <p:val>
                                            <p:strVal val="#ppt_h"/>
                                          </p:val>
                                        </p:tav>
                                      </p:tavLst>
                                    </p:anim>
                                    <p:animEffect transition="in" filter="fade">
                                      <p:cBhvr additive="repl">
                                        <p:cTn id="24" dur="1000"/>
                                        <p:tgtEl>
                                          <p:spTgt spid="48149"/>
                                        </p:tgtEl>
                                      </p:cBhvr>
                                    </p:animEffect>
                                  </p:childTnLst>
                                </p:cTn>
                              </p:par>
                              <p:par>
                                <p:cTn id="25" presetID="53" presetClass="entr" fill="hold" nodeType="withEffect">
                                  <p:stCondLst>
                                    <p:cond delay="0"/>
                                  </p:stCondLst>
                                  <p:childTnLst>
                                    <p:set>
                                      <p:cBhvr additive="repl">
                                        <p:cTn id="26" dur="1" fill="hold">
                                          <p:stCondLst>
                                            <p:cond delay="0"/>
                                          </p:stCondLst>
                                        </p:cTn>
                                        <p:tgtEl>
                                          <p:spTgt spid="48150"/>
                                        </p:tgtEl>
                                        <p:attrNameLst>
                                          <p:attrName>style.visibility</p:attrName>
                                        </p:attrNameLst>
                                      </p:cBhvr>
                                      <p:to>
                                        <p:strVal val="visible"/>
                                      </p:to>
                                    </p:set>
                                    <p:anim calcmode="lin" valueType="num">
                                      <p:cBhvr additive="repl">
                                        <p:cTn id="27" dur="1000" fill="hold"/>
                                        <p:tgtEl>
                                          <p:spTgt spid="48150"/>
                                        </p:tgtEl>
                                        <p:attrNameLst>
                                          <p:attrName>ppt_w</p:attrName>
                                        </p:attrNameLst>
                                      </p:cBhvr>
                                      <p:tavLst>
                                        <p:tav tm="100000">
                                          <p:val>
                                            <p:strVal val="0"/>
                                          </p:val>
                                        </p:tav>
                                        <p:tav tm="100000">
                                          <p:val>
                                            <p:strVal val="#ppt_w"/>
                                          </p:val>
                                        </p:tav>
                                      </p:tavLst>
                                    </p:anim>
                                    <p:anim calcmode="lin" valueType="num">
                                      <p:cBhvr additive="repl">
                                        <p:cTn id="28" dur="1000" fill="hold"/>
                                        <p:tgtEl>
                                          <p:spTgt spid="48150"/>
                                        </p:tgtEl>
                                        <p:attrNameLst>
                                          <p:attrName>ppt_h</p:attrName>
                                        </p:attrNameLst>
                                      </p:cBhvr>
                                      <p:tavLst>
                                        <p:tav tm="100000">
                                          <p:val>
                                            <p:strVal val="0"/>
                                          </p:val>
                                        </p:tav>
                                        <p:tav tm="100000">
                                          <p:val>
                                            <p:strVal val="#ppt_h"/>
                                          </p:val>
                                        </p:tav>
                                      </p:tavLst>
                                    </p:anim>
                                    <p:animEffect transition="in" filter="fade">
                                      <p:cBhvr additive="repl">
                                        <p:cTn id="29" dur="1000"/>
                                        <p:tgtEl>
                                          <p:spTgt spid="48150"/>
                                        </p:tgtEl>
                                      </p:cBhvr>
                                    </p:animEffect>
                                  </p:childTnLst>
                                </p:cTn>
                              </p:par>
                              <p:par>
                                <p:cTn id="30" presetID="53" presetClass="entr" fill="hold" nodeType="withEffect">
                                  <p:stCondLst>
                                    <p:cond delay="0"/>
                                  </p:stCondLst>
                                  <p:childTnLst>
                                    <p:set>
                                      <p:cBhvr additive="repl">
                                        <p:cTn id="31" dur="1" fill="hold">
                                          <p:stCondLst>
                                            <p:cond delay="0"/>
                                          </p:stCondLst>
                                        </p:cTn>
                                        <p:tgtEl>
                                          <p:spTgt spid="48133"/>
                                        </p:tgtEl>
                                        <p:attrNameLst>
                                          <p:attrName>style.visibility</p:attrName>
                                        </p:attrNameLst>
                                      </p:cBhvr>
                                      <p:to>
                                        <p:strVal val="visible"/>
                                      </p:to>
                                    </p:set>
                                    <p:anim calcmode="lin" valueType="num">
                                      <p:cBhvr additive="repl">
                                        <p:cTn id="32" dur="1000" fill="hold"/>
                                        <p:tgtEl>
                                          <p:spTgt spid="48133"/>
                                        </p:tgtEl>
                                        <p:attrNameLst>
                                          <p:attrName>ppt_w</p:attrName>
                                        </p:attrNameLst>
                                      </p:cBhvr>
                                      <p:tavLst>
                                        <p:tav tm="100000">
                                          <p:val>
                                            <p:strVal val="0"/>
                                          </p:val>
                                        </p:tav>
                                        <p:tav tm="100000">
                                          <p:val>
                                            <p:strVal val="#ppt_w"/>
                                          </p:val>
                                        </p:tav>
                                      </p:tavLst>
                                    </p:anim>
                                    <p:anim calcmode="lin" valueType="num">
                                      <p:cBhvr additive="repl">
                                        <p:cTn id="33" dur="1000" fill="hold"/>
                                        <p:tgtEl>
                                          <p:spTgt spid="48133"/>
                                        </p:tgtEl>
                                        <p:attrNameLst>
                                          <p:attrName>ppt_h</p:attrName>
                                        </p:attrNameLst>
                                      </p:cBhvr>
                                      <p:tavLst>
                                        <p:tav tm="100000">
                                          <p:val>
                                            <p:strVal val="0"/>
                                          </p:val>
                                        </p:tav>
                                        <p:tav tm="100000">
                                          <p:val>
                                            <p:strVal val="#ppt_h"/>
                                          </p:val>
                                        </p:tav>
                                      </p:tavLst>
                                    </p:anim>
                                    <p:animEffect transition="in" filter="fade">
                                      <p:cBhvr additive="repl">
                                        <p:cTn id="34" dur="1000"/>
                                        <p:tgtEl>
                                          <p:spTgt spid="48133"/>
                                        </p:tgtEl>
                                      </p:cBhvr>
                                    </p:animEffect>
                                  </p:childTnLst>
                                </p:cTn>
                              </p:par>
                              <p:par>
                                <p:cTn id="35" presetID="53" presetClass="entr" fill="hold" nodeType="withEffect">
                                  <p:stCondLst>
                                    <p:cond delay="0"/>
                                  </p:stCondLst>
                                  <p:childTnLst>
                                    <p:set>
                                      <p:cBhvr additive="repl">
                                        <p:cTn id="36" dur="1" fill="hold">
                                          <p:stCondLst>
                                            <p:cond delay="0"/>
                                          </p:stCondLst>
                                        </p:cTn>
                                        <p:tgtEl>
                                          <p:spTgt spid="48132"/>
                                        </p:tgtEl>
                                        <p:attrNameLst>
                                          <p:attrName>style.visibility</p:attrName>
                                        </p:attrNameLst>
                                      </p:cBhvr>
                                      <p:to>
                                        <p:strVal val="visible"/>
                                      </p:to>
                                    </p:set>
                                    <p:anim calcmode="lin" valueType="num">
                                      <p:cBhvr additive="repl">
                                        <p:cTn id="37" dur="1000" fill="hold"/>
                                        <p:tgtEl>
                                          <p:spTgt spid="48132"/>
                                        </p:tgtEl>
                                        <p:attrNameLst>
                                          <p:attrName>ppt_w</p:attrName>
                                        </p:attrNameLst>
                                      </p:cBhvr>
                                      <p:tavLst>
                                        <p:tav tm="100000">
                                          <p:val>
                                            <p:strVal val="0"/>
                                          </p:val>
                                        </p:tav>
                                        <p:tav tm="100000">
                                          <p:val>
                                            <p:strVal val="#ppt_w"/>
                                          </p:val>
                                        </p:tav>
                                      </p:tavLst>
                                    </p:anim>
                                    <p:anim calcmode="lin" valueType="num">
                                      <p:cBhvr additive="repl">
                                        <p:cTn id="38" dur="1000" fill="hold"/>
                                        <p:tgtEl>
                                          <p:spTgt spid="48132"/>
                                        </p:tgtEl>
                                        <p:attrNameLst>
                                          <p:attrName>ppt_h</p:attrName>
                                        </p:attrNameLst>
                                      </p:cBhvr>
                                      <p:tavLst>
                                        <p:tav tm="100000">
                                          <p:val>
                                            <p:strVal val="0"/>
                                          </p:val>
                                        </p:tav>
                                        <p:tav tm="100000">
                                          <p:val>
                                            <p:strVal val="#ppt_h"/>
                                          </p:val>
                                        </p:tav>
                                      </p:tavLst>
                                    </p:anim>
                                    <p:animEffect transition="in" filter="fade">
                                      <p:cBhvr additive="repl">
                                        <p:cTn id="39" dur="1000"/>
                                        <p:tgtEl>
                                          <p:spTgt spid="48132"/>
                                        </p:tgtEl>
                                      </p:cBhvr>
                                    </p:animEffect>
                                  </p:childTnLst>
                                </p:cTn>
                              </p:par>
                              <p:par>
                                <p:cTn id="40" presetID="23" presetClass="entr" presetSubtype="16" fill="hold" grpId="0" nodeType="withEffect">
                                  <p:stCondLst>
                                    <p:cond delay="0"/>
                                  </p:stCondLst>
                                  <p:childTnLst>
                                    <p:set>
                                      <p:cBhvr additive="repl">
                                        <p:cTn id="41" dur="1" fill="hold">
                                          <p:stCondLst>
                                            <p:cond delay="0"/>
                                          </p:stCondLst>
                                        </p:cTn>
                                        <p:tgtEl>
                                          <p:spTgt spid="48151"/>
                                        </p:tgtEl>
                                        <p:attrNameLst>
                                          <p:attrName>style.visibility</p:attrName>
                                        </p:attrNameLst>
                                      </p:cBhvr>
                                      <p:to>
                                        <p:strVal val="visible"/>
                                      </p:to>
                                    </p:set>
                                    <p:anim calcmode="lin" valueType="num">
                                      <p:cBhvr additive="repl">
                                        <p:cTn id="42" dur="1000" fill="hold"/>
                                        <p:tgtEl>
                                          <p:spTgt spid="48151"/>
                                        </p:tgtEl>
                                        <p:attrNameLst>
                                          <p:attrName>ppt_w</p:attrName>
                                        </p:attrNameLst>
                                      </p:cBhvr>
                                      <p:tavLst>
                                        <p:tav tm="100000">
                                          <p:val>
                                            <p:strVal val="0"/>
                                          </p:val>
                                        </p:tav>
                                        <p:tav tm="100000">
                                          <p:val>
                                            <p:strVal val="#ppt_w"/>
                                          </p:val>
                                        </p:tav>
                                      </p:tavLst>
                                    </p:anim>
                                    <p:anim calcmode="lin" valueType="num">
                                      <p:cBhvr additive="repl">
                                        <p:cTn id="43" dur="1000" fill="hold"/>
                                        <p:tgtEl>
                                          <p:spTgt spid="48151"/>
                                        </p:tgtEl>
                                        <p:attrNameLst>
                                          <p:attrName>ppt_h</p:attrName>
                                        </p:attrNameLst>
                                      </p:cBhvr>
                                      <p:tavLst>
                                        <p:tav tm="100000">
                                          <p:val>
                                            <p:strVal val="0"/>
                                          </p:val>
                                        </p:tav>
                                        <p:tav tm="100000">
                                          <p:val>
                                            <p:strVal val="#ppt_h"/>
                                          </p:val>
                                        </p:tav>
                                      </p:tavLst>
                                    </p:anim>
                                  </p:childTnLst>
                                </p:cTn>
                              </p:par>
                              <p:par>
                                <p:cTn id="44" presetID="23" presetClass="entr" presetSubtype="16" fill="hold" grpId="0" nodeType="withEffect">
                                  <p:stCondLst>
                                    <p:cond delay="0"/>
                                  </p:stCondLst>
                                  <p:childTnLst>
                                    <p:set>
                                      <p:cBhvr additive="repl">
                                        <p:cTn id="45" dur="1" fill="hold">
                                          <p:stCondLst>
                                            <p:cond delay="0"/>
                                          </p:stCondLst>
                                        </p:cTn>
                                        <p:tgtEl>
                                          <p:spTgt spid="48152"/>
                                        </p:tgtEl>
                                        <p:attrNameLst>
                                          <p:attrName>style.visibility</p:attrName>
                                        </p:attrNameLst>
                                      </p:cBhvr>
                                      <p:to>
                                        <p:strVal val="visible"/>
                                      </p:to>
                                    </p:set>
                                    <p:anim calcmode="lin" valueType="num">
                                      <p:cBhvr additive="repl">
                                        <p:cTn id="46" dur="1000" fill="hold"/>
                                        <p:tgtEl>
                                          <p:spTgt spid="48152"/>
                                        </p:tgtEl>
                                        <p:attrNameLst>
                                          <p:attrName>ppt_w</p:attrName>
                                        </p:attrNameLst>
                                      </p:cBhvr>
                                      <p:tavLst>
                                        <p:tav tm="100000">
                                          <p:val>
                                            <p:strVal val="0"/>
                                          </p:val>
                                        </p:tav>
                                        <p:tav tm="100000">
                                          <p:val>
                                            <p:strVal val="#ppt_w"/>
                                          </p:val>
                                        </p:tav>
                                      </p:tavLst>
                                    </p:anim>
                                    <p:anim calcmode="lin" valueType="num">
                                      <p:cBhvr additive="repl">
                                        <p:cTn id="47" dur="1000" fill="hold"/>
                                        <p:tgtEl>
                                          <p:spTgt spid="48152"/>
                                        </p:tgtEl>
                                        <p:attrNameLst>
                                          <p:attrName>ppt_h</p:attrName>
                                        </p:attrNameLst>
                                      </p:cBhvr>
                                      <p:tavLst>
                                        <p:tav tm="100000">
                                          <p:val>
                                            <p:strVal val="0"/>
                                          </p:val>
                                        </p:tav>
                                        <p:tav tm="100000">
                                          <p:val>
                                            <p:strVal val="#ppt_h"/>
                                          </p:val>
                                        </p:tav>
                                      </p:tavLst>
                                    </p:anim>
                                  </p:childTnLst>
                                </p:cTn>
                              </p:par>
                              <p:par>
                                <p:cTn id="48" presetID="23" presetClass="entr" presetSubtype="16" fill="hold" nodeType="withEffect">
                                  <p:stCondLst>
                                    <p:cond delay="0"/>
                                  </p:stCondLst>
                                  <p:childTnLst>
                                    <p:set>
                                      <p:cBhvr additive="repl">
                                        <p:cTn id="49" dur="1" fill="hold">
                                          <p:stCondLst>
                                            <p:cond delay="0"/>
                                          </p:stCondLst>
                                        </p:cTn>
                                        <p:tgtEl>
                                          <p:spTgt spid="48143"/>
                                        </p:tgtEl>
                                        <p:attrNameLst>
                                          <p:attrName>style.visibility</p:attrName>
                                        </p:attrNameLst>
                                      </p:cBhvr>
                                      <p:to>
                                        <p:strVal val="visible"/>
                                      </p:to>
                                    </p:set>
                                    <p:anim calcmode="lin" valueType="num">
                                      <p:cBhvr additive="repl">
                                        <p:cTn id="50" dur="1000" fill="hold"/>
                                        <p:tgtEl>
                                          <p:spTgt spid="48143"/>
                                        </p:tgtEl>
                                        <p:attrNameLst>
                                          <p:attrName>ppt_w</p:attrName>
                                        </p:attrNameLst>
                                      </p:cBhvr>
                                      <p:tavLst>
                                        <p:tav tm="100000">
                                          <p:val>
                                            <p:strVal val="0"/>
                                          </p:val>
                                        </p:tav>
                                        <p:tav tm="100000">
                                          <p:val>
                                            <p:strVal val="#ppt_w"/>
                                          </p:val>
                                        </p:tav>
                                      </p:tavLst>
                                    </p:anim>
                                    <p:anim calcmode="lin" valueType="num">
                                      <p:cBhvr additive="repl">
                                        <p:cTn id="51" dur="1000" fill="hold"/>
                                        <p:tgtEl>
                                          <p:spTgt spid="48143"/>
                                        </p:tgtEl>
                                        <p:attrNameLst>
                                          <p:attrName>ppt_h</p:attrName>
                                        </p:attrNameLst>
                                      </p:cBhvr>
                                      <p:tavLst>
                                        <p:tav tm="100000">
                                          <p:val>
                                            <p:strVal val="0"/>
                                          </p:val>
                                        </p:tav>
                                        <p:tav tm="100000">
                                          <p:val>
                                            <p:strVal val="#ppt_h"/>
                                          </p:val>
                                        </p:tav>
                                      </p:tavLst>
                                    </p:anim>
                                  </p:childTnLst>
                                </p:cTn>
                              </p:par>
                              <p:par>
                                <p:cTn id="52" presetID="23" presetClass="entr" presetSubtype="16" fill="hold" nodeType="withEffect">
                                  <p:stCondLst>
                                    <p:cond delay="0"/>
                                  </p:stCondLst>
                                  <p:childTnLst>
                                    <p:set>
                                      <p:cBhvr additive="repl">
                                        <p:cTn id="53" dur="1" fill="hold">
                                          <p:stCondLst>
                                            <p:cond delay="0"/>
                                          </p:stCondLst>
                                        </p:cTn>
                                        <p:tgtEl>
                                          <p:spTgt spid="48134"/>
                                        </p:tgtEl>
                                        <p:attrNameLst>
                                          <p:attrName>style.visibility</p:attrName>
                                        </p:attrNameLst>
                                      </p:cBhvr>
                                      <p:to>
                                        <p:strVal val="visible"/>
                                      </p:to>
                                    </p:set>
                                    <p:anim calcmode="lin" valueType="num">
                                      <p:cBhvr additive="repl">
                                        <p:cTn id="54" dur="1000" fill="hold"/>
                                        <p:tgtEl>
                                          <p:spTgt spid="48134"/>
                                        </p:tgtEl>
                                        <p:attrNameLst>
                                          <p:attrName>ppt_w</p:attrName>
                                        </p:attrNameLst>
                                      </p:cBhvr>
                                      <p:tavLst>
                                        <p:tav tm="100000">
                                          <p:val>
                                            <p:strVal val="0"/>
                                          </p:val>
                                        </p:tav>
                                        <p:tav tm="100000">
                                          <p:val>
                                            <p:strVal val="#ppt_w"/>
                                          </p:val>
                                        </p:tav>
                                      </p:tavLst>
                                    </p:anim>
                                    <p:anim calcmode="lin" valueType="num">
                                      <p:cBhvr additive="repl">
                                        <p:cTn id="55" dur="1000" fill="hold"/>
                                        <p:tgtEl>
                                          <p:spTgt spid="48134"/>
                                        </p:tgtEl>
                                        <p:attrNameLst>
                                          <p:attrName>ppt_h</p:attrName>
                                        </p:attrNameLst>
                                      </p:cBhvr>
                                      <p:tavLst>
                                        <p:tav tm="100000">
                                          <p:val>
                                            <p:strVal val="0"/>
                                          </p:val>
                                        </p:tav>
                                        <p:tav tm="100000">
                                          <p:val>
                                            <p:strVal val="#ppt_h"/>
                                          </p:val>
                                        </p:tav>
                                      </p:tavLst>
                                    </p:anim>
                                  </p:childTnLst>
                                </p:cTn>
                              </p:par>
                              <p:par>
                                <p:cTn id="56" presetID="23" presetClass="entr" presetSubtype="16" fill="hold" nodeType="withEffect">
                                  <p:stCondLst>
                                    <p:cond delay="0"/>
                                  </p:stCondLst>
                                  <p:childTnLst>
                                    <p:set>
                                      <p:cBhvr additive="repl">
                                        <p:cTn id="57" dur="1" fill="hold">
                                          <p:stCondLst>
                                            <p:cond delay="0"/>
                                          </p:stCondLst>
                                        </p:cTn>
                                        <p:tgtEl>
                                          <p:spTgt spid="48154"/>
                                        </p:tgtEl>
                                        <p:attrNameLst>
                                          <p:attrName>style.visibility</p:attrName>
                                        </p:attrNameLst>
                                      </p:cBhvr>
                                      <p:to>
                                        <p:strVal val="visible"/>
                                      </p:to>
                                    </p:set>
                                    <p:anim calcmode="lin" valueType="num">
                                      <p:cBhvr additive="repl">
                                        <p:cTn id="58" dur="1000" fill="hold"/>
                                        <p:tgtEl>
                                          <p:spTgt spid="48154"/>
                                        </p:tgtEl>
                                        <p:attrNameLst>
                                          <p:attrName>ppt_w</p:attrName>
                                        </p:attrNameLst>
                                      </p:cBhvr>
                                      <p:tavLst>
                                        <p:tav tm="100000">
                                          <p:val>
                                            <p:strVal val="0"/>
                                          </p:val>
                                        </p:tav>
                                        <p:tav tm="100000">
                                          <p:val>
                                            <p:strVal val="#ppt_w"/>
                                          </p:val>
                                        </p:tav>
                                      </p:tavLst>
                                    </p:anim>
                                    <p:anim calcmode="lin" valueType="num">
                                      <p:cBhvr additive="repl">
                                        <p:cTn id="59" dur="1000" fill="hold"/>
                                        <p:tgtEl>
                                          <p:spTgt spid="48154"/>
                                        </p:tgtEl>
                                        <p:attrNameLst>
                                          <p:attrName>ppt_h</p:attrName>
                                        </p:attrNameLst>
                                      </p:cBhvr>
                                      <p:tavLst>
                                        <p:tav tm="10000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1" grpId="0" animBg="1"/>
      <p:bldP spid="481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0"/>
          <p:cNvGraphicFramePr>
            <a:graphicFrameLocks noGrp="1" noChangeAspect="1"/>
          </p:cNvGraphicFramePr>
          <p:nvPr>
            <p:ph idx="4294967295"/>
          </p:nvPr>
        </p:nvGraphicFramePr>
        <p:xfrm>
          <a:off x="6350" y="-963613"/>
          <a:ext cx="10020300" cy="6426201"/>
        </p:xfrm>
        <a:graphic>
          <a:graphicData uri="http://schemas.openxmlformats.org/presentationml/2006/ole">
            <mc:AlternateContent xmlns:mc="http://schemas.openxmlformats.org/markup-compatibility/2006">
              <mc:Choice xmlns:v="urn:schemas-microsoft-com:vml" Requires="v">
                <p:oleObj spid="_x0000_s436227" name="Dokument" r:id="rId4" imgW="10179736" imgH="6527522" progId="Word.Document.8">
                  <p:embed/>
                </p:oleObj>
              </mc:Choice>
              <mc:Fallback>
                <p:oleObj name="Dokument" r:id="rId4" imgW="10179736" imgH="6527522" progId="Word.Document.8">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b="2663"/>
                      <a:stretch>
                        <a:fillRect/>
                      </a:stretch>
                    </p:blipFill>
                    <p:spPr bwMode="auto">
                      <a:xfrm>
                        <a:off x="6350" y="-963613"/>
                        <a:ext cx="10020300" cy="6426201"/>
                      </a:xfrm>
                      <a:prstGeom prst="rect">
                        <a:avLst/>
                      </a:prstGeom>
                      <a:solidFill>
                        <a:schemeClr val="bg1"/>
                      </a:solidFill>
                    </p:spPr>
                  </p:pic>
                </p:oleObj>
              </mc:Fallback>
            </mc:AlternateContent>
          </a:graphicData>
        </a:graphic>
      </p:graphicFrame>
      <p:sp>
        <p:nvSpPr>
          <p:cNvPr id="64528" name="Rectangle 16"/>
          <p:cNvSpPr>
            <a:spLocks noChangeArrowheads="1"/>
          </p:cNvSpPr>
          <p:nvPr/>
        </p:nvSpPr>
        <p:spPr bwMode="auto">
          <a:xfrm>
            <a:off x="6659563" y="1700213"/>
            <a:ext cx="935037" cy="144462"/>
          </a:xfrm>
          <a:prstGeom prst="rect">
            <a:avLst/>
          </a:prstGeom>
          <a:solidFill>
            <a:srgbClr val="003399"/>
          </a:solidFill>
          <a:ln w="9525">
            <a:solidFill>
              <a:schemeClr val="tx1"/>
            </a:solidFill>
            <a:miter lim="800000"/>
            <a:headEnd/>
            <a:tailEnd/>
          </a:ln>
        </p:spPr>
        <p:txBody>
          <a:bodyPr wrap="none" anchor="ctr"/>
          <a:lstStyle/>
          <a:p>
            <a:endParaRPr lang="de-CH" sz="2400">
              <a:solidFill>
                <a:srgbClr val="000000"/>
              </a:solidFill>
              <a:latin typeface="Times New Roman" pitchFamily="18" charset="0"/>
            </a:endParaRPr>
          </a:p>
        </p:txBody>
      </p:sp>
      <p:sp>
        <p:nvSpPr>
          <p:cNvPr id="64533" name="Text Box 21"/>
          <p:cNvSpPr txBox="1">
            <a:spLocks noChangeArrowheads="1"/>
          </p:cNvSpPr>
          <p:nvPr/>
        </p:nvSpPr>
        <p:spPr bwMode="auto">
          <a:xfrm>
            <a:off x="179388" y="5300663"/>
            <a:ext cx="8643937" cy="1063625"/>
          </a:xfrm>
          <a:prstGeom prst="rect">
            <a:avLst/>
          </a:prstGeom>
          <a:solidFill>
            <a:srgbClr val="003399"/>
          </a:solidFill>
          <a:ln w="9525">
            <a:solidFill>
              <a:schemeClr val="tx1"/>
            </a:solidFill>
            <a:miter lim="800000"/>
            <a:headEnd/>
            <a:tailEnd/>
          </a:ln>
        </p:spPr>
        <p:txBody>
          <a:bodyPr>
            <a:spAutoFit/>
          </a:bodyPr>
          <a:lstStyle/>
          <a:p>
            <a:pPr>
              <a:spcBef>
                <a:spcPct val="50000"/>
              </a:spcBef>
            </a:pPr>
            <a:r>
              <a:rPr lang="pl-PL" b="1">
                <a:solidFill>
                  <a:srgbClr val="FFFFFF"/>
                </a:solidFill>
              </a:rPr>
              <a:t>Wynik</a:t>
            </a:r>
            <a:r>
              <a:rPr lang="de-CH" b="1">
                <a:solidFill>
                  <a:srgbClr val="FFFFFF"/>
                </a:solidFill>
                <a:latin typeface="Verdana" pitchFamily="34" charset="0"/>
              </a:rPr>
              <a:t>:</a:t>
            </a:r>
          </a:p>
          <a:p>
            <a:pPr>
              <a:spcBef>
                <a:spcPct val="50000"/>
              </a:spcBef>
            </a:pPr>
            <a:r>
              <a:rPr lang="pl-PL">
                <a:solidFill>
                  <a:srgbClr val="FFFFFF"/>
                </a:solidFill>
              </a:rPr>
              <a:t>Fizjoterapeuta</a:t>
            </a:r>
            <a:r>
              <a:rPr lang="de-CH">
                <a:solidFill>
                  <a:srgbClr val="FFFFFF"/>
                </a:solidFill>
                <a:latin typeface="Verdana" pitchFamily="34" charset="0"/>
              </a:rPr>
              <a:t>: Martin </a:t>
            </a:r>
            <a:r>
              <a:rPr lang="pl-PL">
                <a:solidFill>
                  <a:srgbClr val="FFFFFF"/>
                </a:solidFill>
              </a:rPr>
              <a:t>odczuwa umiarkowany ból </a:t>
            </a:r>
            <a:r>
              <a:rPr lang="de-CH">
                <a:solidFill>
                  <a:srgbClr val="FFFFFF"/>
                </a:solidFill>
                <a:latin typeface="Verdana" pitchFamily="34" charset="0"/>
              </a:rPr>
              <a:t>(</a:t>
            </a:r>
            <a:r>
              <a:rPr lang="pl-PL">
                <a:solidFill>
                  <a:srgbClr val="FFFFFF"/>
                </a:solidFill>
              </a:rPr>
              <a:t>Skala </a:t>
            </a:r>
            <a:r>
              <a:rPr lang="de-CH">
                <a:solidFill>
                  <a:srgbClr val="FFFFFF"/>
                </a:solidFill>
                <a:latin typeface="Verdana" pitchFamily="34" charset="0"/>
              </a:rPr>
              <a:t>VAS : 4) </a:t>
            </a:r>
            <a:r>
              <a:rPr lang="pl-PL">
                <a:solidFill>
                  <a:srgbClr val="FFFFFF"/>
                </a:solidFill>
              </a:rPr>
              <a:t>pleców</a:t>
            </a:r>
            <a:r>
              <a:rPr lang="de-CH">
                <a:solidFill>
                  <a:srgbClr val="FFFFFF"/>
                </a:solidFill>
                <a:latin typeface="Verdana" pitchFamily="34" charset="0"/>
              </a:rPr>
              <a:t>, </a:t>
            </a:r>
            <a:r>
              <a:rPr lang="pl-PL">
                <a:solidFill>
                  <a:srgbClr val="FFFFFF"/>
                </a:solidFill>
              </a:rPr>
              <a:t>prawdopodobnie związany z ruchami tułowia</a:t>
            </a:r>
            <a:r>
              <a:rPr lang="de-CH">
                <a:solidFill>
                  <a:srgbClr val="FFFFFF"/>
                </a:solidFill>
                <a:latin typeface="Verdana" pitchFamily="34" charset="0"/>
              </a:rPr>
              <a:t>. </a:t>
            </a:r>
          </a:p>
        </p:txBody>
      </p:sp>
      <p:sp>
        <p:nvSpPr>
          <p:cNvPr id="64534" name="Text Box 22"/>
          <p:cNvSpPr txBox="1">
            <a:spLocks noChangeArrowheads="1"/>
          </p:cNvSpPr>
          <p:nvPr/>
        </p:nvSpPr>
        <p:spPr bwMode="auto">
          <a:xfrm>
            <a:off x="3708400" y="5734050"/>
            <a:ext cx="4929188" cy="366713"/>
          </a:xfrm>
          <a:prstGeom prst="rect">
            <a:avLst/>
          </a:prstGeom>
          <a:solidFill>
            <a:srgbClr val="EAEAEA"/>
          </a:solidFill>
          <a:ln w="9525">
            <a:noFill/>
            <a:miter lim="800000"/>
            <a:headEnd/>
            <a:tailEnd/>
          </a:ln>
        </p:spPr>
        <p:txBody>
          <a:bodyPr lIns="18000" rIns="18000">
            <a:spAutoFit/>
          </a:bodyPr>
          <a:lstStyle/>
          <a:p>
            <a:pPr>
              <a:spcBef>
                <a:spcPct val="50000"/>
              </a:spcBef>
            </a:pPr>
            <a:r>
              <a:rPr lang="pl-PL" u="sng">
                <a:solidFill>
                  <a:srgbClr val="000000"/>
                </a:solidFill>
              </a:rPr>
              <a:t>Umiarkowany ból (Skala VAS: 4 ) w plecach</a:t>
            </a:r>
            <a:endParaRPr lang="de-CH" u="sng">
              <a:solidFill>
                <a:srgbClr val="000000"/>
              </a:solidFill>
              <a:latin typeface="Verdana" pitchFamily="34" charset="0"/>
            </a:endParaRPr>
          </a:p>
        </p:txBody>
      </p:sp>
      <p:sp>
        <p:nvSpPr>
          <p:cNvPr id="64535" name="Text Box 23"/>
          <p:cNvSpPr txBox="1">
            <a:spLocks noChangeArrowheads="1"/>
          </p:cNvSpPr>
          <p:nvPr/>
        </p:nvSpPr>
        <p:spPr bwMode="auto">
          <a:xfrm>
            <a:off x="26988" y="1754188"/>
            <a:ext cx="2160587" cy="212725"/>
          </a:xfrm>
          <a:prstGeom prst="rect">
            <a:avLst/>
          </a:prstGeom>
          <a:solidFill>
            <a:schemeClr val="bg1"/>
          </a:solidFill>
          <a:ln w="9525">
            <a:noFill/>
            <a:miter lim="800000"/>
            <a:headEnd/>
            <a:tailEnd/>
          </a:ln>
        </p:spPr>
        <p:txBody>
          <a:bodyPr lIns="18000" tIns="0" rIns="18000" bIns="0">
            <a:spAutoFit/>
          </a:bodyPr>
          <a:lstStyle/>
          <a:p>
            <a:pPr>
              <a:spcBef>
                <a:spcPct val="50000"/>
              </a:spcBef>
            </a:pPr>
            <a:r>
              <a:rPr lang="de-CH" sz="1400" b="1">
                <a:solidFill>
                  <a:srgbClr val="000000"/>
                </a:solidFill>
                <a:latin typeface="Arial Narrow" pitchFamily="34" charset="0"/>
              </a:rPr>
              <a:t>b280       </a:t>
            </a:r>
            <a:r>
              <a:rPr lang="pl-PL" sz="1400" b="1">
                <a:solidFill>
                  <a:srgbClr val="000000"/>
                </a:solidFill>
              </a:rPr>
              <a:t>Odczuwanie bólu</a:t>
            </a:r>
            <a:endParaRPr lang="de-CH" sz="1400" b="1">
              <a:solidFill>
                <a:srgbClr val="000000"/>
              </a:solidFill>
            </a:endParaRPr>
          </a:p>
        </p:txBody>
      </p:sp>
      <p:sp>
        <p:nvSpPr>
          <p:cNvPr id="64536" name="AutoShape 24"/>
          <p:cNvSpPr>
            <a:spLocks noChangeArrowheads="1"/>
          </p:cNvSpPr>
          <p:nvPr/>
        </p:nvSpPr>
        <p:spPr bwMode="auto">
          <a:xfrm>
            <a:off x="4356100" y="3213100"/>
            <a:ext cx="4178300" cy="2160588"/>
          </a:xfrm>
          <a:prstGeom prst="cloudCallout">
            <a:avLst>
              <a:gd name="adj1" fmla="val -43157"/>
              <a:gd name="adj2" fmla="val 62639"/>
            </a:avLst>
          </a:prstGeom>
          <a:solidFill>
            <a:schemeClr val="bg2">
              <a:lumMod val="20000"/>
              <a:lumOff val="80000"/>
            </a:schemeClr>
          </a:solidFill>
          <a:ln w="9525">
            <a:solidFill>
              <a:schemeClr val="tx1"/>
            </a:solidFill>
            <a:round/>
            <a:headEnd/>
            <a:tailEnd/>
          </a:ln>
        </p:spPr>
        <p:txBody>
          <a:bodyPr/>
          <a:lstStyle/>
          <a:p>
            <a:pPr algn="ctr">
              <a:defRPr/>
            </a:pPr>
            <a:r>
              <a:rPr lang="pl-PL" u="sng">
                <a:solidFill>
                  <a:srgbClr val="5F5F5F"/>
                </a:solidFill>
              </a:rPr>
              <a:t>Umiarkowane </a:t>
            </a:r>
            <a:r>
              <a:rPr lang="de-CH">
                <a:solidFill>
                  <a:srgbClr val="5F5F5F"/>
                </a:solidFill>
                <a:latin typeface="Verdana" pitchFamily="34" charset="0"/>
              </a:rPr>
              <a:t>= </a:t>
            </a:r>
            <a:r>
              <a:rPr lang="pl-PL">
                <a:solidFill>
                  <a:srgbClr val="5F5F5F"/>
                </a:solidFill>
              </a:rPr>
              <a:t>Kwalifikator </a:t>
            </a:r>
            <a:r>
              <a:rPr lang="de-CH">
                <a:solidFill>
                  <a:srgbClr val="5F5F5F"/>
                </a:solidFill>
                <a:latin typeface="Verdana" pitchFamily="34" charset="0"/>
              </a:rPr>
              <a:t>2</a:t>
            </a:r>
          </a:p>
          <a:p>
            <a:pPr algn="ctr">
              <a:defRPr/>
            </a:pPr>
            <a:r>
              <a:rPr lang="de-CH">
                <a:solidFill>
                  <a:srgbClr val="5F5F5F"/>
                </a:solidFill>
                <a:latin typeface="Verdana" pitchFamily="34" charset="0"/>
              </a:rPr>
              <a:t>VAS 4/10 = </a:t>
            </a:r>
            <a:r>
              <a:rPr lang="pl-PL">
                <a:solidFill>
                  <a:srgbClr val="5F5F5F"/>
                </a:solidFill>
              </a:rPr>
              <a:t>uszkodzenie na poziomie </a:t>
            </a:r>
            <a:r>
              <a:rPr lang="de-CH" u="sng">
                <a:solidFill>
                  <a:srgbClr val="5F5F5F"/>
                </a:solidFill>
                <a:latin typeface="Verdana" pitchFamily="34" charset="0"/>
              </a:rPr>
              <a:t>40% </a:t>
            </a:r>
            <a:r>
              <a:rPr lang="de-CH">
                <a:solidFill>
                  <a:srgbClr val="5F5F5F"/>
                </a:solidFill>
                <a:latin typeface="Verdana" pitchFamily="34" charset="0"/>
              </a:rPr>
              <a:t>= </a:t>
            </a:r>
            <a:r>
              <a:rPr lang="pl-PL">
                <a:solidFill>
                  <a:srgbClr val="5F5F5F"/>
                </a:solidFill>
              </a:rPr>
              <a:t>Kwalifikator </a:t>
            </a:r>
            <a:r>
              <a:rPr lang="de-CH">
                <a:solidFill>
                  <a:srgbClr val="5F5F5F"/>
                </a:solidFill>
                <a:latin typeface="Verdana" pitchFamily="34" charset="0"/>
              </a:rPr>
              <a:t>2</a:t>
            </a:r>
          </a:p>
        </p:txBody>
      </p:sp>
      <p:sp>
        <p:nvSpPr>
          <p:cNvPr id="64537" name="AutoShape 25"/>
          <p:cNvSpPr>
            <a:spLocks noChangeArrowheads="1"/>
          </p:cNvSpPr>
          <p:nvPr/>
        </p:nvSpPr>
        <p:spPr bwMode="auto">
          <a:xfrm>
            <a:off x="1547813" y="115888"/>
            <a:ext cx="3673475"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marL="457200" indent="-457200">
              <a:buFontTx/>
              <a:buAutoNum type="arabicPeriod"/>
              <a:defRPr/>
            </a:pPr>
            <a:r>
              <a:rPr lang="pl-PL" b="1">
                <a:solidFill>
                  <a:srgbClr val="5F5F5F"/>
                </a:solidFill>
              </a:rPr>
              <a:t>Przeprowadź </a:t>
            </a:r>
            <a:r>
              <a:rPr lang="pl-PL">
                <a:solidFill>
                  <a:srgbClr val="5F5F5F"/>
                </a:solidFill>
              </a:rPr>
              <a:t>test kliniczny</a:t>
            </a:r>
            <a:r>
              <a:rPr lang="de-CH">
                <a:solidFill>
                  <a:srgbClr val="5F5F5F"/>
                </a:solidFill>
                <a:latin typeface="Verdana" pitchFamily="34" charset="0"/>
              </a:rPr>
              <a:t>,</a:t>
            </a:r>
          </a:p>
          <a:p>
            <a:pPr marL="457200" indent="-457200">
              <a:defRPr/>
            </a:pPr>
            <a:r>
              <a:rPr lang="pl-PL">
                <a:solidFill>
                  <a:srgbClr val="5F5F5F"/>
                </a:solidFill>
              </a:rPr>
              <a:t>Badanie, obserwację lub wywiad</a:t>
            </a:r>
            <a:endParaRPr lang="de-CH">
              <a:solidFill>
                <a:srgbClr val="5F5F5F"/>
              </a:solidFill>
              <a:latin typeface="Verdana" pitchFamily="34" charset="0"/>
            </a:endParaRPr>
          </a:p>
        </p:txBody>
      </p:sp>
      <p:sp>
        <p:nvSpPr>
          <p:cNvPr id="64538" name="AutoShape 26"/>
          <p:cNvSpPr>
            <a:spLocks noChangeArrowheads="1"/>
          </p:cNvSpPr>
          <p:nvPr/>
        </p:nvSpPr>
        <p:spPr bwMode="auto">
          <a:xfrm>
            <a:off x="395288" y="2133600"/>
            <a:ext cx="3746500" cy="9350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a:defRPr/>
            </a:pPr>
            <a:r>
              <a:rPr lang="de-CH">
                <a:solidFill>
                  <a:srgbClr val="5F5F5F"/>
                </a:solidFill>
                <a:latin typeface="Verdana" pitchFamily="34" charset="0"/>
              </a:rPr>
              <a:t>2. </a:t>
            </a:r>
            <a:r>
              <a:rPr lang="de-CH" b="1">
                <a:solidFill>
                  <a:srgbClr val="5F5F5F"/>
                </a:solidFill>
                <a:latin typeface="Verdana" pitchFamily="34" charset="0"/>
              </a:rPr>
              <a:t>→</a:t>
            </a:r>
            <a:r>
              <a:rPr lang="de-CH">
                <a:solidFill>
                  <a:srgbClr val="5F5F5F"/>
                </a:solidFill>
                <a:latin typeface="Verdana" pitchFamily="34" charset="0"/>
              </a:rPr>
              <a:t> </a:t>
            </a:r>
            <a:r>
              <a:rPr lang="pl-PL" b="1">
                <a:solidFill>
                  <a:srgbClr val="5F5F5F"/>
                </a:solidFill>
              </a:rPr>
              <a:t>Oceń </a:t>
            </a:r>
            <a:r>
              <a:rPr lang="pl-PL">
                <a:solidFill>
                  <a:srgbClr val="5F5F5F"/>
                </a:solidFill>
              </a:rPr>
              <a:t>wyniki za pomocą </a:t>
            </a:r>
          </a:p>
          <a:p>
            <a:pPr>
              <a:defRPr/>
            </a:pPr>
            <a:r>
              <a:rPr lang="pl-PL">
                <a:solidFill>
                  <a:srgbClr val="5F5F5F"/>
                </a:solidFill>
              </a:rPr>
              <a:t>Kwalifikatorów ICF</a:t>
            </a:r>
            <a:endParaRPr lang="de-CH">
              <a:solidFill>
                <a:srgbClr val="5F5F5F"/>
              </a:solidFill>
              <a:latin typeface="Verdana" pitchFamily="34" charset="0"/>
            </a:endParaRPr>
          </a:p>
        </p:txBody>
      </p:sp>
      <p:sp>
        <p:nvSpPr>
          <p:cNvPr id="64540" name="AutoShape 28"/>
          <p:cNvSpPr>
            <a:spLocks noChangeArrowheads="1"/>
          </p:cNvSpPr>
          <p:nvPr/>
        </p:nvSpPr>
        <p:spPr bwMode="auto">
          <a:xfrm>
            <a:off x="395288" y="3644900"/>
            <a:ext cx="3602037" cy="13668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a:defRPr/>
            </a:pPr>
            <a:r>
              <a:rPr lang="de-CH">
                <a:solidFill>
                  <a:srgbClr val="5F5F5F"/>
                </a:solidFill>
                <a:latin typeface="Verdana" pitchFamily="34" charset="0"/>
              </a:rPr>
              <a:t>3. </a:t>
            </a:r>
            <a:r>
              <a:rPr lang="de-CH" b="1">
                <a:solidFill>
                  <a:srgbClr val="5F5F5F"/>
                </a:solidFill>
                <a:latin typeface="Verdana" pitchFamily="34" charset="0"/>
              </a:rPr>
              <a:t>→ </a:t>
            </a:r>
            <a:r>
              <a:rPr lang="pl-PL" b="1">
                <a:solidFill>
                  <a:srgbClr val="5F5F5F"/>
                </a:solidFill>
              </a:rPr>
              <a:t>Wprowadź </a:t>
            </a:r>
            <a:r>
              <a:rPr lang="pl-PL">
                <a:solidFill>
                  <a:srgbClr val="5F5F5F"/>
                </a:solidFill>
              </a:rPr>
              <a:t>wyniki do Profilu</a:t>
            </a:r>
          </a:p>
          <a:p>
            <a:pPr>
              <a:defRPr/>
            </a:pPr>
            <a:r>
              <a:rPr lang="pl-PL">
                <a:solidFill>
                  <a:srgbClr val="5F5F5F"/>
                </a:solidFill>
              </a:rPr>
              <a:t>Kategorialnego ICF</a:t>
            </a:r>
            <a:endParaRPr lang="de-CH">
              <a:solidFill>
                <a:srgbClr val="5F5F5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35"/>
                                        </p:tgtEl>
                                        <p:attrNameLst>
                                          <p:attrName>style.visibility</p:attrName>
                                        </p:attrNameLst>
                                      </p:cBhvr>
                                      <p:to>
                                        <p:strVal val="visible"/>
                                      </p:to>
                                    </p:set>
                                    <p:animEffect transition="in" filter="wipe(left)">
                                      <p:cBhvr>
                                        <p:cTn id="7" dur="1000"/>
                                        <p:tgtEl>
                                          <p:spTgt spid="645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37"/>
                                        </p:tgtEl>
                                        <p:attrNameLst>
                                          <p:attrName>style.visibility</p:attrName>
                                        </p:attrNameLst>
                                      </p:cBhvr>
                                      <p:to>
                                        <p:strVal val="visible"/>
                                      </p:to>
                                    </p:set>
                                    <p:animEffect transition="in" filter="wipe(up)">
                                      <p:cBhvr>
                                        <p:cTn id="12" dur="1000"/>
                                        <p:tgtEl>
                                          <p:spTgt spid="645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33"/>
                                        </p:tgtEl>
                                        <p:attrNameLst>
                                          <p:attrName>style.visibility</p:attrName>
                                        </p:attrNameLst>
                                      </p:cBhvr>
                                      <p:to>
                                        <p:strVal val="visible"/>
                                      </p:to>
                                    </p:set>
                                    <p:animEffect transition="in" filter="fade">
                                      <p:cBhvr>
                                        <p:cTn id="17" dur="1000"/>
                                        <p:tgtEl>
                                          <p:spTgt spid="645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538"/>
                                        </p:tgtEl>
                                        <p:attrNameLst>
                                          <p:attrName>style.visibility</p:attrName>
                                        </p:attrNameLst>
                                      </p:cBhvr>
                                      <p:to>
                                        <p:strVal val="visible"/>
                                      </p:to>
                                    </p:set>
                                    <p:animEffect transition="in" filter="wipe(up)">
                                      <p:cBhvr>
                                        <p:cTn id="22" dur="1000"/>
                                        <p:tgtEl>
                                          <p:spTgt spid="645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534"/>
                                        </p:tgtEl>
                                        <p:attrNameLst>
                                          <p:attrName>style.visibility</p:attrName>
                                        </p:attrNameLst>
                                      </p:cBhvr>
                                      <p:to>
                                        <p:strVal val="visible"/>
                                      </p:to>
                                    </p:set>
                                    <p:animEffect transition="in" filter="wipe(left)">
                                      <p:cBhvr>
                                        <p:cTn id="27" dur="1000"/>
                                        <p:tgtEl>
                                          <p:spTgt spid="645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536"/>
                                        </p:tgtEl>
                                        <p:attrNameLst>
                                          <p:attrName>style.visibility</p:attrName>
                                        </p:attrNameLst>
                                      </p:cBhvr>
                                      <p:to>
                                        <p:strVal val="visible"/>
                                      </p:to>
                                    </p:set>
                                    <p:animEffect transition="in" filter="wipe(left)">
                                      <p:cBhvr>
                                        <p:cTn id="32" dur="1000"/>
                                        <p:tgtEl>
                                          <p:spTgt spid="645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4540"/>
                                        </p:tgtEl>
                                        <p:attrNameLst>
                                          <p:attrName>style.visibility</p:attrName>
                                        </p:attrNameLst>
                                      </p:cBhvr>
                                      <p:to>
                                        <p:strVal val="visible"/>
                                      </p:to>
                                    </p:set>
                                    <p:animEffect transition="in" filter="wipe(up)">
                                      <p:cBhvr>
                                        <p:cTn id="37" dur="1000"/>
                                        <p:tgtEl>
                                          <p:spTgt spid="645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4528"/>
                                        </p:tgtEl>
                                        <p:attrNameLst>
                                          <p:attrName>style.visibility</p:attrName>
                                        </p:attrNameLst>
                                      </p:cBhvr>
                                      <p:to>
                                        <p:strVal val="visible"/>
                                      </p:to>
                                    </p:set>
                                    <p:animEffect transition="in" filter="wipe(left)">
                                      <p:cBhvr>
                                        <p:cTn id="42" dur="1000"/>
                                        <p:tgtEl>
                                          <p:spTgt spid="645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64536"/>
                                        </p:tgtEl>
                                      </p:cBhvr>
                                    </p:animEffect>
                                    <p:set>
                                      <p:cBhvr>
                                        <p:cTn id="47" dur="1" fill="hold">
                                          <p:stCondLst>
                                            <p:cond delay="999"/>
                                          </p:stCondLst>
                                        </p:cTn>
                                        <p:tgtEl>
                                          <p:spTgt spid="6453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64537"/>
                                        </p:tgtEl>
                                      </p:cBhvr>
                                    </p:animEffect>
                                    <p:set>
                                      <p:cBhvr>
                                        <p:cTn id="50" dur="1" fill="hold">
                                          <p:stCondLst>
                                            <p:cond delay="999"/>
                                          </p:stCondLst>
                                        </p:cTn>
                                        <p:tgtEl>
                                          <p:spTgt spid="6453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64540"/>
                                        </p:tgtEl>
                                      </p:cBhvr>
                                    </p:animEffect>
                                    <p:set>
                                      <p:cBhvr>
                                        <p:cTn id="53" dur="1" fill="hold">
                                          <p:stCondLst>
                                            <p:cond delay="999"/>
                                          </p:stCondLst>
                                        </p:cTn>
                                        <p:tgtEl>
                                          <p:spTgt spid="6454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64538"/>
                                        </p:tgtEl>
                                      </p:cBhvr>
                                    </p:animEffect>
                                    <p:set>
                                      <p:cBhvr>
                                        <p:cTn id="56" dur="1" fill="hold">
                                          <p:stCondLst>
                                            <p:cond delay="999"/>
                                          </p:stCondLst>
                                        </p:cTn>
                                        <p:tgtEl>
                                          <p:spTgt spid="64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animBg="1"/>
      <p:bldP spid="64533" grpId="0" animBg="1"/>
      <p:bldP spid="64534" grpId="0" animBg="1"/>
      <p:bldP spid="64535" grpId="0" animBg="1"/>
      <p:bldP spid="64536" grpId="0" animBg="1"/>
      <p:bldP spid="64536" grpId="1" animBg="1"/>
      <p:bldP spid="64537" grpId="0" animBg="1"/>
      <p:bldP spid="64537" grpId="1" animBg="1"/>
      <p:bldP spid="64538" grpId="0" animBg="1"/>
      <p:bldP spid="64538" grpId="1" animBg="1"/>
      <p:bldP spid="64540" grpId="0" animBg="1"/>
      <p:bldP spid="645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7"/>
          <p:cNvGraphicFramePr>
            <a:graphicFrameLocks noGrp="1" noChangeAspect="1"/>
          </p:cNvGraphicFramePr>
          <p:nvPr>
            <p:ph idx="4294967295"/>
          </p:nvPr>
        </p:nvGraphicFramePr>
        <p:xfrm>
          <a:off x="28575" y="266700"/>
          <a:ext cx="8947150" cy="5740400"/>
        </p:xfrm>
        <a:graphic>
          <a:graphicData uri="http://schemas.openxmlformats.org/presentationml/2006/ole">
            <mc:AlternateContent xmlns:mc="http://schemas.openxmlformats.org/markup-compatibility/2006">
              <mc:Choice xmlns:v="urn:schemas-microsoft-com:vml" Requires="v">
                <p:oleObj spid="_x0000_s437251" name="Dokument" r:id="rId4" imgW="10179376" imgH="6530763" progId="Word.Document.8">
                  <p:embed/>
                </p:oleObj>
              </mc:Choice>
              <mc:Fallback>
                <p:oleObj name="Dokument" r:id="rId4" imgW="10179376" imgH="6530763" progId="Word.Document.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b="2663"/>
                      <a:stretch>
                        <a:fillRect/>
                      </a:stretch>
                    </p:blipFill>
                    <p:spPr bwMode="auto">
                      <a:xfrm>
                        <a:off x="28575" y="266700"/>
                        <a:ext cx="8947150" cy="5740400"/>
                      </a:xfrm>
                      <a:prstGeom prst="rect">
                        <a:avLst/>
                      </a:prstGeom>
                      <a:solidFill>
                        <a:schemeClr val="bg1"/>
                      </a:solidFill>
                    </p:spPr>
                  </p:pic>
                </p:oleObj>
              </mc:Fallback>
            </mc:AlternateContent>
          </a:graphicData>
        </a:graphic>
      </p:graphicFrame>
      <p:sp>
        <p:nvSpPr>
          <p:cNvPr id="5123" name="Rectangle 4"/>
          <p:cNvSpPr>
            <a:spLocks noChangeArrowheads="1"/>
          </p:cNvSpPr>
          <p:nvPr/>
        </p:nvSpPr>
        <p:spPr bwMode="auto">
          <a:xfrm>
            <a:off x="6011863" y="1803400"/>
            <a:ext cx="865187" cy="112713"/>
          </a:xfrm>
          <a:prstGeom prst="rect">
            <a:avLst/>
          </a:prstGeom>
          <a:solidFill>
            <a:srgbClr val="003399"/>
          </a:solidFill>
          <a:ln w="9525">
            <a:solidFill>
              <a:schemeClr val="tx1"/>
            </a:solidFill>
            <a:miter lim="800000"/>
            <a:headEnd/>
            <a:tailEnd/>
          </a:ln>
        </p:spPr>
        <p:txBody>
          <a:bodyPr wrap="none" anchor="ctr"/>
          <a:lstStyle/>
          <a:p>
            <a:endParaRPr lang="de-CH" sz="2400">
              <a:solidFill>
                <a:srgbClr val="000000"/>
              </a:solidFill>
              <a:latin typeface="Times New Roman" pitchFamily="18" charset="0"/>
            </a:endParaRPr>
          </a:p>
        </p:txBody>
      </p:sp>
      <p:sp>
        <p:nvSpPr>
          <p:cNvPr id="86022" name="Rectangle 6"/>
          <p:cNvSpPr>
            <a:spLocks noChangeArrowheads="1"/>
          </p:cNvSpPr>
          <p:nvPr/>
        </p:nvSpPr>
        <p:spPr bwMode="auto">
          <a:xfrm>
            <a:off x="6011863" y="2379663"/>
            <a:ext cx="1655762" cy="144462"/>
          </a:xfrm>
          <a:prstGeom prst="rect">
            <a:avLst/>
          </a:prstGeom>
          <a:solidFill>
            <a:srgbClr val="003399"/>
          </a:solidFill>
          <a:ln w="9525">
            <a:solidFill>
              <a:schemeClr val="tx1"/>
            </a:solidFill>
            <a:miter lim="800000"/>
            <a:headEnd/>
            <a:tailEnd/>
          </a:ln>
        </p:spPr>
        <p:txBody>
          <a:bodyPr wrap="none" anchor="ctr"/>
          <a:lstStyle/>
          <a:p>
            <a:endParaRPr lang="de-CH" sz="2400">
              <a:solidFill>
                <a:srgbClr val="000000"/>
              </a:solidFill>
              <a:latin typeface="Times New Roman" pitchFamily="18" charset="0"/>
            </a:endParaRPr>
          </a:p>
        </p:txBody>
      </p:sp>
      <p:sp>
        <p:nvSpPr>
          <p:cNvPr id="86024" name="Text Box 8"/>
          <p:cNvSpPr txBox="1">
            <a:spLocks noChangeArrowheads="1"/>
          </p:cNvSpPr>
          <p:nvPr/>
        </p:nvSpPr>
        <p:spPr bwMode="auto">
          <a:xfrm>
            <a:off x="179388" y="5300663"/>
            <a:ext cx="8640762" cy="1476375"/>
          </a:xfrm>
          <a:prstGeom prst="rect">
            <a:avLst/>
          </a:prstGeom>
          <a:solidFill>
            <a:srgbClr val="003399"/>
          </a:solidFill>
          <a:ln w="9525">
            <a:solidFill>
              <a:schemeClr val="tx1"/>
            </a:solidFill>
            <a:miter lim="800000"/>
            <a:headEnd/>
            <a:tailEnd/>
          </a:ln>
        </p:spPr>
        <p:txBody>
          <a:bodyPr>
            <a:spAutoFit/>
          </a:bodyPr>
          <a:lstStyle/>
          <a:p>
            <a:pPr>
              <a:spcBef>
                <a:spcPct val="50000"/>
              </a:spcBef>
            </a:pPr>
            <a:r>
              <a:rPr lang="pl-PL" b="1">
                <a:solidFill>
                  <a:srgbClr val="FFFFFF"/>
                </a:solidFill>
              </a:rPr>
              <a:t>Wynik</a:t>
            </a:r>
            <a:r>
              <a:rPr lang="de-CH" b="1">
                <a:solidFill>
                  <a:srgbClr val="FFFFFF"/>
                </a:solidFill>
                <a:latin typeface="Verdana" pitchFamily="34" charset="0"/>
              </a:rPr>
              <a:t>:</a:t>
            </a:r>
          </a:p>
          <a:p>
            <a:pPr>
              <a:spcBef>
                <a:spcPct val="50000"/>
              </a:spcBef>
            </a:pPr>
            <a:r>
              <a:rPr lang="pl-PL">
                <a:solidFill>
                  <a:srgbClr val="FFFFFF"/>
                </a:solidFill>
              </a:rPr>
              <a:t>Pielęgniarka</a:t>
            </a:r>
            <a:r>
              <a:rPr lang="de-CH">
                <a:solidFill>
                  <a:srgbClr val="FFFFFF"/>
                </a:solidFill>
                <a:latin typeface="Verdana" pitchFamily="34" charset="0"/>
              </a:rPr>
              <a:t>: </a:t>
            </a:r>
            <a:r>
              <a:rPr lang="pl-PL">
                <a:solidFill>
                  <a:srgbClr val="FFFFFF"/>
                </a:solidFill>
              </a:rPr>
              <a:t>U Martina występuje całkowite ograniczenie funkcji wydalania moczu</a:t>
            </a:r>
            <a:r>
              <a:rPr lang="de-CH">
                <a:solidFill>
                  <a:srgbClr val="FFFFFF"/>
                </a:solidFill>
                <a:latin typeface="Verdana" pitchFamily="34" charset="0"/>
              </a:rPr>
              <a:t>.       </a:t>
            </a:r>
          </a:p>
          <a:p>
            <a:pPr>
              <a:spcBef>
                <a:spcPct val="50000"/>
              </a:spcBef>
            </a:pPr>
            <a:r>
              <a:rPr lang="pl-PL">
                <a:solidFill>
                  <a:srgbClr val="FFFFFF"/>
                </a:solidFill>
              </a:rPr>
              <a:t>Martin w ogóle nie trzyma moczu</a:t>
            </a:r>
            <a:r>
              <a:rPr lang="de-CH">
                <a:solidFill>
                  <a:srgbClr val="FFFFFF"/>
                </a:solidFill>
                <a:latin typeface="Verdana" pitchFamily="34" charset="0"/>
              </a:rPr>
              <a:t>. </a:t>
            </a:r>
          </a:p>
        </p:txBody>
      </p:sp>
      <p:sp>
        <p:nvSpPr>
          <p:cNvPr id="86025" name="Text Box 9"/>
          <p:cNvSpPr txBox="1">
            <a:spLocks noChangeArrowheads="1"/>
          </p:cNvSpPr>
          <p:nvPr/>
        </p:nvSpPr>
        <p:spPr bwMode="auto">
          <a:xfrm>
            <a:off x="971550" y="6092825"/>
            <a:ext cx="3000375" cy="366713"/>
          </a:xfrm>
          <a:prstGeom prst="rect">
            <a:avLst/>
          </a:prstGeom>
          <a:solidFill>
            <a:srgbClr val="EAEAEA"/>
          </a:solidFill>
          <a:ln w="9525">
            <a:noFill/>
            <a:miter lim="800000"/>
            <a:headEnd/>
            <a:tailEnd/>
          </a:ln>
        </p:spPr>
        <p:txBody>
          <a:bodyPr lIns="18000" rIns="18000">
            <a:spAutoFit/>
          </a:bodyPr>
          <a:lstStyle/>
          <a:p>
            <a:pPr>
              <a:spcBef>
                <a:spcPct val="50000"/>
              </a:spcBef>
            </a:pPr>
            <a:r>
              <a:rPr lang="pl-PL" u="sng">
                <a:solidFill>
                  <a:srgbClr val="000000"/>
                </a:solidFill>
              </a:rPr>
              <a:t>w ogóle nie trzyma moczu.</a:t>
            </a:r>
            <a:endParaRPr lang="de-CH" u="sng">
              <a:solidFill>
                <a:srgbClr val="000000"/>
              </a:solidFill>
              <a:latin typeface="Verdana" pitchFamily="34" charset="0"/>
            </a:endParaRPr>
          </a:p>
        </p:txBody>
      </p:sp>
      <p:sp>
        <p:nvSpPr>
          <p:cNvPr id="86026" name="Text Box 10"/>
          <p:cNvSpPr txBox="1">
            <a:spLocks noChangeArrowheads="1"/>
          </p:cNvSpPr>
          <p:nvPr/>
        </p:nvSpPr>
        <p:spPr bwMode="auto">
          <a:xfrm>
            <a:off x="34925" y="2338388"/>
            <a:ext cx="2160588" cy="531812"/>
          </a:xfrm>
          <a:prstGeom prst="rect">
            <a:avLst/>
          </a:prstGeom>
          <a:solidFill>
            <a:schemeClr val="bg1"/>
          </a:solidFill>
          <a:ln w="9525">
            <a:noFill/>
            <a:miter lim="800000"/>
            <a:headEnd/>
            <a:tailEnd/>
          </a:ln>
        </p:spPr>
        <p:txBody>
          <a:bodyPr lIns="18000" tIns="0" rIns="18000" bIns="0">
            <a:spAutoFit/>
          </a:bodyPr>
          <a:lstStyle/>
          <a:p>
            <a:pPr>
              <a:spcBef>
                <a:spcPct val="50000"/>
              </a:spcBef>
            </a:pPr>
            <a:r>
              <a:rPr lang="de-CH" sz="1400" b="1">
                <a:solidFill>
                  <a:srgbClr val="000000"/>
                </a:solidFill>
                <a:latin typeface="Arial Narrow" pitchFamily="34" charset="0"/>
              </a:rPr>
              <a:t>b620     </a:t>
            </a:r>
            <a:r>
              <a:rPr lang="pl-PL" sz="1400" b="1">
                <a:solidFill>
                  <a:srgbClr val="000000"/>
                </a:solidFill>
              </a:rPr>
              <a:t>Funkcje </a:t>
            </a:r>
          </a:p>
          <a:p>
            <a:pPr>
              <a:spcBef>
                <a:spcPct val="50000"/>
              </a:spcBef>
            </a:pPr>
            <a:r>
              <a:rPr lang="pl-PL" sz="1400" b="1">
                <a:solidFill>
                  <a:srgbClr val="000000"/>
                </a:solidFill>
              </a:rPr>
              <a:t>wydalania moczu </a:t>
            </a:r>
            <a:endParaRPr lang="de-CH" sz="1400" b="1">
              <a:solidFill>
                <a:srgbClr val="000000"/>
              </a:solidFill>
              <a:latin typeface="Arial Narrow" pitchFamily="34" charset="0"/>
            </a:endParaRPr>
          </a:p>
        </p:txBody>
      </p:sp>
      <p:sp>
        <p:nvSpPr>
          <p:cNvPr id="86027" name="AutoShape 11"/>
          <p:cNvSpPr>
            <a:spLocks noChangeArrowheads="1"/>
          </p:cNvSpPr>
          <p:nvPr/>
        </p:nvSpPr>
        <p:spPr bwMode="auto">
          <a:xfrm>
            <a:off x="5076825" y="3716338"/>
            <a:ext cx="3240088" cy="1728787"/>
          </a:xfrm>
          <a:prstGeom prst="cloudCallout">
            <a:avLst>
              <a:gd name="adj1" fmla="val -51667"/>
              <a:gd name="adj2" fmla="val 61847"/>
            </a:avLst>
          </a:prstGeom>
          <a:solidFill>
            <a:srgbClr val="E6E6E6"/>
          </a:solidFill>
          <a:ln w="9525">
            <a:solidFill>
              <a:schemeClr val="tx1"/>
            </a:solidFill>
            <a:round/>
            <a:headEnd/>
            <a:tailEnd/>
          </a:ln>
        </p:spPr>
        <p:txBody>
          <a:bodyPr/>
          <a:lstStyle/>
          <a:p>
            <a:pPr algn="ctr"/>
            <a:r>
              <a:rPr lang="pl-PL" u="sng">
                <a:solidFill>
                  <a:srgbClr val="5F5F5F"/>
                </a:solidFill>
              </a:rPr>
              <a:t>Całkowite </a:t>
            </a:r>
            <a:r>
              <a:rPr lang="pl-PL">
                <a:solidFill>
                  <a:srgbClr val="5F5F5F"/>
                </a:solidFill>
              </a:rPr>
              <a:t>uszkodzenie </a:t>
            </a:r>
            <a:r>
              <a:rPr lang="de-CH">
                <a:solidFill>
                  <a:srgbClr val="5F5F5F"/>
                </a:solidFill>
                <a:latin typeface="Verdana" pitchFamily="34" charset="0"/>
              </a:rPr>
              <a:t>= </a:t>
            </a:r>
            <a:r>
              <a:rPr lang="pl-PL">
                <a:solidFill>
                  <a:srgbClr val="5F5F5F"/>
                </a:solidFill>
              </a:rPr>
              <a:t>kwalifikator </a:t>
            </a:r>
            <a:r>
              <a:rPr lang="de-CH">
                <a:solidFill>
                  <a:srgbClr val="5F5F5F"/>
                </a:solidFill>
                <a:latin typeface="Verdana" pitchFamily="34" charset="0"/>
              </a:rPr>
              <a:t>4 </a:t>
            </a:r>
          </a:p>
        </p:txBody>
      </p:sp>
      <p:sp>
        <p:nvSpPr>
          <p:cNvPr id="86031" name="Text Box 15"/>
          <p:cNvSpPr txBox="1">
            <a:spLocks noChangeArrowheads="1"/>
          </p:cNvSpPr>
          <p:nvPr/>
        </p:nvSpPr>
        <p:spPr bwMode="auto">
          <a:xfrm>
            <a:off x="3779838" y="5734050"/>
            <a:ext cx="5021262" cy="366713"/>
          </a:xfrm>
          <a:prstGeom prst="rect">
            <a:avLst/>
          </a:prstGeom>
          <a:solidFill>
            <a:srgbClr val="EAEAEA"/>
          </a:solidFill>
          <a:ln w="9525">
            <a:noFill/>
            <a:miter lim="800000"/>
            <a:headEnd/>
            <a:tailEnd/>
          </a:ln>
        </p:spPr>
        <p:txBody>
          <a:bodyPr lIns="18000" rIns="18000">
            <a:spAutoFit/>
          </a:bodyPr>
          <a:lstStyle/>
          <a:p>
            <a:pPr>
              <a:spcBef>
                <a:spcPct val="50000"/>
              </a:spcBef>
            </a:pPr>
            <a:r>
              <a:rPr lang="pl-PL" u="sng">
                <a:solidFill>
                  <a:srgbClr val="000000"/>
                </a:solidFill>
              </a:rPr>
              <a:t>całkowite ograniczenie funkcji wydalania moczu</a:t>
            </a:r>
            <a:endParaRPr lang="de-CH" u="sng">
              <a:solidFill>
                <a:srgbClr val="000000"/>
              </a:solidFill>
              <a:latin typeface="Verdana" pitchFamily="34" charset="0"/>
            </a:endParaRPr>
          </a:p>
        </p:txBody>
      </p:sp>
      <p:sp>
        <p:nvSpPr>
          <p:cNvPr id="86035" name="AutoShape 19"/>
          <p:cNvSpPr>
            <a:spLocks noChangeArrowheads="1"/>
          </p:cNvSpPr>
          <p:nvPr/>
        </p:nvSpPr>
        <p:spPr bwMode="auto">
          <a:xfrm>
            <a:off x="1547813" y="115888"/>
            <a:ext cx="3671887"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marL="457200" indent="-457200">
              <a:buFontTx/>
              <a:buAutoNum type="arabicPeriod"/>
              <a:defRPr/>
            </a:pPr>
            <a:r>
              <a:rPr lang="pl-PL" b="1">
                <a:solidFill>
                  <a:srgbClr val="5F5F5F"/>
                </a:solidFill>
              </a:rPr>
              <a:t>Przeprowadź </a:t>
            </a:r>
            <a:r>
              <a:rPr lang="pl-PL">
                <a:solidFill>
                  <a:srgbClr val="5F5F5F"/>
                </a:solidFill>
              </a:rPr>
              <a:t>test kliniczny, </a:t>
            </a:r>
          </a:p>
          <a:p>
            <a:pPr marL="457200" indent="-457200">
              <a:defRPr/>
            </a:pPr>
            <a:r>
              <a:rPr lang="pl-PL">
                <a:solidFill>
                  <a:srgbClr val="5F5F5F"/>
                </a:solidFill>
              </a:rPr>
              <a:t>       badanie, obserwację </a:t>
            </a:r>
          </a:p>
          <a:p>
            <a:pPr marL="457200" indent="-457200">
              <a:defRPr/>
            </a:pPr>
            <a:r>
              <a:rPr lang="pl-PL">
                <a:solidFill>
                  <a:srgbClr val="5F5F5F"/>
                </a:solidFill>
              </a:rPr>
              <a:t>       lub wywiad</a:t>
            </a:r>
            <a:endParaRPr lang="de-CH">
              <a:solidFill>
                <a:srgbClr val="5F5F5F"/>
              </a:solidFill>
              <a:latin typeface="Verdana" pitchFamily="34" charset="0"/>
            </a:endParaRPr>
          </a:p>
        </p:txBody>
      </p:sp>
      <p:sp>
        <p:nvSpPr>
          <p:cNvPr id="86036" name="AutoShape 20"/>
          <p:cNvSpPr>
            <a:spLocks noChangeArrowheads="1"/>
          </p:cNvSpPr>
          <p:nvPr/>
        </p:nvSpPr>
        <p:spPr bwMode="auto">
          <a:xfrm>
            <a:off x="1979613" y="2636838"/>
            <a:ext cx="3744912" cy="9350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a:defRPr/>
            </a:pPr>
            <a:r>
              <a:rPr lang="de-CH">
                <a:solidFill>
                  <a:srgbClr val="5F5F5F"/>
                </a:solidFill>
                <a:latin typeface="Verdana" pitchFamily="34" charset="0"/>
              </a:rPr>
              <a:t>2. </a:t>
            </a:r>
            <a:r>
              <a:rPr lang="de-CH" b="1">
                <a:solidFill>
                  <a:srgbClr val="5F5F5F"/>
                </a:solidFill>
                <a:latin typeface="Verdana" pitchFamily="34" charset="0"/>
              </a:rPr>
              <a:t>→</a:t>
            </a:r>
            <a:r>
              <a:rPr lang="de-CH">
                <a:solidFill>
                  <a:srgbClr val="5F5F5F"/>
                </a:solidFill>
                <a:latin typeface="Verdana" pitchFamily="34" charset="0"/>
              </a:rPr>
              <a:t> </a:t>
            </a:r>
            <a:r>
              <a:rPr lang="pl-PL" b="1">
                <a:solidFill>
                  <a:srgbClr val="5F5F5F"/>
                </a:solidFill>
              </a:rPr>
              <a:t>Oceń </a:t>
            </a:r>
            <a:r>
              <a:rPr lang="pl-PL">
                <a:solidFill>
                  <a:srgbClr val="5F5F5F"/>
                </a:solidFill>
              </a:rPr>
              <a:t>wynik za pomocą</a:t>
            </a:r>
          </a:p>
          <a:p>
            <a:pPr>
              <a:defRPr/>
            </a:pPr>
            <a:r>
              <a:rPr lang="pl-PL">
                <a:solidFill>
                  <a:srgbClr val="5F5F5F"/>
                </a:solidFill>
              </a:rPr>
              <a:t>kwalifikatorów ICF</a:t>
            </a:r>
            <a:endParaRPr lang="de-CH">
              <a:solidFill>
                <a:srgbClr val="5F5F5F"/>
              </a:solidFill>
              <a:latin typeface="Verdana" pitchFamily="34" charset="0"/>
            </a:endParaRPr>
          </a:p>
        </p:txBody>
      </p:sp>
      <p:sp>
        <p:nvSpPr>
          <p:cNvPr id="86037" name="AutoShape 21"/>
          <p:cNvSpPr>
            <a:spLocks noChangeArrowheads="1"/>
          </p:cNvSpPr>
          <p:nvPr/>
        </p:nvSpPr>
        <p:spPr bwMode="auto">
          <a:xfrm>
            <a:off x="395288" y="3644900"/>
            <a:ext cx="3600450" cy="13668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a:defRPr/>
            </a:pPr>
            <a:r>
              <a:rPr lang="de-CH">
                <a:solidFill>
                  <a:srgbClr val="5F5F5F"/>
                </a:solidFill>
                <a:latin typeface="Verdana" pitchFamily="34" charset="0"/>
              </a:rPr>
              <a:t>3. </a:t>
            </a:r>
            <a:r>
              <a:rPr lang="de-CH" b="1">
                <a:solidFill>
                  <a:srgbClr val="5F5F5F"/>
                </a:solidFill>
                <a:latin typeface="Verdana" pitchFamily="34" charset="0"/>
              </a:rPr>
              <a:t>→ </a:t>
            </a:r>
            <a:r>
              <a:rPr lang="pl-PL" b="1">
                <a:solidFill>
                  <a:srgbClr val="5F5F5F"/>
                </a:solidFill>
              </a:rPr>
              <a:t>Wprowadź </a:t>
            </a:r>
            <a:r>
              <a:rPr lang="pl-PL">
                <a:solidFill>
                  <a:srgbClr val="5F5F5F"/>
                </a:solidFill>
              </a:rPr>
              <a:t>wyniki do Profilu</a:t>
            </a:r>
          </a:p>
          <a:p>
            <a:pPr>
              <a:defRPr/>
            </a:pPr>
            <a:r>
              <a:rPr lang="pl-PL">
                <a:solidFill>
                  <a:srgbClr val="5F5F5F"/>
                </a:solidFill>
              </a:rPr>
              <a:t>Kategorialnego ICF</a:t>
            </a:r>
            <a:endParaRPr lang="de-CH">
              <a:solidFill>
                <a:srgbClr val="5F5F5F"/>
              </a:solidFill>
              <a:latin typeface="Verdana" pitchFamily="34" charset="0"/>
            </a:endParaRPr>
          </a:p>
        </p:txBody>
      </p:sp>
      <p:sp>
        <p:nvSpPr>
          <p:cNvPr id="5133" name="Text Box 22"/>
          <p:cNvSpPr txBox="1">
            <a:spLocks noChangeArrowheads="1"/>
          </p:cNvSpPr>
          <p:nvPr/>
        </p:nvSpPr>
        <p:spPr bwMode="auto">
          <a:xfrm>
            <a:off x="26988" y="1754188"/>
            <a:ext cx="2160587" cy="212725"/>
          </a:xfrm>
          <a:prstGeom prst="rect">
            <a:avLst/>
          </a:prstGeom>
          <a:solidFill>
            <a:schemeClr val="bg1"/>
          </a:solidFill>
          <a:ln w="9525">
            <a:noFill/>
            <a:miter lim="800000"/>
            <a:headEnd/>
            <a:tailEnd/>
          </a:ln>
        </p:spPr>
        <p:txBody>
          <a:bodyPr lIns="18000" tIns="0" rIns="18000" bIns="0">
            <a:spAutoFit/>
          </a:bodyPr>
          <a:lstStyle/>
          <a:p>
            <a:pPr>
              <a:spcBef>
                <a:spcPct val="50000"/>
              </a:spcBef>
            </a:pPr>
            <a:r>
              <a:rPr lang="de-CH" sz="1400" b="1">
                <a:solidFill>
                  <a:srgbClr val="000000"/>
                </a:solidFill>
                <a:latin typeface="Arial Narrow" pitchFamily="34" charset="0"/>
              </a:rPr>
              <a:t>b280       </a:t>
            </a:r>
            <a:r>
              <a:rPr lang="pl-PL" sz="1400" b="1">
                <a:solidFill>
                  <a:srgbClr val="000000"/>
                </a:solidFill>
              </a:rPr>
              <a:t>Odczuwanie bólu</a:t>
            </a:r>
            <a:endParaRPr lang="de-CH" sz="1400" b="1">
              <a:solidFill>
                <a:srgbClr val="0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wipe(left)">
                                      <p:cBhvr>
                                        <p:cTn id="7" dur="1000"/>
                                        <p:tgtEl>
                                          <p:spTgt spid="86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6035"/>
                                        </p:tgtEl>
                                        <p:attrNameLst>
                                          <p:attrName>style.visibility</p:attrName>
                                        </p:attrNameLst>
                                      </p:cBhvr>
                                      <p:to>
                                        <p:strVal val="visible"/>
                                      </p:to>
                                    </p:set>
                                    <p:animEffect transition="in" filter="wipe(up)">
                                      <p:cBhvr>
                                        <p:cTn id="12" dur="1000"/>
                                        <p:tgtEl>
                                          <p:spTgt spid="860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4"/>
                                        </p:tgtEl>
                                        <p:attrNameLst>
                                          <p:attrName>style.visibility</p:attrName>
                                        </p:attrNameLst>
                                      </p:cBhvr>
                                      <p:to>
                                        <p:strVal val="visible"/>
                                      </p:to>
                                    </p:set>
                                    <p:animEffect transition="in" filter="fade">
                                      <p:cBhvr>
                                        <p:cTn id="17" dur="1000"/>
                                        <p:tgtEl>
                                          <p:spTgt spid="860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6036"/>
                                        </p:tgtEl>
                                        <p:attrNameLst>
                                          <p:attrName>style.visibility</p:attrName>
                                        </p:attrNameLst>
                                      </p:cBhvr>
                                      <p:to>
                                        <p:strVal val="visible"/>
                                      </p:to>
                                    </p:set>
                                    <p:animEffect transition="in" filter="wipe(up)">
                                      <p:cBhvr>
                                        <p:cTn id="22" dur="1000"/>
                                        <p:tgtEl>
                                          <p:spTgt spid="860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31"/>
                                        </p:tgtEl>
                                        <p:attrNameLst>
                                          <p:attrName>style.visibility</p:attrName>
                                        </p:attrNameLst>
                                      </p:cBhvr>
                                      <p:to>
                                        <p:strVal val="visible"/>
                                      </p:to>
                                    </p:set>
                                    <p:animEffect transition="in" filter="wipe(left)">
                                      <p:cBhvr>
                                        <p:cTn id="27" dur="1000"/>
                                        <p:tgtEl>
                                          <p:spTgt spid="8603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6025"/>
                                        </p:tgtEl>
                                        <p:attrNameLst>
                                          <p:attrName>style.visibility</p:attrName>
                                        </p:attrNameLst>
                                      </p:cBhvr>
                                      <p:to>
                                        <p:strVal val="visible"/>
                                      </p:to>
                                    </p:set>
                                    <p:animEffect transition="in" filter="wipe(left)">
                                      <p:cBhvr>
                                        <p:cTn id="30" dur="1000"/>
                                        <p:tgtEl>
                                          <p:spTgt spid="860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6027">
                                            <p:bg/>
                                          </p:spTgt>
                                        </p:tgtEl>
                                        <p:attrNameLst>
                                          <p:attrName>style.visibility</p:attrName>
                                        </p:attrNameLst>
                                      </p:cBhvr>
                                      <p:to>
                                        <p:strVal val="visible"/>
                                      </p:to>
                                    </p:set>
                                    <p:animEffect transition="in" filter="wipe(down)">
                                      <p:cBhvr>
                                        <p:cTn id="35" dur="1000"/>
                                        <p:tgtEl>
                                          <p:spTgt spid="86027">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6027">
                                            <p:txEl>
                                              <p:pRg st="0" end="0"/>
                                            </p:txEl>
                                          </p:spTgt>
                                        </p:tgtEl>
                                        <p:attrNameLst>
                                          <p:attrName>style.visibility</p:attrName>
                                        </p:attrNameLst>
                                      </p:cBhvr>
                                      <p:to>
                                        <p:strVal val="visible"/>
                                      </p:to>
                                    </p:set>
                                    <p:animEffect transition="in" filter="wipe(down)">
                                      <p:cBhvr>
                                        <p:cTn id="38" dur="1000"/>
                                        <p:tgtEl>
                                          <p:spTgt spid="8602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6037"/>
                                        </p:tgtEl>
                                        <p:attrNameLst>
                                          <p:attrName>style.visibility</p:attrName>
                                        </p:attrNameLst>
                                      </p:cBhvr>
                                      <p:to>
                                        <p:strVal val="visible"/>
                                      </p:to>
                                    </p:set>
                                    <p:animEffect transition="in" filter="wipe(up)">
                                      <p:cBhvr>
                                        <p:cTn id="43" dur="1000"/>
                                        <p:tgtEl>
                                          <p:spTgt spid="86037"/>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86022"/>
                                        </p:tgtEl>
                                        <p:attrNameLst>
                                          <p:attrName>style.visibility</p:attrName>
                                        </p:attrNameLst>
                                      </p:cBhvr>
                                      <p:to>
                                        <p:strVal val="visible"/>
                                      </p:to>
                                    </p:set>
                                    <p:animEffect transition="in" filter="wipe(left)">
                                      <p:cBhvr>
                                        <p:cTn id="47" dur="1000"/>
                                        <p:tgtEl>
                                          <p:spTgt spid="860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1000"/>
                                        <p:tgtEl>
                                          <p:spTgt spid="86027">
                                            <p:txEl>
                                              <p:pRg st="0" end="0"/>
                                            </p:txEl>
                                          </p:spTgt>
                                        </p:tgtEl>
                                      </p:cBhvr>
                                    </p:animEffect>
                                    <p:set>
                                      <p:cBhvr>
                                        <p:cTn id="52" dur="1" fill="hold">
                                          <p:stCondLst>
                                            <p:cond delay="999"/>
                                          </p:stCondLst>
                                        </p:cTn>
                                        <p:tgtEl>
                                          <p:spTgt spid="86027">
                                            <p:txEl>
                                              <p:pRg st="0" end="0"/>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86027">
                                            <p:bg/>
                                          </p:spTgt>
                                        </p:tgtEl>
                                      </p:cBhvr>
                                    </p:animEffect>
                                    <p:set>
                                      <p:cBhvr>
                                        <p:cTn id="55" dur="1" fill="hold">
                                          <p:stCondLst>
                                            <p:cond delay="999"/>
                                          </p:stCondLst>
                                        </p:cTn>
                                        <p:tgtEl>
                                          <p:spTgt spid="86027">
                                            <p:bg/>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86035"/>
                                        </p:tgtEl>
                                      </p:cBhvr>
                                    </p:animEffect>
                                    <p:set>
                                      <p:cBhvr>
                                        <p:cTn id="58" dur="1" fill="hold">
                                          <p:stCondLst>
                                            <p:cond delay="999"/>
                                          </p:stCondLst>
                                        </p:cTn>
                                        <p:tgtEl>
                                          <p:spTgt spid="8603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86036"/>
                                        </p:tgtEl>
                                      </p:cBhvr>
                                    </p:animEffect>
                                    <p:set>
                                      <p:cBhvr>
                                        <p:cTn id="61" dur="1" fill="hold">
                                          <p:stCondLst>
                                            <p:cond delay="999"/>
                                          </p:stCondLst>
                                        </p:cTn>
                                        <p:tgtEl>
                                          <p:spTgt spid="860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86037"/>
                                        </p:tgtEl>
                                      </p:cBhvr>
                                    </p:animEffect>
                                    <p:set>
                                      <p:cBhvr>
                                        <p:cTn id="64" dur="1" fill="hold">
                                          <p:stCondLst>
                                            <p:cond delay="999"/>
                                          </p:stCondLst>
                                        </p:cTn>
                                        <p:tgtEl>
                                          <p:spTgt spid="86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P spid="86024" grpId="0" animBg="1"/>
      <p:bldP spid="86025" grpId="0" animBg="1"/>
      <p:bldP spid="86026" grpId="0" animBg="1"/>
      <p:bldP spid="86027" grpId="0" build="allAtOnce" animBg="1"/>
      <p:bldP spid="86027" grpId="1" build="allAtOnce" animBg="1"/>
      <p:bldP spid="86031" grpId="0" animBg="1"/>
      <p:bldP spid="86035" grpId="0" animBg="1"/>
      <p:bldP spid="86035" grpId="1" animBg="1"/>
      <p:bldP spid="86036" grpId="0" animBg="1"/>
      <p:bldP spid="86036" grpId="1" animBg="1"/>
      <p:bldP spid="86037" grpId="0" animBg="1"/>
      <p:bldP spid="8603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8"/>
          <p:cNvGraphicFramePr>
            <a:graphicFrameLocks noGrp="1" noChangeAspect="1"/>
          </p:cNvGraphicFramePr>
          <p:nvPr>
            <p:ph idx="4294967295"/>
          </p:nvPr>
        </p:nvGraphicFramePr>
        <p:xfrm>
          <a:off x="12700" y="676275"/>
          <a:ext cx="10071100" cy="6432550"/>
        </p:xfrm>
        <a:graphic>
          <a:graphicData uri="http://schemas.openxmlformats.org/presentationml/2006/ole">
            <mc:AlternateContent xmlns:mc="http://schemas.openxmlformats.org/markup-compatibility/2006">
              <mc:Choice xmlns:v="urn:schemas-microsoft-com:vml" Requires="v">
                <p:oleObj spid="_x0000_s438275" name="Dokument" r:id="rId4" imgW="10221144" imgH="6529323" progId="Word.Document.8">
                  <p:embed/>
                </p:oleObj>
              </mc:Choice>
              <mc:Fallback>
                <p:oleObj name="Dokument" r:id="rId4" imgW="10221144" imgH="6529323" progId="Word.Documen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b="2663"/>
                      <a:stretch>
                        <a:fillRect/>
                      </a:stretch>
                    </p:blipFill>
                    <p:spPr bwMode="auto">
                      <a:xfrm>
                        <a:off x="12700" y="676275"/>
                        <a:ext cx="10071100" cy="6432550"/>
                      </a:xfrm>
                      <a:prstGeom prst="rect">
                        <a:avLst/>
                      </a:prstGeom>
                      <a:solidFill>
                        <a:schemeClr val="bg1"/>
                      </a:solidFill>
                    </p:spPr>
                  </p:pic>
                </p:oleObj>
              </mc:Fallback>
            </mc:AlternateContent>
          </a:graphicData>
        </a:graphic>
      </p:graphicFrame>
      <p:sp>
        <p:nvSpPr>
          <p:cNvPr id="6147" name="Rectangle 4"/>
          <p:cNvSpPr>
            <a:spLocks noChangeArrowheads="1"/>
          </p:cNvSpPr>
          <p:nvPr/>
        </p:nvSpPr>
        <p:spPr bwMode="auto">
          <a:xfrm>
            <a:off x="6659563" y="2133600"/>
            <a:ext cx="954087" cy="131763"/>
          </a:xfrm>
          <a:prstGeom prst="rect">
            <a:avLst/>
          </a:prstGeom>
          <a:solidFill>
            <a:srgbClr val="003399"/>
          </a:solidFill>
          <a:ln w="9525">
            <a:solidFill>
              <a:schemeClr val="tx1"/>
            </a:solidFill>
            <a:miter lim="800000"/>
            <a:headEnd/>
            <a:tailEnd/>
          </a:ln>
        </p:spPr>
        <p:txBody>
          <a:bodyPr wrap="none" anchor="ctr"/>
          <a:lstStyle/>
          <a:p>
            <a:endParaRPr lang="de-CH" sz="2400">
              <a:solidFill>
                <a:srgbClr val="000000"/>
              </a:solidFill>
              <a:latin typeface="Times New Roman" pitchFamily="18" charset="0"/>
            </a:endParaRPr>
          </a:p>
        </p:txBody>
      </p:sp>
      <p:sp>
        <p:nvSpPr>
          <p:cNvPr id="6148" name="Rectangle 6"/>
          <p:cNvSpPr>
            <a:spLocks noChangeArrowheads="1"/>
          </p:cNvSpPr>
          <p:nvPr/>
        </p:nvSpPr>
        <p:spPr bwMode="auto">
          <a:xfrm>
            <a:off x="6659563" y="2492375"/>
            <a:ext cx="1873250" cy="215900"/>
          </a:xfrm>
          <a:prstGeom prst="rect">
            <a:avLst/>
          </a:prstGeom>
          <a:solidFill>
            <a:srgbClr val="003399"/>
          </a:solidFill>
          <a:ln w="9525">
            <a:solidFill>
              <a:schemeClr val="tx1"/>
            </a:solidFill>
            <a:miter lim="800000"/>
            <a:headEnd/>
            <a:tailEnd/>
          </a:ln>
        </p:spPr>
        <p:txBody>
          <a:bodyPr wrap="none" anchor="ctr"/>
          <a:lstStyle/>
          <a:p>
            <a:endParaRPr lang="de-CH" sz="2400">
              <a:solidFill>
                <a:srgbClr val="000000"/>
              </a:solidFill>
              <a:latin typeface="Times New Roman" pitchFamily="18" charset="0"/>
            </a:endParaRPr>
          </a:p>
        </p:txBody>
      </p:sp>
      <p:sp>
        <p:nvSpPr>
          <p:cNvPr id="87048" name="Text Box 8"/>
          <p:cNvSpPr txBox="1">
            <a:spLocks noChangeArrowheads="1"/>
          </p:cNvSpPr>
          <p:nvPr/>
        </p:nvSpPr>
        <p:spPr bwMode="auto">
          <a:xfrm>
            <a:off x="179388" y="5500688"/>
            <a:ext cx="8640762" cy="1338262"/>
          </a:xfrm>
          <a:prstGeom prst="rect">
            <a:avLst/>
          </a:prstGeom>
          <a:solidFill>
            <a:srgbClr val="003399"/>
          </a:solidFill>
          <a:ln w="9525">
            <a:solidFill>
              <a:schemeClr val="tx1"/>
            </a:solidFill>
            <a:miter lim="800000"/>
            <a:headEnd/>
            <a:tailEnd/>
          </a:ln>
        </p:spPr>
        <p:txBody>
          <a:bodyPr>
            <a:spAutoFit/>
          </a:bodyPr>
          <a:lstStyle/>
          <a:p>
            <a:pPr>
              <a:spcBef>
                <a:spcPct val="50000"/>
              </a:spcBef>
            </a:pPr>
            <a:r>
              <a:rPr lang="pl-PL" b="1">
                <a:solidFill>
                  <a:srgbClr val="FFFFFF"/>
                </a:solidFill>
              </a:rPr>
              <a:t>Wynik</a:t>
            </a:r>
            <a:r>
              <a:rPr lang="de-CH" b="1">
                <a:solidFill>
                  <a:srgbClr val="FFFFFF"/>
                </a:solidFill>
                <a:latin typeface="Verdana" pitchFamily="34" charset="0"/>
              </a:rPr>
              <a:t>:</a:t>
            </a:r>
          </a:p>
          <a:p>
            <a:pPr>
              <a:spcBef>
                <a:spcPct val="50000"/>
              </a:spcBef>
            </a:pPr>
            <a:r>
              <a:rPr lang="pl-PL">
                <a:solidFill>
                  <a:srgbClr val="FFFFFF"/>
                </a:solidFill>
              </a:rPr>
              <a:t>Terapeuta Zajęciowy: U Martina występuje umiarkowane ograniczenie funkcji przemieszczania się z wózka na łóżko i odwrotnie. Czasami potrzebna jest mu częściowa pomoc lub przynajmniej nadzór </a:t>
            </a:r>
            <a:r>
              <a:rPr lang="de-CH">
                <a:solidFill>
                  <a:srgbClr val="FFFFFF"/>
                </a:solidFill>
                <a:latin typeface="Verdana" pitchFamily="34" charset="0"/>
              </a:rPr>
              <a:t>(</a:t>
            </a:r>
            <a:r>
              <a:rPr lang="pl-PL">
                <a:solidFill>
                  <a:srgbClr val="FFFFFF"/>
                </a:solidFill>
              </a:rPr>
              <a:t>skala </a:t>
            </a:r>
            <a:r>
              <a:rPr lang="de-CH">
                <a:solidFill>
                  <a:srgbClr val="FFFFFF"/>
                </a:solidFill>
                <a:latin typeface="Verdana" pitchFamily="34" charset="0"/>
              </a:rPr>
              <a:t>SCIM: 1)</a:t>
            </a:r>
          </a:p>
        </p:txBody>
      </p:sp>
      <p:sp>
        <p:nvSpPr>
          <p:cNvPr id="87049" name="Text Box 9"/>
          <p:cNvSpPr txBox="1">
            <a:spLocks noChangeArrowheads="1"/>
          </p:cNvSpPr>
          <p:nvPr/>
        </p:nvSpPr>
        <p:spPr bwMode="auto">
          <a:xfrm>
            <a:off x="4787900" y="6488113"/>
            <a:ext cx="1285875" cy="366712"/>
          </a:xfrm>
          <a:prstGeom prst="rect">
            <a:avLst/>
          </a:prstGeom>
          <a:solidFill>
            <a:srgbClr val="EAEAEA"/>
          </a:solidFill>
          <a:ln w="9525">
            <a:noFill/>
            <a:miter lim="800000"/>
            <a:headEnd/>
            <a:tailEnd/>
          </a:ln>
        </p:spPr>
        <p:txBody>
          <a:bodyPr lIns="18000" rIns="18000">
            <a:spAutoFit/>
          </a:bodyPr>
          <a:lstStyle/>
          <a:p>
            <a:pPr>
              <a:spcBef>
                <a:spcPct val="50000"/>
              </a:spcBef>
            </a:pPr>
            <a:r>
              <a:rPr lang="de-CH" u="sng">
                <a:solidFill>
                  <a:srgbClr val="000000"/>
                </a:solidFill>
                <a:latin typeface="Verdana" pitchFamily="34" charset="0"/>
              </a:rPr>
              <a:t>(SCIM: 1)</a:t>
            </a:r>
          </a:p>
        </p:txBody>
      </p:sp>
      <p:sp>
        <p:nvSpPr>
          <p:cNvPr id="87050" name="Text Box 10"/>
          <p:cNvSpPr txBox="1">
            <a:spLocks noChangeArrowheads="1"/>
          </p:cNvSpPr>
          <p:nvPr/>
        </p:nvSpPr>
        <p:spPr bwMode="auto">
          <a:xfrm>
            <a:off x="22225" y="3897313"/>
            <a:ext cx="2160588" cy="212725"/>
          </a:xfrm>
          <a:prstGeom prst="rect">
            <a:avLst/>
          </a:prstGeom>
          <a:solidFill>
            <a:schemeClr val="bg1"/>
          </a:solidFill>
          <a:ln w="9525">
            <a:noFill/>
            <a:miter lim="800000"/>
            <a:headEnd/>
            <a:tailEnd/>
          </a:ln>
        </p:spPr>
        <p:txBody>
          <a:bodyPr lIns="18000" tIns="0" rIns="18000" bIns="0">
            <a:spAutoFit/>
          </a:bodyPr>
          <a:lstStyle/>
          <a:p>
            <a:pPr>
              <a:spcBef>
                <a:spcPct val="50000"/>
              </a:spcBef>
            </a:pPr>
            <a:r>
              <a:rPr lang="de-CH" sz="1400" b="1">
                <a:solidFill>
                  <a:srgbClr val="000000"/>
                </a:solidFill>
                <a:latin typeface="Arial Narrow" pitchFamily="34" charset="0"/>
              </a:rPr>
              <a:t>d420  </a:t>
            </a:r>
            <a:r>
              <a:rPr lang="pl-PL" sz="1400" b="1">
                <a:solidFill>
                  <a:srgbClr val="000000"/>
                </a:solidFill>
              </a:rPr>
              <a:t>Przemieszczanie się</a:t>
            </a:r>
            <a:endParaRPr lang="de-CH" sz="1400" b="1">
              <a:solidFill>
                <a:srgbClr val="000000"/>
              </a:solidFill>
              <a:latin typeface="Arial Narrow" pitchFamily="34" charset="0"/>
            </a:endParaRPr>
          </a:p>
        </p:txBody>
      </p:sp>
      <p:sp>
        <p:nvSpPr>
          <p:cNvPr id="87051" name="AutoShape 11"/>
          <p:cNvSpPr>
            <a:spLocks noChangeArrowheads="1"/>
          </p:cNvSpPr>
          <p:nvPr/>
        </p:nvSpPr>
        <p:spPr bwMode="auto">
          <a:xfrm>
            <a:off x="5040313" y="2852738"/>
            <a:ext cx="4103687" cy="3168650"/>
          </a:xfrm>
          <a:prstGeom prst="cloudCallout">
            <a:avLst>
              <a:gd name="adj1" fmla="val -81991"/>
              <a:gd name="adj2" fmla="val 47495"/>
            </a:avLst>
          </a:prstGeom>
          <a:solidFill>
            <a:srgbClr val="E6E6E6"/>
          </a:solidFill>
          <a:ln w="9525">
            <a:solidFill>
              <a:schemeClr val="tx1"/>
            </a:solidFill>
            <a:round/>
            <a:headEnd/>
            <a:tailEnd/>
          </a:ln>
        </p:spPr>
        <p:txBody>
          <a:bodyPr/>
          <a:lstStyle/>
          <a:p>
            <a:pPr algn="ctr"/>
            <a:r>
              <a:rPr lang="pl-PL" u="sng">
                <a:solidFill>
                  <a:srgbClr val="5F5F5F"/>
                </a:solidFill>
              </a:rPr>
              <a:t>Umiarkowane </a:t>
            </a:r>
            <a:r>
              <a:rPr lang="pl-PL">
                <a:solidFill>
                  <a:srgbClr val="5F5F5F"/>
                </a:solidFill>
              </a:rPr>
              <a:t>ograniczenie </a:t>
            </a:r>
            <a:r>
              <a:rPr lang="de-CH">
                <a:solidFill>
                  <a:srgbClr val="5F5F5F"/>
                </a:solidFill>
                <a:latin typeface="Verdana" pitchFamily="34" charset="0"/>
              </a:rPr>
              <a:t>= </a:t>
            </a:r>
            <a:r>
              <a:rPr lang="pl-PL">
                <a:solidFill>
                  <a:srgbClr val="5F5F5F"/>
                </a:solidFill>
              </a:rPr>
              <a:t>kwalifikator </a:t>
            </a:r>
            <a:r>
              <a:rPr lang="de-CH">
                <a:solidFill>
                  <a:srgbClr val="5F5F5F"/>
                </a:solidFill>
                <a:latin typeface="Verdana" pitchFamily="34" charset="0"/>
              </a:rPr>
              <a:t>2</a:t>
            </a:r>
          </a:p>
          <a:p>
            <a:pPr algn="ctr"/>
            <a:r>
              <a:rPr lang="de-CH">
                <a:solidFill>
                  <a:srgbClr val="5F5F5F"/>
                </a:solidFill>
                <a:latin typeface="Verdana" pitchFamily="34" charset="0"/>
              </a:rPr>
              <a:t>SCIM 1 = </a:t>
            </a:r>
            <a:r>
              <a:rPr lang="pl-PL">
                <a:solidFill>
                  <a:srgbClr val="5F5F5F"/>
                </a:solidFill>
              </a:rPr>
              <a:t>funkcja zachowana w połowie </a:t>
            </a:r>
            <a:r>
              <a:rPr lang="de-CH">
                <a:solidFill>
                  <a:srgbClr val="5F5F5F"/>
                </a:solidFill>
                <a:latin typeface="Verdana" pitchFamily="34" charset="0"/>
              </a:rPr>
              <a:t>= </a:t>
            </a:r>
            <a:r>
              <a:rPr lang="pl-PL">
                <a:solidFill>
                  <a:srgbClr val="5F5F5F"/>
                </a:solidFill>
              </a:rPr>
              <a:t>kwalifikator </a:t>
            </a:r>
            <a:r>
              <a:rPr lang="de-CH">
                <a:solidFill>
                  <a:srgbClr val="5F5F5F"/>
                </a:solidFill>
                <a:latin typeface="Verdana" pitchFamily="34" charset="0"/>
              </a:rPr>
              <a:t>2 </a:t>
            </a:r>
          </a:p>
        </p:txBody>
      </p:sp>
      <p:sp>
        <p:nvSpPr>
          <p:cNvPr id="87055" name="Text Box 15"/>
          <p:cNvSpPr txBox="1">
            <a:spLocks noChangeArrowheads="1"/>
          </p:cNvSpPr>
          <p:nvPr/>
        </p:nvSpPr>
        <p:spPr bwMode="auto">
          <a:xfrm>
            <a:off x="3635375" y="5876925"/>
            <a:ext cx="6481763" cy="703263"/>
          </a:xfrm>
          <a:prstGeom prst="rect">
            <a:avLst/>
          </a:prstGeom>
          <a:solidFill>
            <a:srgbClr val="EAEAEA"/>
          </a:solidFill>
          <a:ln w="9525">
            <a:noFill/>
            <a:miter lim="800000"/>
            <a:headEnd/>
            <a:tailEnd/>
          </a:ln>
        </p:spPr>
        <p:txBody>
          <a:bodyPr lIns="18000" rIns="18000">
            <a:spAutoFit/>
          </a:bodyPr>
          <a:lstStyle/>
          <a:p>
            <a:pPr>
              <a:spcBef>
                <a:spcPct val="50000"/>
              </a:spcBef>
            </a:pPr>
            <a:r>
              <a:rPr lang="pl-PL" sz="1600" b="1" u="sng">
                <a:solidFill>
                  <a:srgbClr val="000000"/>
                </a:solidFill>
              </a:rPr>
              <a:t>Występuje umiarkowane ograniczenie funkcji </a:t>
            </a:r>
          </a:p>
          <a:p>
            <a:pPr>
              <a:spcBef>
                <a:spcPct val="50000"/>
              </a:spcBef>
            </a:pPr>
            <a:r>
              <a:rPr lang="pl-PL" sz="1600" b="1" u="sng">
                <a:solidFill>
                  <a:srgbClr val="000000"/>
                </a:solidFill>
              </a:rPr>
              <a:t>przemieszczania się</a:t>
            </a:r>
            <a:endParaRPr lang="de-CH" sz="1600" b="1" u="sng">
              <a:solidFill>
                <a:srgbClr val="000000"/>
              </a:solidFill>
              <a:latin typeface="Verdana" pitchFamily="34" charset="0"/>
            </a:endParaRPr>
          </a:p>
        </p:txBody>
      </p:sp>
      <p:sp>
        <p:nvSpPr>
          <p:cNvPr id="87056" name="Rectangle 16"/>
          <p:cNvSpPr>
            <a:spLocks noChangeArrowheads="1"/>
          </p:cNvSpPr>
          <p:nvPr/>
        </p:nvSpPr>
        <p:spPr bwMode="auto">
          <a:xfrm>
            <a:off x="6659563" y="3933825"/>
            <a:ext cx="954087" cy="131763"/>
          </a:xfrm>
          <a:prstGeom prst="rect">
            <a:avLst/>
          </a:prstGeom>
          <a:solidFill>
            <a:srgbClr val="003399"/>
          </a:solidFill>
          <a:ln w="9525">
            <a:solidFill>
              <a:schemeClr val="tx1"/>
            </a:solidFill>
            <a:miter lim="800000"/>
            <a:headEnd/>
            <a:tailEnd/>
          </a:ln>
        </p:spPr>
        <p:txBody>
          <a:bodyPr wrap="none" anchor="ctr"/>
          <a:lstStyle/>
          <a:p>
            <a:endParaRPr lang="de-CH" sz="2400">
              <a:solidFill>
                <a:srgbClr val="000000"/>
              </a:solidFill>
              <a:latin typeface="Times New Roman" pitchFamily="18" charset="0"/>
            </a:endParaRPr>
          </a:p>
        </p:txBody>
      </p:sp>
      <p:sp>
        <p:nvSpPr>
          <p:cNvPr id="87060" name="AutoShape 20"/>
          <p:cNvSpPr>
            <a:spLocks noChangeArrowheads="1"/>
          </p:cNvSpPr>
          <p:nvPr/>
        </p:nvSpPr>
        <p:spPr bwMode="auto">
          <a:xfrm>
            <a:off x="1547813" y="115888"/>
            <a:ext cx="3671887"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marL="457200" indent="-457200">
              <a:buFontTx/>
              <a:buAutoNum type="arabicPeriod"/>
              <a:defRPr/>
            </a:pPr>
            <a:r>
              <a:rPr lang="pl-PL" b="1">
                <a:solidFill>
                  <a:srgbClr val="5F5F5F"/>
                </a:solidFill>
              </a:rPr>
              <a:t>Przeprowadź </a:t>
            </a:r>
            <a:r>
              <a:rPr lang="pl-PL">
                <a:solidFill>
                  <a:srgbClr val="5F5F5F"/>
                </a:solidFill>
              </a:rPr>
              <a:t>test kliniczny,</a:t>
            </a:r>
          </a:p>
          <a:p>
            <a:pPr marL="457200" indent="-457200">
              <a:defRPr/>
            </a:pPr>
            <a:r>
              <a:rPr lang="pl-PL">
                <a:solidFill>
                  <a:srgbClr val="5F5F5F"/>
                </a:solidFill>
              </a:rPr>
              <a:t> badanie, obserwację lub wywiad</a:t>
            </a:r>
          </a:p>
        </p:txBody>
      </p:sp>
      <p:sp>
        <p:nvSpPr>
          <p:cNvPr id="87062" name="AutoShape 22"/>
          <p:cNvSpPr>
            <a:spLocks noChangeArrowheads="1"/>
          </p:cNvSpPr>
          <p:nvPr/>
        </p:nvSpPr>
        <p:spPr bwMode="auto">
          <a:xfrm>
            <a:off x="395288" y="4221163"/>
            <a:ext cx="3600450"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a:defRPr/>
            </a:pPr>
            <a:r>
              <a:rPr lang="de-CH">
                <a:solidFill>
                  <a:srgbClr val="5F5F5F"/>
                </a:solidFill>
                <a:latin typeface="Verdana" pitchFamily="34" charset="0"/>
              </a:rPr>
              <a:t>3. </a:t>
            </a:r>
            <a:r>
              <a:rPr lang="de-CH" b="1">
                <a:solidFill>
                  <a:srgbClr val="5F5F5F"/>
                </a:solidFill>
                <a:latin typeface="Verdana" pitchFamily="34" charset="0"/>
              </a:rPr>
              <a:t>→ </a:t>
            </a:r>
            <a:r>
              <a:rPr lang="pl-PL" b="1">
                <a:solidFill>
                  <a:srgbClr val="5F5F5F"/>
                </a:solidFill>
              </a:rPr>
              <a:t>Wprowadź </a:t>
            </a:r>
            <a:r>
              <a:rPr lang="pl-PL">
                <a:solidFill>
                  <a:srgbClr val="5F5F5F"/>
                </a:solidFill>
              </a:rPr>
              <a:t>wyniki </a:t>
            </a:r>
          </a:p>
          <a:p>
            <a:pPr>
              <a:defRPr/>
            </a:pPr>
            <a:r>
              <a:rPr lang="pl-PL">
                <a:solidFill>
                  <a:srgbClr val="5F5F5F"/>
                </a:solidFill>
              </a:rPr>
              <a:t>do Profilu Kategorialnego ICF</a:t>
            </a:r>
            <a:endParaRPr lang="de-CH">
              <a:solidFill>
                <a:srgbClr val="5F5F5F"/>
              </a:solidFill>
              <a:latin typeface="Verdana" pitchFamily="34" charset="0"/>
            </a:endParaRPr>
          </a:p>
        </p:txBody>
      </p:sp>
      <p:sp>
        <p:nvSpPr>
          <p:cNvPr id="6157" name="Text Box 23"/>
          <p:cNvSpPr txBox="1">
            <a:spLocks noChangeArrowheads="1"/>
          </p:cNvSpPr>
          <p:nvPr/>
        </p:nvSpPr>
        <p:spPr bwMode="auto">
          <a:xfrm>
            <a:off x="34925" y="2338388"/>
            <a:ext cx="2449513" cy="425450"/>
          </a:xfrm>
          <a:prstGeom prst="rect">
            <a:avLst/>
          </a:prstGeom>
          <a:solidFill>
            <a:schemeClr val="bg1"/>
          </a:solidFill>
          <a:ln w="9525">
            <a:noFill/>
            <a:miter lim="800000"/>
            <a:headEnd/>
            <a:tailEnd/>
          </a:ln>
        </p:spPr>
        <p:txBody>
          <a:bodyPr lIns="18000" tIns="0" rIns="18000" bIns="0">
            <a:spAutoFit/>
          </a:bodyPr>
          <a:lstStyle/>
          <a:p>
            <a:pPr>
              <a:spcBef>
                <a:spcPct val="50000"/>
              </a:spcBef>
            </a:pPr>
            <a:r>
              <a:rPr lang="de-CH" sz="1400" b="1">
                <a:solidFill>
                  <a:srgbClr val="000000"/>
                </a:solidFill>
                <a:latin typeface="Arial Narrow" pitchFamily="34" charset="0"/>
              </a:rPr>
              <a:t>b620       </a:t>
            </a:r>
            <a:r>
              <a:rPr lang="pl-PL" sz="1400" b="1">
                <a:solidFill>
                  <a:srgbClr val="000000"/>
                </a:solidFill>
              </a:rPr>
              <a:t>Funkcja wydalania moczu </a:t>
            </a:r>
            <a:endParaRPr lang="de-CH" sz="1400" b="1">
              <a:solidFill>
                <a:srgbClr val="000000"/>
              </a:solidFill>
            </a:endParaRPr>
          </a:p>
        </p:txBody>
      </p:sp>
      <p:sp>
        <p:nvSpPr>
          <p:cNvPr id="6158" name="Text Box 24"/>
          <p:cNvSpPr txBox="1">
            <a:spLocks noChangeArrowheads="1"/>
          </p:cNvSpPr>
          <p:nvPr/>
        </p:nvSpPr>
        <p:spPr bwMode="auto">
          <a:xfrm>
            <a:off x="0" y="1989138"/>
            <a:ext cx="2160588" cy="212725"/>
          </a:xfrm>
          <a:prstGeom prst="rect">
            <a:avLst/>
          </a:prstGeom>
          <a:solidFill>
            <a:schemeClr val="bg1"/>
          </a:solidFill>
          <a:ln w="9525">
            <a:noFill/>
            <a:miter lim="800000"/>
            <a:headEnd/>
            <a:tailEnd/>
          </a:ln>
        </p:spPr>
        <p:txBody>
          <a:bodyPr lIns="18000" tIns="0" rIns="18000" bIns="0">
            <a:spAutoFit/>
          </a:bodyPr>
          <a:lstStyle/>
          <a:p>
            <a:pPr>
              <a:spcBef>
                <a:spcPct val="50000"/>
              </a:spcBef>
            </a:pPr>
            <a:r>
              <a:rPr lang="de-CH" sz="1400" b="1">
                <a:solidFill>
                  <a:srgbClr val="000000"/>
                </a:solidFill>
                <a:latin typeface="Arial Narrow" pitchFamily="34" charset="0"/>
              </a:rPr>
              <a:t>b280       </a:t>
            </a:r>
            <a:r>
              <a:rPr lang="pl-PL" sz="1400" b="1">
                <a:solidFill>
                  <a:srgbClr val="000000"/>
                </a:solidFill>
              </a:rPr>
              <a:t>Odczuwanie bólu</a:t>
            </a:r>
            <a:endParaRPr lang="de-CH" sz="1400" b="1">
              <a:solidFill>
                <a:srgbClr val="000000"/>
              </a:solidFill>
            </a:endParaRPr>
          </a:p>
        </p:txBody>
      </p:sp>
      <p:sp>
        <p:nvSpPr>
          <p:cNvPr id="87061" name="AutoShape 21"/>
          <p:cNvSpPr>
            <a:spLocks noChangeArrowheads="1"/>
          </p:cNvSpPr>
          <p:nvPr/>
        </p:nvSpPr>
        <p:spPr bwMode="auto">
          <a:xfrm>
            <a:off x="395288" y="2276475"/>
            <a:ext cx="3744912" cy="9350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a:defRPr/>
            </a:pPr>
            <a:r>
              <a:rPr lang="de-CH">
                <a:solidFill>
                  <a:srgbClr val="5F5F5F"/>
                </a:solidFill>
                <a:latin typeface="Verdana" pitchFamily="34" charset="0"/>
              </a:rPr>
              <a:t>2. </a:t>
            </a:r>
            <a:r>
              <a:rPr lang="de-CH" b="1">
                <a:solidFill>
                  <a:srgbClr val="5F5F5F"/>
                </a:solidFill>
                <a:latin typeface="Verdana" pitchFamily="34" charset="0"/>
              </a:rPr>
              <a:t>→</a:t>
            </a:r>
            <a:r>
              <a:rPr lang="de-CH">
                <a:solidFill>
                  <a:srgbClr val="5F5F5F"/>
                </a:solidFill>
                <a:latin typeface="Verdana" pitchFamily="34" charset="0"/>
              </a:rPr>
              <a:t> </a:t>
            </a:r>
            <a:r>
              <a:rPr lang="pl-PL" b="1">
                <a:solidFill>
                  <a:srgbClr val="5F5F5F"/>
                </a:solidFill>
              </a:rPr>
              <a:t>Oceń </a:t>
            </a:r>
            <a:r>
              <a:rPr lang="pl-PL">
                <a:solidFill>
                  <a:srgbClr val="5F5F5F"/>
                </a:solidFill>
              </a:rPr>
              <a:t>wynik za pomocą </a:t>
            </a:r>
          </a:p>
          <a:p>
            <a:pPr>
              <a:defRPr/>
            </a:pPr>
            <a:r>
              <a:rPr lang="pl-PL">
                <a:solidFill>
                  <a:srgbClr val="5F5F5F"/>
                </a:solidFill>
              </a:rPr>
              <a:t>kwalifikatorów ICF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50"/>
                                        </p:tgtEl>
                                        <p:attrNameLst>
                                          <p:attrName>style.visibility</p:attrName>
                                        </p:attrNameLst>
                                      </p:cBhvr>
                                      <p:to>
                                        <p:strVal val="visible"/>
                                      </p:to>
                                    </p:set>
                                    <p:animEffect transition="in" filter="wipe(left)">
                                      <p:cBhvr>
                                        <p:cTn id="7" dur="500"/>
                                        <p:tgtEl>
                                          <p:spTgt spid="87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7060"/>
                                        </p:tgtEl>
                                        <p:attrNameLst>
                                          <p:attrName>style.visibility</p:attrName>
                                        </p:attrNameLst>
                                      </p:cBhvr>
                                      <p:to>
                                        <p:strVal val="visible"/>
                                      </p:to>
                                    </p:set>
                                    <p:animEffect transition="in" filter="wipe(up)">
                                      <p:cBhvr>
                                        <p:cTn id="12" dur="1000"/>
                                        <p:tgtEl>
                                          <p:spTgt spid="8706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70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7061"/>
                                        </p:tgtEl>
                                        <p:attrNameLst>
                                          <p:attrName>style.visibility</p:attrName>
                                        </p:attrNameLst>
                                      </p:cBhvr>
                                      <p:to>
                                        <p:strVal val="visible"/>
                                      </p:to>
                                    </p:set>
                                    <p:animEffect transition="in" filter="wipe(up)">
                                      <p:cBhvr>
                                        <p:cTn id="21" dur="1000"/>
                                        <p:tgtEl>
                                          <p:spTgt spid="8706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7049"/>
                                        </p:tgtEl>
                                        <p:attrNameLst>
                                          <p:attrName>style.visibility</p:attrName>
                                        </p:attrNameLst>
                                      </p:cBhvr>
                                      <p:to>
                                        <p:strVal val="visible"/>
                                      </p:to>
                                    </p:set>
                                    <p:animEffect transition="in" filter="wipe(left)">
                                      <p:cBhvr>
                                        <p:cTn id="26" dur="500"/>
                                        <p:tgtEl>
                                          <p:spTgt spid="8704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7055"/>
                                        </p:tgtEl>
                                        <p:attrNameLst>
                                          <p:attrName>style.visibility</p:attrName>
                                        </p:attrNameLst>
                                      </p:cBhvr>
                                      <p:to>
                                        <p:strVal val="visible"/>
                                      </p:to>
                                    </p:set>
                                    <p:animEffect transition="in" filter="wipe(left)">
                                      <p:cBhvr>
                                        <p:cTn id="29" dur="500"/>
                                        <p:tgtEl>
                                          <p:spTgt spid="870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7051"/>
                                        </p:tgtEl>
                                        <p:attrNameLst>
                                          <p:attrName>style.visibility</p:attrName>
                                        </p:attrNameLst>
                                      </p:cBhvr>
                                      <p:to>
                                        <p:strVal val="visible"/>
                                      </p:to>
                                    </p:set>
                                    <p:animEffect transition="in" filter="wipe(left)">
                                      <p:cBhvr>
                                        <p:cTn id="34" dur="500"/>
                                        <p:tgtEl>
                                          <p:spTgt spid="870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7062"/>
                                        </p:tgtEl>
                                        <p:attrNameLst>
                                          <p:attrName>style.visibility</p:attrName>
                                        </p:attrNameLst>
                                      </p:cBhvr>
                                      <p:to>
                                        <p:strVal val="visible"/>
                                      </p:to>
                                    </p:set>
                                    <p:animEffect transition="in" filter="wipe(up)">
                                      <p:cBhvr>
                                        <p:cTn id="39" dur="1000"/>
                                        <p:tgtEl>
                                          <p:spTgt spid="8706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87056"/>
                                        </p:tgtEl>
                                        <p:attrNameLst>
                                          <p:attrName>style.visibility</p:attrName>
                                        </p:attrNameLst>
                                      </p:cBhvr>
                                      <p:to>
                                        <p:strVal val="visible"/>
                                      </p:to>
                                    </p:set>
                                    <p:animEffect transition="in" filter="wipe(left)">
                                      <p:cBhvr>
                                        <p:cTn id="43" dur="500"/>
                                        <p:tgtEl>
                                          <p:spTgt spid="8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nimBg="1" autoUpdateAnimBg="0"/>
      <p:bldP spid="87049" grpId="0" animBg="1" autoUpdateAnimBg="0"/>
      <p:bldP spid="87050" grpId="0" animBg="1" autoUpdateAnimBg="0"/>
      <p:bldP spid="87051" grpId="0" animBg="1" autoUpdateAnimBg="0"/>
      <p:bldP spid="87055" grpId="0" animBg="1" autoUpdateAnimBg="0"/>
      <p:bldP spid="87056" grpId="0" animBg="1"/>
      <p:bldP spid="87060" grpId="0" animBg="1"/>
      <p:bldP spid="87062" grpId="0" animBg="1"/>
      <p:bldP spid="870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idx="4294967295"/>
          </p:nvPr>
        </p:nvGraphicFramePr>
        <p:xfrm>
          <a:off x="33338" y="177800"/>
          <a:ext cx="9012237" cy="5740400"/>
        </p:xfrm>
        <a:graphic>
          <a:graphicData uri="http://schemas.openxmlformats.org/presentationml/2006/ole">
            <mc:AlternateContent xmlns:mc="http://schemas.openxmlformats.org/markup-compatibility/2006">
              <mc:Choice xmlns:v="urn:schemas-microsoft-com:vml" Requires="v">
                <p:oleObj spid="_x0000_s439299" name="Dokument" r:id="rId4" imgW="10263631" imgH="6537245" progId="Word.Document.8">
                  <p:embed/>
                </p:oleObj>
              </mc:Choice>
              <mc:Fallback>
                <p:oleObj name="Dokument" r:id="rId4" imgW="10263631" imgH="653724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b="2663"/>
                      <a:stretch>
                        <a:fillRect/>
                      </a:stretch>
                    </p:blipFill>
                    <p:spPr bwMode="auto">
                      <a:xfrm>
                        <a:off x="33338" y="177800"/>
                        <a:ext cx="9012237" cy="5740400"/>
                      </a:xfrm>
                      <a:prstGeom prst="rect">
                        <a:avLst/>
                      </a:prstGeom>
                      <a:solidFill>
                        <a:schemeClr val="bg1"/>
                      </a:solidFill>
                    </p:spPr>
                  </p:pic>
                </p:oleObj>
              </mc:Fallback>
            </mc:AlternateContent>
          </a:graphicData>
        </a:graphic>
      </p:graphicFrame>
      <p:sp>
        <p:nvSpPr>
          <p:cNvPr id="390172" name="Text Box 28"/>
          <p:cNvSpPr txBox="1">
            <a:spLocks noChangeArrowheads="1"/>
          </p:cNvSpPr>
          <p:nvPr/>
        </p:nvSpPr>
        <p:spPr bwMode="auto">
          <a:xfrm>
            <a:off x="971550" y="188913"/>
            <a:ext cx="2160588" cy="182562"/>
          </a:xfrm>
          <a:prstGeom prst="rect">
            <a:avLst/>
          </a:prstGeom>
          <a:noFill/>
          <a:ln w="9525">
            <a:noFill/>
            <a:miter lim="800000"/>
            <a:headEnd/>
            <a:tailEnd/>
          </a:ln>
        </p:spPr>
        <p:txBody>
          <a:bodyPr lIns="0" tIns="0" rIns="0" bIns="0">
            <a:spAutoFit/>
          </a:bodyPr>
          <a:lstStyle/>
          <a:p>
            <a:pPr>
              <a:spcBef>
                <a:spcPct val="50000"/>
              </a:spcBef>
            </a:pPr>
            <a:r>
              <a:rPr lang="pl-PL" sz="1200" b="1" i="1">
                <a:solidFill>
                  <a:srgbClr val="C00000"/>
                </a:solidFill>
              </a:rPr>
              <a:t>Integracja ze Społecznością</a:t>
            </a:r>
            <a:endParaRPr lang="de-CH" sz="1200" b="1" i="1">
              <a:solidFill>
                <a:srgbClr val="C00000"/>
              </a:solidFill>
              <a:latin typeface="Verdana" pitchFamily="34" charset="0"/>
            </a:endParaRPr>
          </a:p>
        </p:txBody>
      </p:sp>
      <p:sp>
        <p:nvSpPr>
          <p:cNvPr id="390173" name="Text Box 29"/>
          <p:cNvSpPr txBox="1">
            <a:spLocks noChangeArrowheads="1"/>
          </p:cNvSpPr>
          <p:nvPr/>
        </p:nvSpPr>
        <p:spPr bwMode="auto">
          <a:xfrm>
            <a:off x="2268538" y="333375"/>
            <a:ext cx="2665412" cy="182563"/>
          </a:xfrm>
          <a:prstGeom prst="rect">
            <a:avLst/>
          </a:prstGeom>
          <a:noFill/>
          <a:ln w="9525">
            <a:noFill/>
            <a:miter lim="800000"/>
            <a:headEnd/>
            <a:tailEnd/>
          </a:ln>
        </p:spPr>
        <p:txBody>
          <a:bodyPr lIns="0" tIns="0" rIns="0" bIns="0">
            <a:spAutoFit/>
          </a:bodyPr>
          <a:lstStyle/>
          <a:p>
            <a:pPr>
              <a:spcBef>
                <a:spcPct val="50000"/>
              </a:spcBef>
            </a:pPr>
            <a:r>
              <a:rPr lang="pl-PL" sz="1200" b="1" i="1">
                <a:solidFill>
                  <a:srgbClr val="C00000"/>
                </a:solidFill>
              </a:rPr>
              <a:t>Niezależność w życiu codziennym</a:t>
            </a:r>
            <a:endParaRPr lang="de-CH" sz="1200" b="1" i="1">
              <a:solidFill>
                <a:srgbClr val="C00000"/>
              </a:solidFill>
              <a:latin typeface="Verdana" pitchFamily="34" charset="0"/>
            </a:endParaRPr>
          </a:p>
        </p:txBody>
      </p:sp>
      <p:sp>
        <p:nvSpPr>
          <p:cNvPr id="114718" name="Text Box 30"/>
          <p:cNvSpPr txBox="1">
            <a:spLocks noChangeArrowheads="1"/>
          </p:cNvSpPr>
          <p:nvPr/>
        </p:nvSpPr>
        <p:spPr bwMode="auto">
          <a:xfrm>
            <a:off x="900113" y="549275"/>
            <a:ext cx="2160587" cy="184150"/>
          </a:xfrm>
          <a:prstGeom prst="rect">
            <a:avLst/>
          </a:prstGeom>
          <a:noFill/>
          <a:ln w="9525">
            <a:noFill/>
            <a:miter lim="800000"/>
            <a:headEnd/>
            <a:tailEnd/>
          </a:ln>
        </p:spPr>
        <p:txBody>
          <a:bodyPr lIns="0" tIns="0" rIns="0" bIns="0">
            <a:spAutoFit/>
          </a:bodyPr>
          <a:lstStyle/>
          <a:p>
            <a:pPr>
              <a:spcBef>
                <a:spcPct val="50000"/>
              </a:spcBef>
            </a:pPr>
            <a:r>
              <a:rPr lang="de-CH" sz="1200" b="1" i="1">
                <a:solidFill>
                  <a:srgbClr val="C00000"/>
                </a:solidFill>
                <a:latin typeface="Verdana" pitchFamily="34" charset="0"/>
              </a:rPr>
              <a:t>M</a:t>
            </a:r>
            <a:r>
              <a:rPr lang="pl-PL" sz="1200" b="1" i="1">
                <a:solidFill>
                  <a:srgbClr val="C00000"/>
                </a:solidFill>
              </a:rPr>
              <a:t>obilność</a:t>
            </a:r>
            <a:endParaRPr lang="de-CH" sz="1200" b="1" i="1">
              <a:solidFill>
                <a:srgbClr val="C00000"/>
              </a:solidFill>
            </a:endParaRPr>
          </a:p>
        </p:txBody>
      </p:sp>
      <p:sp>
        <p:nvSpPr>
          <p:cNvPr id="390175" name="Text Box 31"/>
          <p:cNvSpPr txBox="1">
            <a:spLocks noChangeArrowheads="1"/>
          </p:cNvSpPr>
          <p:nvPr/>
        </p:nvSpPr>
        <p:spPr bwMode="auto">
          <a:xfrm>
            <a:off x="900113" y="765175"/>
            <a:ext cx="2160587" cy="184150"/>
          </a:xfrm>
          <a:prstGeom prst="rect">
            <a:avLst/>
          </a:prstGeom>
          <a:noFill/>
          <a:ln w="9525">
            <a:noFill/>
            <a:miter lim="800000"/>
            <a:headEnd/>
            <a:tailEnd/>
          </a:ln>
        </p:spPr>
        <p:txBody>
          <a:bodyPr lIns="0" tIns="0" rIns="0" bIns="0">
            <a:spAutoFit/>
          </a:bodyPr>
          <a:lstStyle/>
          <a:p>
            <a:pPr>
              <a:spcBef>
                <a:spcPct val="50000"/>
              </a:spcBef>
            </a:pPr>
            <a:r>
              <a:rPr lang="pl-PL" sz="1200" b="1" i="1">
                <a:solidFill>
                  <a:srgbClr val="C00000"/>
                </a:solidFill>
              </a:rPr>
              <a:t>Samoobsługa </a:t>
            </a:r>
            <a:endParaRPr lang="de-CH" sz="1200" b="1" i="1">
              <a:solidFill>
                <a:srgbClr val="C00000"/>
              </a:solidFill>
            </a:endParaRPr>
          </a:p>
        </p:txBody>
      </p:sp>
      <p:sp>
        <p:nvSpPr>
          <p:cNvPr id="390176" name="Text Box 32"/>
          <p:cNvSpPr txBox="1">
            <a:spLocks noChangeArrowheads="1"/>
          </p:cNvSpPr>
          <p:nvPr/>
        </p:nvSpPr>
        <p:spPr bwMode="auto">
          <a:xfrm>
            <a:off x="1116013" y="908050"/>
            <a:ext cx="3179762" cy="182563"/>
          </a:xfrm>
          <a:prstGeom prst="rect">
            <a:avLst/>
          </a:prstGeom>
          <a:noFill/>
          <a:ln w="9525">
            <a:noFill/>
            <a:miter lim="800000"/>
            <a:headEnd/>
            <a:tailEnd/>
          </a:ln>
        </p:spPr>
        <p:txBody>
          <a:bodyPr lIns="0" tIns="0" rIns="0" bIns="0">
            <a:spAutoFit/>
          </a:bodyPr>
          <a:lstStyle/>
          <a:p>
            <a:pPr>
              <a:spcBef>
                <a:spcPct val="50000"/>
              </a:spcBef>
            </a:pPr>
            <a:r>
              <a:rPr lang="pl-PL" sz="1200" b="1" i="1">
                <a:solidFill>
                  <a:srgbClr val="C00000"/>
                </a:solidFill>
              </a:rPr>
              <a:t>Ponowna integracja na rynku pracy</a:t>
            </a:r>
            <a:endParaRPr lang="de-CH" sz="1200" b="1" i="1">
              <a:solidFill>
                <a:srgbClr val="C00000"/>
              </a:solidFill>
              <a:latin typeface="Verdana" pitchFamily="34" charset="0"/>
            </a:endParaRPr>
          </a:p>
        </p:txBody>
      </p:sp>
      <p:sp>
        <p:nvSpPr>
          <p:cNvPr id="114721" name="Text Box 33"/>
          <p:cNvSpPr txBox="1">
            <a:spLocks noChangeArrowheads="1"/>
          </p:cNvSpPr>
          <p:nvPr/>
        </p:nvSpPr>
        <p:spPr bwMode="auto">
          <a:xfrm>
            <a:off x="8027988" y="1700213"/>
            <a:ext cx="431800" cy="212725"/>
          </a:xfrm>
          <a:prstGeom prst="rect">
            <a:avLst/>
          </a:prstGeom>
          <a:noFill/>
          <a:ln w="9525">
            <a:noFill/>
            <a:miter lim="800000"/>
            <a:headEnd/>
            <a:tailEnd/>
          </a:ln>
        </p:spPr>
        <p:txBody>
          <a:bodyPr lIns="0" tIns="0" rIns="0" bIns="0">
            <a:spAutoFit/>
          </a:bodyPr>
          <a:lstStyle/>
          <a:p>
            <a:pPr>
              <a:spcBef>
                <a:spcPct val="50000"/>
              </a:spcBef>
            </a:pPr>
            <a:r>
              <a:rPr lang="de-CH" sz="1400" b="1" i="1">
                <a:solidFill>
                  <a:srgbClr val="FF0000"/>
                </a:solidFill>
                <a:latin typeface="Times New Roman" pitchFamily="18" charset="0"/>
              </a:rPr>
              <a:t>C</a:t>
            </a:r>
            <a:r>
              <a:rPr lang="pl-PL" sz="1400" b="1" i="1">
                <a:solidFill>
                  <a:srgbClr val="FF0000"/>
                </a:solidFill>
                <a:latin typeface="Times New Roman" pitchFamily="18" charset="0"/>
              </a:rPr>
              <a:t>C</a:t>
            </a:r>
            <a:r>
              <a:rPr lang="de-CH" sz="1400" b="1" i="1">
                <a:solidFill>
                  <a:srgbClr val="FF0000"/>
                </a:solidFill>
                <a:latin typeface="Times New Roman" pitchFamily="18" charset="0"/>
              </a:rPr>
              <a:t>1</a:t>
            </a:r>
          </a:p>
        </p:txBody>
      </p:sp>
      <p:sp>
        <p:nvSpPr>
          <p:cNvPr id="114722" name="Text Box 34"/>
          <p:cNvSpPr txBox="1">
            <a:spLocks noChangeArrowheads="1"/>
          </p:cNvSpPr>
          <p:nvPr/>
        </p:nvSpPr>
        <p:spPr bwMode="auto">
          <a:xfrm>
            <a:off x="7885113" y="2708275"/>
            <a:ext cx="431800" cy="212725"/>
          </a:xfrm>
          <a:prstGeom prst="rect">
            <a:avLst/>
          </a:prstGeom>
          <a:noFill/>
          <a:ln w="9525">
            <a:noFill/>
            <a:miter lim="800000"/>
            <a:headEnd/>
            <a:tailEnd/>
          </a:ln>
        </p:spPr>
        <p:txBody>
          <a:bodyPr lIns="0" tIns="0" rIns="0" bIns="0">
            <a:spAutoFit/>
          </a:bodyPr>
          <a:lstStyle/>
          <a:p>
            <a:pPr>
              <a:spcBef>
                <a:spcPct val="50000"/>
              </a:spcBef>
            </a:pPr>
            <a:r>
              <a:rPr lang="de-CH" sz="1400" b="1" i="1">
                <a:solidFill>
                  <a:srgbClr val="FF0000"/>
                </a:solidFill>
                <a:latin typeface="Times New Roman" pitchFamily="18" charset="0"/>
              </a:rPr>
              <a:t>C</a:t>
            </a:r>
            <a:r>
              <a:rPr lang="pl-PL" sz="1400" b="1" i="1">
                <a:solidFill>
                  <a:srgbClr val="FF0000"/>
                </a:solidFill>
                <a:latin typeface="Times New Roman" pitchFamily="18" charset="0"/>
              </a:rPr>
              <a:t>C1</a:t>
            </a:r>
            <a:endParaRPr lang="de-CH" sz="1400" b="1" i="1">
              <a:solidFill>
                <a:srgbClr val="FF0000"/>
              </a:solidFill>
              <a:latin typeface="Times New Roman" pitchFamily="18" charset="0"/>
            </a:endParaRPr>
          </a:p>
        </p:txBody>
      </p:sp>
      <p:sp>
        <p:nvSpPr>
          <p:cNvPr id="114723" name="Text Box 35"/>
          <p:cNvSpPr txBox="1">
            <a:spLocks noChangeArrowheads="1"/>
          </p:cNvSpPr>
          <p:nvPr/>
        </p:nvSpPr>
        <p:spPr bwMode="auto">
          <a:xfrm>
            <a:off x="8027988" y="3644900"/>
            <a:ext cx="431800" cy="212725"/>
          </a:xfrm>
          <a:prstGeom prst="rect">
            <a:avLst/>
          </a:prstGeom>
          <a:noFill/>
          <a:ln w="9525">
            <a:noFill/>
            <a:miter lim="800000"/>
            <a:headEnd/>
            <a:tailEnd/>
          </a:ln>
        </p:spPr>
        <p:txBody>
          <a:bodyPr lIns="0" tIns="0" rIns="0" bIns="0">
            <a:spAutoFit/>
          </a:bodyPr>
          <a:lstStyle/>
          <a:p>
            <a:pPr>
              <a:spcBef>
                <a:spcPct val="50000"/>
              </a:spcBef>
            </a:pPr>
            <a:r>
              <a:rPr lang="de-CH" sz="1400" b="1" i="1">
                <a:solidFill>
                  <a:srgbClr val="FF0000"/>
                </a:solidFill>
                <a:latin typeface="Times New Roman" pitchFamily="18" charset="0"/>
              </a:rPr>
              <a:t>C</a:t>
            </a:r>
            <a:r>
              <a:rPr lang="pl-PL" sz="1400" b="1" i="1">
                <a:solidFill>
                  <a:srgbClr val="FF0000"/>
                </a:solidFill>
                <a:latin typeface="Times New Roman" pitchFamily="18" charset="0"/>
              </a:rPr>
              <a:t>C1</a:t>
            </a:r>
            <a:endParaRPr lang="de-CH" sz="1400" b="1" i="1">
              <a:solidFill>
                <a:srgbClr val="FF0000"/>
              </a:solidFill>
              <a:latin typeface="Times New Roman" pitchFamily="18" charset="0"/>
            </a:endParaRPr>
          </a:p>
        </p:txBody>
      </p:sp>
      <p:sp>
        <p:nvSpPr>
          <p:cNvPr id="114724" name="Text Box 36"/>
          <p:cNvSpPr txBox="1">
            <a:spLocks noChangeArrowheads="1"/>
          </p:cNvSpPr>
          <p:nvPr/>
        </p:nvSpPr>
        <p:spPr bwMode="auto">
          <a:xfrm>
            <a:off x="8027988" y="3933825"/>
            <a:ext cx="431800" cy="212725"/>
          </a:xfrm>
          <a:prstGeom prst="rect">
            <a:avLst/>
          </a:prstGeom>
          <a:noFill/>
          <a:ln w="9525">
            <a:noFill/>
            <a:miter lim="800000"/>
            <a:headEnd/>
            <a:tailEnd/>
          </a:ln>
        </p:spPr>
        <p:txBody>
          <a:bodyPr lIns="0" tIns="0" rIns="0" bIns="0">
            <a:spAutoFit/>
          </a:bodyPr>
          <a:lstStyle/>
          <a:p>
            <a:pPr>
              <a:spcBef>
                <a:spcPct val="50000"/>
              </a:spcBef>
            </a:pPr>
            <a:r>
              <a:rPr lang="de-CH" sz="1400" b="1" i="1">
                <a:solidFill>
                  <a:srgbClr val="FF0000"/>
                </a:solidFill>
                <a:latin typeface="Times New Roman" pitchFamily="18" charset="0"/>
              </a:rPr>
              <a:t>C</a:t>
            </a:r>
            <a:r>
              <a:rPr lang="pl-PL" sz="1400" b="1" i="1">
                <a:solidFill>
                  <a:srgbClr val="FF0000"/>
                </a:solidFill>
                <a:latin typeface="Times New Roman" pitchFamily="18" charset="0"/>
              </a:rPr>
              <a:t>C</a:t>
            </a:r>
            <a:r>
              <a:rPr lang="de-CH" sz="1400" b="1" i="1">
                <a:solidFill>
                  <a:srgbClr val="FF0000"/>
                </a:solidFill>
                <a:latin typeface="Times New Roman" pitchFamily="18" charset="0"/>
              </a:rPr>
              <a:t>1</a:t>
            </a:r>
          </a:p>
        </p:txBody>
      </p:sp>
      <p:sp>
        <p:nvSpPr>
          <p:cNvPr id="114725" name="Text Box 37"/>
          <p:cNvSpPr txBox="1">
            <a:spLocks noChangeArrowheads="1"/>
          </p:cNvSpPr>
          <p:nvPr/>
        </p:nvSpPr>
        <p:spPr bwMode="auto">
          <a:xfrm>
            <a:off x="7956550" y="5805488"/>
            <a:ext cx="431800" cy="212725"/>
          </a:xfrm>
          <a:prstGeom prst="rect">
            <a:avLst/>
          </a:prstGeom>
          <a:noFill/>
          <a:ln w="9525">
            <a:noFill/>
            <a:miter lim="800000"/>
            <a:headEnd/>
            <a:tailEnd/>
          </a:ln>
        </p:spPr>
        <p:txBody>
          <a:bodyPr lIns="0" tIns="0" rIns="0" bIns="0">
            <a:spAutoFit/>
          </a:bodyPr>
          <a:lstStyle/>
          <a:p>
            <a:pPr>
              <a:spcBef>
                <a:spcPct val="50000"/>
              </a:spcBef>
            </a:pPr>
            <a:r>
              <a:rPr lang="de-CH" sz="1400" b="1" i="1">
                <a:solidFill>
                  <a:srgbClr val="FF0000"/>
                </a:solidFill>
                <a:latin typeface="Times New Roman" pitchFamily="18" charset="0"/>
              </a:rPr>
              <a:t>C</a:t>
            </a:r>
            <a:r>
              <a:rPr lang="pl-PL" sz="1400" b="1" i="1">
                <a:solidFill>
                  <a:srgbClr val="FF0000"/>
                </a:solidFill>
                <a:latin typeface="Times New Roman" pitchFamily="18" charset="0"/>
              </a:rPr>
              <a:t>C1</a:t>
            </a:r>
            <a:endParaRPr lang="de-CH" sz="1400" b="1" i="1">
              <a:solidFill>
                <a:srgbClr val="FF0000"/>
              </a:solidFill>
              <a:latin typeface="Times New Roman" pitchFamily="18" charset="0"/>
            </a:endParaRPr>
          </a:p>
        </p:txBody>
      </p:sp>
      <p:grpSp>
        <p:nvGrpSpPr>
          <p:cNvPr id="2" name="Group 73"/>
          <p:cNvGrpSpPr>
            <a:grpSpLocks/>
          </p:cNvGrpSpPr>
          <p:nvPr/>
        </p:nvGrpSpPr>
        <p:grpSpPr bwMode="auto">
          <a:xfrm>
            <a:off x="6097588" y="198438"/>
            <a:ext cx="1655762" cy="925512"/>
            <a:chOff x="3787" y="14"/>
            <a:chExt cx="1043" cy="583"/>
          </a:xfrm>
          <a:solidFill>
            <a:srgbClr val="0000FF"/>
          </a:solidFill>
        </p:grpSpPr>
        <p:sp>
          <p:nvSpPr>
            <p:cNvPr id="9267" name="Rectangle 38"/>
            <p:cNvSpPr>
              <a:spLocks noChangeArrowheads="1"/>
            </p:cNvSpPr>
            <p:nvPr/>
          </p:nvSpPr>
          <p:spPr bwMode="auto">
            <a:xfrm>
              <a:off x="3787" y="506"/>
              <a:ext cx="104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8" name="Rectangle 39"/>
            <p:cNvSpPr>
              <a:spLocks noChangeArrowheads="1"/>
            </p:cNvSpPr>
            <p:nvPr/>
          </p:nvSpPr>
          <p:spPr bwMode="auto">
            <a:xfrm>
              <a:off x="3787" y="391"/>
              <a:ext cx="601"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9" name="Rectangle 40"/>
            <p:cNvSpPr>
              <a:spLocks noChangeArrowheads="1"/>
            </p:cNvSpPr>
            <p:nvPr/>
          </p:nvSpPr>
          <p:spPr bwMode="auto">
            <a:xfrm>
              <a:off x="3787" y="269"/>
              <a:ext cx="601"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70" name="Rectangle 41"/>
            <p:cNvSpPr>
              <a:spLocks noChangeArrowheads="1"/>
            </p:cNvSpPr>
            <p:nvPr/>
          </p:nvSpPr>
          <p:spPr bwMode="auto">
            <a:xfrm>
              <a:off x="3787" y="143"/>
              <a:ext cx="601"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71" name="Rectangle 42"/>
            <p:cNvSpPr>
              <a:spLocks noChangeArrowheads="1"/>
            </p:cNvSpPr>
            <p:nvPr/>
          </p:nvSpPr>
          <p:spPr bwMode="auto">
            <a:xfrm>
              <a:off x="3787" y="14"/>
              <a:ext cx="805"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grpSp>
      <p:sp>
        <p:nvSpPr>
          <p:cNvPr id="7182" name="Text Box 43"/>
          <p:cNvSpPr txBox="1">
            <a:spLocks noChangeArrowheads="1"/>
          </p:cNvSpPr>
          <p:nvPr/>
        </p:nvSpPr>
        <p:spPr bwMode="auto">
          <a:xfrm>
            <a:off x="8604250" y="585788"/>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333399"/>
                </a:solidFill>
                <a:latin typeface="Times New Roman" pitchFamily="18" charset="0"/>
              </a:rPr>
              <a:t>1</a:t>
            </a:r>
          </a:p>
        </p:txBody>
      </p:sp>
      <p:sp>
        <p:nvSpPr>
          <p:cNvPr id="7183" name="Text Box 44"/>
          <p:cNvSpPr txBox="1">
            <a:spLocks noChangeArrowheads="1"/>
          </p:cNvSpPr>
          <p:nvPr/>
        </p:nvSpPr>
        <p:spPr bwMode="auto">
          <a:xfrm>
            <a:off x="8604250" y="768350"/>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333399"/>
                </a:solidFill>
                <a:latin typeface="Times New Roman" pitchFamily="18" charset="0"/>
              </a:rPr>
              <a:t>3</a:t>
            </a:r>
          </a:p>
        </p:txBody>
      </p:sp>
      <p:sp>
        <p:nvSpPr>
          <p:cNvPr id="7184" name="Text Box 45"/>
          <p:cNvSpPr txBox="1">
            <a:spLocks noChangeArrowheads="1"/>
          </p:cNvSpPr>
          <p:nvPr/>
        </p:nvSpPr>
        <p:spPr bwMode="auto">
          <a:xfrm>
            <a:off x="8604250" y="369888"/>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333399"/>
                </a:solidFill>
                <a:latin typeface="Times New Roman" pitchFamily="18" charset="0"/>
              </a:rPr>
              <a:t>1</a:t>
            </a:r>
          </a:p>
        </p:txBody>
      </p:sp>
      <p:sp>
        <p:nvSpPr>
          <p:cNvPr id="7185" name="Text Box 46"/>
          <p:cNvSpPr txBox="1">
            <a:spLocks noChangeArrowheads="1"/>
          </p:cNvSpPr>
          <p:nvPr/>
        </p:nvSpPr>
        <p:spPr bwMode="auto">
          <a:xfrm>
            <a:off x="8604250" y="198438"/>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333399"/>
                </a:solidFill>
                <a:latin typeface="Times New Roman" pitchFamily="18" charset="0"/>
              </a:rPr>
              <a:t>0</a:t>
            </a:r>
          </a:p>
        </p:txBody>
      </p:sp>
      <p:sp>
        <p:nvSpPr>
          <p:cNvPr id="7186" name="Text Box 48"/>
          <p:cNvSpPr txBox="1">
            <a:spLocks noChangeArrowheads="1"/>
          </p:cNvSpPr>
          <p:nvPr/>
        </p:nvSpPr>
        <p:spPr bwMode="auto">
          <a:xfrm>
            <a:off x="8604250" y="17463"/>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333399"/>
                </a:solidFill>
                <a:latin typeface="Times New Roman" pitchFamily="18" charset="0"/>
              </a:rPr>
              <a:t>0</a:t>
            </a:r>
          </a:p>
        </p:txBody>
      </p:sp>
      <p:sp>
        <p:nvSpPr>
          <p:cNvPr id="114737" name="Text Box 49"/>
          <p:cNvSpPr txBox="1">
            <a:spLocks noChangeArrowheads="1"/>
          </p:cNvSpPr>
          <p:nvPr/>
        </p:nvSpPr>
        <p:spPr bwMode="auto">
          <a:xfrm>
            <a:off x="8712200" y="1700213"/>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FF0000"/>
                </a:solidFill>
                <a:latin typeface="Times New Roman" pitchFamily="18" charset="0"/>
              </a:rPr>
              <a:t>0</a:t>
            </a:r>
          </a:p>
        </p:txBody>
      </p:sp>
      <p:sp>
        <p:nvSpPr>
          <p:cNvPr id="114738" name="Text Box 50"/>
          <p:cNvSpPr txBox="1">
            <a:spLocks noChangeArrowheads="1"/>
          </p:cNvSpPr>
          <p:nvPr/>
        </p:nvSpPr>
        <p:spPr bwMode="auto">
          <a:xfrm>
            <a:off x="8712200" y="2636838"/>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FF0000"/>
                </a:solidFill>
                <a:latin typeface="Times New Roman" pitchFamily="18" charset="0"/>
              </a:rPr>
              <a:t>1</a:t>
            </a:r>
          </a:p>
        </p:txBody>
      </p:sp>
      <p:sp>
        <p:nvSpPr>
          <p:cNvPr id="114739" name="Text Box 51"/>
          <p:cNvSpPr txBox="1">
            <a:spLocks noChangeArrowheads="1"/>
          </p:cNvSpPr>
          <p:nvPr/>
        </p:nvSpPr>
        <p:spPr bwMode="auto">
          <a:xfrm>
            <a:off x="8712200" y="3644900"/>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FF0000"/>
                </a:solidFill>
                <a:latin typeface="Times New Roman" pitchFamily="18" charset="0"/>
              </a:rPr>
              <a:t>1</a:t>
            </a:r>
          </a:p>
        </p:txBody>
      </p:sp>
      <p:sp>
        <p:nvSpPr>
          <p:cNvPr id="114740" name="Text Box 52"/>
          <p:cNvSpPr txBox="1">
            <a:spLocks noChangeArrowheads="1"/>
          </p:cNvSpPr>
          <p:nvPr/>
        </p:nvSpPr>
        <p:spPr bwMode="auto">
          <a:xfrm>
            <a:off x="8712200" y="3933825"/>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FF0000"/>
                </a:solidFill>
                <a:latin typeface="Times New Roman" pitchFamily="18" charset="0"/>
              </a:rPr>
              <a:t>1</a:t>
            </a:r>
          </a:p>
        </p:txBody>
      </p:sp>
      <p:sp>
        <p:nvSpPr>
          <p:cNvPr id="114741" name="Text Box 53"/>
          <p:cNvSpPr txBox="1">
            <a:spLocks noChangeArrowheads="1"/>
          </p:cNvSpPr>
          <p:nvPr/>
        </p:nvSpPr>
        <p:spPr bwMode="auto">
          <a:xfrm>
            <a:off x="8712200" y="5805488"/>
            <a:ext cx="431800" cy="212725"/>
          </a:xfrm>
          <a:prstGeom prst="rect">
            <a:avLst/>
          </a:prstGeom>
          <a:noFill/>
          <a:ln w="9525">
            <a:noFill/>
            <a:miter lim="800000"/>
            <a:headEnd/>
            <a:tailEnd/>
          </a:ln>
        </p:spPr>
        <p:txBody>
          <a:bodyPr lIns="0" tIns="0" rIns="0" bIns="0">
            <a:spAutoFit/>
          </a:bodyPr>
          <a:lstStyle/>
          <a:p>
            <a:pPr algn="ctr">
              <a:spcBef>
                <a:spcPct val="50000"/>
              </a:spcBef>
            </a:pPr>
            <a:r>
              <a:rPr lang="de-CH" sz="1400" b="1" i="1">
                <a:solidFill>
                  <a:srgbClr val="FF0000"/>
                </a:solidFill>
                <a:latin typeface="Times New Roman" pitchFamily="18" charset="0"/>
              </a:rPr>
              <a:t>4+</a:t>
            </a:r>
          </a:p>
        </p:txBody>
      </p:sp>
      <p:grpSp>
        <p:nvGrpSpPr>
          <p:cNvPr id="3" name="Group 72"/>
          <p:cNvGrpSpPr>
            <a:grpSpLocks/>
          </p:cNvGrpSpPr>
          <p:nvPr/>
        </p:nvGrpSpPr>
        <p:grpSpPr bwMode="auto">
          <a:xfrm>
            <a:off x="4799012" y="5675312"/>
            <a:ext cx="1619251" cy="903289"/>
            <a:chOff x="2976" y="3734"/>
            <a:chExt cx="1020" cy="569"/>
          </a:xfrm>
          <a:solidFill>
            <a:srgbClr val="0000FF"/>
          </a:solidFill>
        </p:grpSpPr>
        <p:sp>
          <p:nvSpPr>
            <p:cNvPr id="9262" name="Rectangle 6"/>
            <p:cNvSpPr>
              <a:spLocks noChangeArrowheads="1"/>
            </p:cNvSpPr>
            <p:nvPr/>
          </p:nvSpPr>
          <p:spPr bwMode="auto">
            <a:xfrm>
              <a:off x="3379" y="3843"/>
              <a:ext cx="601" cy="83"/>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3" name="Rectangle 21"/>
            <p:cNvSpPr>
              <a:spLocks noChangeArrowheads="1"/>
            </p:cNvSpPr>
            <p:nvPr/>
          </p:nvSpPr>
          <p:spPr bwMode="auto">
            <a:xfrm>
              <a:off x="3184" y="4212"/>
              <a:ext cx="805"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4" name="Rectangle 22"/>
            <p:cNvSpPr>
              <a:spLocks noChangeArrowheads="1"/>
            </p:cNvSpPr>
            <p:nvPr/>
          </p:nvSpPr>
          <p:spPr bwMode="auto">
            <a:xfrm>
              <a:off x="3787" y="4089"/>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5" name="Rectangle 15"/>
            <p:cNvSpPr>
              <a:spLocks noChangeArrowheads="1"/>
            </p:cNvSpPr>
            <p:nvPr/>
          </p:nvSpPr>
          <p:spPr bwMode="auto">
            <a:xfrm>
              <a:off x="2976" y="3978"/>
              <a:ext cx="1020"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6" name="Rectangle 20"/>
            <p:cNvSpPr>
              <a:spLocks noChangeArrowheads="1"/>
            </p:cNvSpPr>
            <p:nvPr/>
          </p:nvSpPr>
          <p:spPr bwMode="auto">
            <a:xfrm>
              <a:off x="3189" y="3734"/>
              <a:ext cx="805"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grpSp>
      <p:grpSp>
        <p:nvGrpSpPr>
          <p:cNvPr id="4" name="Group 71"/>
          <p:cNvGrpSpPr>
            <a:grpSpLocks/>
          </p:cNvGrpSpPr>
          <p:nvPr/>
        </p:nvGrpSpPr>
        <p:grpSpPr bwMode="auto">
          <a:xfrm>
            <a:off x="6096261" y="1643016"/>
            <a:ext cx="1702828" cy="3841844"/>
            <a:chOff x="3787" y="1027"/>
            <a:chExt cx="1048" cy="2428"/>
          </a:xfrm>
          <a:solidFill>
            <a:srgbClr val="0000FF"/>
          </a:solidFill>
        </p:grpSpPr>
        <p:sp>
          <p:nvSpPr>
            <p:cNvPr id="9242" name="Rectangle 3"/>
            <p:cNvSpPr>
              <a:spLocks noChangeArrowheads="1"/>
            </p:cNvSpPr>
            <p:nvPr/>
          </p:nvSpPr>
          <p:spPr bwMode="auto">
            <a:xfrm>
              <a:off x="3787" y="1136"/>
              <a:ext cx="601" cy="83"/>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3" name="Rectangle 5"/>
            <p:cNvSpPr>
              <a:spLocks noChangeArrowheads="1"/>
            </p:cNvSpPr>
            <p:nvPr/>
          </p:nvSpPr>
          <p:spPr bwMode="auto">
            <a:xfrm>
              <a:off x="3787" y="2486"/>
              <a:ext cx="601" cy="83"/>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4" name="Rectangle 17"/>
            <p:cNvSpPr>
              <a:spLocks noChangeArrowheads="1"/>
            </p:cNvSpPr>
            <p:nvPr/>
          </p:nvSpPr>
          <p:spPr bwMode="auto">
            <a:xfrm>
              <a:off x="3787" y="2362"/>
              <a:ext cx="805"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5" name="Rectangle 24"/>
            <p:cNvSpPr>
              <a:spLocks noChangeArrowheads="1"/>
            </p:cNvSpPr>
            <p:nvPr/>
          </p:nvSpPr>
          <p:spPr bwMode="auto">
            <a:xfrm>
              <a:off x="3787" y="1752"/>
              <a:ext cx="601"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6" name="Rectangle 4"/>
            <p:cNvSpPr>
              <a:spLocks noChangeArrowheads="1"/>
            </p:cNvSpPr>
            <p:nvPr/>
          </p:nvSpPr>
          <p:spPr bwMode="auto">
            <a:xfrm>
              <a:off x="3792" y="1510"/>
              <a:ext cx="104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7" name="Rectangle 7"/>
            <p:cNvSpPr>
              <a:spLocks noChangeArrowheads="1"/>
            </p:cNvSpPr>
            <p:nvPr/>
          </p:nvSpPr>
          <p:spPr bwMode="auto">
            <a:xfrm>
              <a:off x="3792" y="1027"/>
              <a:ext cx="397" cy="90"/>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8" name="Rectangle 8"/>
            <p:cNvSpPr>
              <a:spLocks noChangeArrowheads="1"/>
            </p:cNvSpPr>
            <p:nvPr/>
          </p:nvSpPr>
          <p:spPr bwMode="auto">
            <a:xfrm>
              <a:off x="3795" y="1264"/>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49" name="Rectangle 9"/>
            <p:cNvSpPr>
              <a:spLocks noChangeArrowheads="1"/>
            </p:cNvSpPr>
            <p:nvPr/>
          </p:nvSpPr>
          <p:spPr bwMode="auto">
            <a:xfrm>
              <a:off x="3792" y="1386"/>
              <a:ext cx="104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0" name="Rectangle 10"/>
            <p:cNvSpPr>
              <a:spLocks noChangeArrowheads="1"/>
            </p:cNvSpPr>
            <p:nvPr/>
          </p:nvSpPr>
          <p:spPr bwMode="auto">
            <a:xfrm>
              <a:off x="3792" y="2126"/>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1" name="Rectangle 11"/>
            <p:cNvSpPr>
              <a:spLocks noChangeArrowheads="1"/>
            </p:cNvSpPr>
            <p:nvPr/>
          </p:nvSpPr>
          <p:spPr bwMode="auto">
            <a:xfrm>
              <a:off x="3792" y="2248"/>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2" name="Rectangle 12"/>
            <p:cNvSpPr>
              <a:spLocks noChangeArrowheads="1"/>
            </p:cNvSpPr>
            <p:nvPr/>
          </p:nvSpPr>
          <p:spPr bwMode="auto">
            <a:xfrm>
              <a:off x="3792" y="3235"/>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3" name="Rectangle 13"/>
            <p:cNvSpPr>
              <a:spLocks noChangeArrowheads="1"/>
            </p:cNvSpPr>
            <p:nvPr/>
          </p:nvSpPr>
          <p:spPr bwMode="auto">
            <a:xfrm>
              <a:off x="3792" y="3364"/>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4" name="Rectangle 14"/>
            <p:cNvSpPr>
              <a:spLocks noChangeArrowheads="1"/>
            </p:cNvSpPr>
            <p:nvPr/>
          </p:nvSpPr>
          <p:spPr bwMode="auto">
            <a:xfrm>
              <a:off x="3792" y="2746"/>
              <a:ext cx="104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5" name="Rectangle 16"/>
            <p:cNvSpPr>
              <a:spLocks noChangeArrowheads="1"/>
            </p:cNvSpPr>
            <p:nvPr/>
          </p:nvSpPr>
          <p:spPr bwMode="auto">
            <a:xfrm>
              <a:off x="3792" y="2618"/>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6" name="Rectangle 18"/>
            <p:cNvSpPr>
              <a:spLocks noChangeArrowheads="1"/>
            </p:cNvSpPr>
            <p:nvPr/>
          </p:nvSpPr>
          <p:spPr bwMode="auto">
            <a:xfrm>
              <a:off x="3792" y="3117"/>
              <a:ext cx="805"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7" name="Rectangle 19"/>
            <p:cNvSpPr>
              <a:spLocks noChangeArrowheads="1"/>
            </p:cNvSpPr>
            <p:nvPr/>
          </p:nvSpPr>
          <p:spPr bwMode="auto">
            <a:xfrm>
              <a:off x="3792" y="2865"/>
              <a:ext cx="397" cy="90"/>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8" name="Rectangle 23"/>
            <p:cNvSpPr>
              <a:spLocks noChangeArrowheads="1"/>
            </p:cNvSpPr>
            <p:nvPr/>
          </p:nvSpPr>
          <p:spPr bwMode="auto">
            <a:xfrm>
              <a:off x="3792" y="2987"/>
              <a:ext cx="601" cy="83"/>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59" name="Rectangle 25"/>
            <p:cNvSpPr>
              <a:spLocks noChangeArrowheads="1"/>
            </p:cNvSpPr>
            <p:nvPr/>
          </p:nvSpPr>
          <p:spPr bwMode="auto">
            <a:xfrm>
              <a:off x="3792" y="1634"/>
              <a:ext cx="601"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0" name="Rectangle 26"/>
            <p:cNvSpPr>
              <a:spLocks noChangeArrowheads="1"/>
            </p:cNvSpPr>
            <p:nvPr/>
          </p:nvSpPr>
          <p:spPr bwMode="auto">
            <a:xfrm>
              <a:off x="3792" y="1885"/>
              <a:ext cx="193"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sp>
          <p:nvSpPr>
            <p:cNvPr id="9261" name="Rectangle 27"/>
            <p:cNvSpPr>
              <a:spLocks noChangeArrowheads="1"/>
            </p:cNvSpPr>
            <p:nvPr/>
          </p:nvSpPr>
          <p:spPr bwMode="auto">
            <a:xfrm>
              <a:off x="3792" y="1997"/>
              <a:ext cx="601" cy="91"/>
            </a:xfrm>
            <a:prstGeom prst="rect">
              <a:avLst/>
            </a:prstGeom>
            <a:grpFill/>
            <a:ln w="9525">
              <a:solidFill>
                <a:schemeClr val="tx1"/>
              </a:solidFill>
              <a:miter lim="800000"/>
              <a:headEnd/>
              <a:tailEnd/>
            </a:ln>
          </p:spPr>
          <p:txBody>
            <a:bodyPr wrap="none" anchor="ctr"/>
            <a:lstStyle/>
            <a:p>
              <a:pPr>
                <a:defRPr/>
              </a:pPr>
              <a:endParaRPr lang="de-DE" sz="2400">
                <a:solidFill>
                  <a:srgbClr val="000000"/>
                </a:solidFill>
                <a:latin typeface="Times New Roman" pitchFamily="18" charset="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0173"/>
                                        </p:tgtEl>
                                        <p:attrNameLst>
                                          <p:attrName>style.visibility</p:attrName>
                                        </p:attrNameLst>
                                      </p:cBhvr>
                                      <p:to>
                                        <p:strVal val="visible"/>
                                      </p:to>
                                    </p:set>
                                    <p:animEffect transition="in" filter="wipe(left)">
                                      <p:cBhvr>
                                        <p:cTn id="15" dur="1000"/>
                                        <p:tgtEl>
                                          <p:spTgt spid="39017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0172"/>
                                        </p:tgtEl>
                                        <p:attrNameLst>
                                          <p:attrName>style.visibility</p:attrName>
                                        </p:attrNameLst>
                                      </p:cBhvr>
                                      <p:to>
                                        <p:strVal val="visible"/>
                                      </p:to>
                                    </p:set>
                                    <p:animEffect transition="in" filter="wipe(left)">
                                      <p:cBhvr>
                                        <p:cTn id="18" dur="1000"/>
                                        <p:tgtEl>
                                          <p:spTgt spid="390172"/>
                                        </p:tgtEl>
                                      </p:cBhvr>
                                    </p:animEffect>
                                  </p:childTnLst>
                                </p:cTn>
                              </p:par>
                              <p:par>
                                <p:cTn id="19" presetID="22" presetClass="entr" presetSubtype="8" fill="hold" grpId="1" nodeType="withEffect">
                                  <p:stCondLst>
                                    <p:cond delay="0"/>
                                  </p:stCondLst>
                                  <p:iterate type="lt">
                                    <p:tmPct val="0"/>
                                  </p:iterate>
                                  <p:childTnLst>
                                    <p:set>
                                      <p:cBhvr>
                                        <p:cTn id="20" dur="1" fill="hold">
                                          <p:stCondLst>
                                            <p:cond delay="0"/>
                                          </p:stCondLst>
                                        </p:cTn>
                                        <p:tgtEl>
                                          <p:spTgt spid="114718"/>
                                        </p:tgtEl>
                                        <p:attrNameLst>
                                          <p:attrName>style.visibility</p:attrName>
                                        </p:attrNameLst>
                                      </p:cBhvr>
                                      <p:to>
                                        <p:strVal val="visible"/>
                                      </p:to>
                                    </p:set>
                                    <p:animEffect transition="in" filter="wipe(left)">
                                      <p:cBhvr>
                                        <p:cTn id="21" dur="1000"/>
                                        <p:tgtEl>
                                          <p:spTgt spid="1147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0175"/>
                                        </p:tgtEl>
                                        <p:attrNameLst>
                                          <p:attrName>style.visibility</p:attrName>
                                        </p:attrNameLst>
                                      </p:cBhvr>
                                      <p:to>
                                        <p:strVal val="visible"/>
                                      </p:to>
                                    </p:set>
                                    <p:animEffect transition="in" filter="wipe(left)">
                                      <p:cBhvr>
                                        <p:cTn id="24" dur="1000"/>
                                        <p:tgtEl>
                                          <p:spTgt spid="39017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0176"/>
                                        </p:tgtEl>
                                        <p:attrNameLst>
                                          <p:attrName>style.visibility</p:attrName>
                                        </p:attrNameLst>
                                      </p:cBhvr>
                                      <p:to>
                                        <p:strVal val="visible"/>
                                      </p:to>
                                    </p:set>
                                    <p:animEffect transition="in" filter="wipe(left)">
                                      <p:cBhvr>
                                        <p:cTn id="27" dur="1000"/>
                                        <p:tgtEl>
                                          <p:spTgt spid="3901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0" nodeType="clickEffect">
                                  <p:stCondLst>
                                    <p:cond delay="0"/>
                                  </p:stCondLst>
                                  <p:iterate type="lt">
                                    <p:tmPct val="0"/>
                                  </p:iterate>
                                  <p:childTnLst>
                                    <p:animClr clrSpc="rgb" dir="cw">
                                      <p:cBhvr override="childStyle">
                                        <p:cTn id="36" dur="1000" fill="hold"/>
                                        <p:tgtEl>
                                          <p:spTgt spid="114718"/>
                                        </p:tgtEl>
                                        <p:attrNameLst>
                                          <p:attrName>style.color</p:attrName>
                                        </p:attrNameLst>
                                      </p:cBhvr>
                                      <p:to>
                                        <a:srgbClr val="FF0000"/>
                                      </p:to>
                                    </p:animClr>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4721"/>
                                        </p:tgtEl>
                                        <p:attrNameLst>
                                          <p:attrName>style.visibility</p:attrName>
                                        </p:attrNameLst>
                                      </p:cBhvr>
                                      <p:to>
                                        <p:strVal val="visible"/>
                                      </p:to>
                                    </p:set>
                                    <p:animEffect transition="in" filter="wipe(left)">
                                      <p:cBhvr>
                                        <p:cTn id="41" dur="1000"/>
                                        <p:tgtEl>
                                          <p:spTgt spid="11472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722"/>
                                        </p:tgtEl>
                                        <p:attrNameLst>
                                          <p:attrName>style.visibility</p:attrName>
                                        </p:attrNameLst>
                                      </p:cBhvr>
                                      <p:to>
                                        <p:strVal val="visible"/>
                                      </p:to>
                                    </p:set>
                                    <p:animEffect transition="in" filter="wipe(left)">
                                      <p:cBhvr>
                                        <p:cTn id="44" dur="1000"/>
                                        <p:tgtEl>
                                          <p:spTgt spid="11472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4723"/>
                                        </p:tgtEl>
                                        <p:attrNameLst>
                                          <p:attrName>style.visibility</p:attrName>
                                        </p:attrNameLst>
                                      </p:cBhvr>
                                      <p:to>
                                        <p:strVal val="visible"/>
                                      </p:to>
                                    </p:set>
                                    <p:animEffect transition="in" filter="wipe(left)">
                                      <p:cBhvr>
                                        <p:cTn id="47" dur="1000"/>
                                        <p:tgtEl>
                                          <p:spTgt spid="11472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4724"/>
                                        </p:tgtEl>
                                        <p:attrNameLst>
                                          <p:attrName>style.visibility</p:attrName>
                                        </p:attrNameLst>
                                      </p:cBhvr>
                                      <p:to>
                                        <p:strVal val="visible"/>
                                      </p:to>
                                    </p:set>
                                    <p:animEffect transition="in" filter="wipe(left)">
                                      <p:cBhvr>
                                        <p:cTn id="50" dur="1000"/>
                                        <p:tgtEl>
                                          <p:spTgt spid="1147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4725"/>
                                        </p:tgtEl>
                                        <p:attrNameLst>
                                          <p:attrName>style.visibility</p:attrName>
                                        </p:attrNameLst>
                                      </p:cBhvr>
                                      <p:to>
                                        <p:strVal val="visible"/>
                                      </p:to>
                                    </p:set>
                                    <p:animEffect transition="in" filter="wipe(left)">
                                      <p:cBhvr>
                                        <p:cTn id="53" dur="1000"/>
                                        <p:tgtEl>
                                          <p:spTgt spid="114725"/>
                                        </p:tgtEl>
                                      </p:cBhvr>
                                    </p:animEffect>
                                  </p:childTnLst>
                                </p:cTn>
                              </p:par>
                              <p:par>
                                <p:cTn id="54" presetID="1" presetClass="entr" presetSubtype="0" fill="hold" grpId="0" nodeType="withEffect">
                                  <p:stCondLst>
                                    <p:cond delay="0"/>
                                  </p:stCondLst>
                                  <p:iterate type="lt">
                                    <p:tmAbs val="75"/>
                                  </p:iterate>
                                  <p:childTnLst>
                                    <p:set>
                                      <p:cBhvr>
                                        <p:cTn id="55" dur="1" fill="hold">
                                          <p:stCondLst>
                                            <p:cond delay="74"/>
                                          </p:stCondLst>
                                        </p:cTn>
                                        <p:tgtEl>
                                          <p:spTgt spid="114737"/>
                                        </p:tgtEl>
                                        <p:attrNameLst>
                                          <p:attrName>style.visibility</p:attrName>
                                        </p:attrNameLst>
                                      </p:cBhvr>
                                      <p:to>
                                        <p:strVal val="visible"/>
                                      </p:to>
                                    </p:set>
                                  </p:childTnLst>
                                </p:cTn>
                              </p:par>
                              <p:par>
                                <p:cTn id="56" presetID="22" presetClass="entr" presetSubtype="8" fill="hold" grpId="0" nodeType="withEffect">
                                  <p:stCondLst>
                                    <p:cond delay="0"/>
                                  </p:stCondLst>
                                  <p:childTnLst>
                                    <p:set>
                                      <p:cBhvr>
                                        <p:cTn id="57" dur="1" fill="hold">
                                          <p:stCondLst>
                                            <p:cond delay="0"/>
                                          </p:stCondLst>
                                        </p:cTn>
                                        <p:tgtEl>
                                          <p:spTgt spid="114738"/>
                                        </p:tgtEl>
                                        <p:attrNameLst>
                                          <p:attrName>style.visibility</p:attrName>
                                        </p:attrNameLst>
                                      </p:cBhvr>
                                      <p:to>
                                        <p:strVal val="visible"/>
                                      </p:to>
                                    </p:set>
                                    <p:animEffect transition="in" filter="wipe(left)">
                                      <p:cBhvr>
                                        <p:cTn id="58" dur="1000"/>
                                        <p:tgtEl>
                                          <p:spTgt spid="1147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4741"/>
                                        </p:tgtEl>
                                        <p:attrNameLst>
                                          <p:attrName>style.visibility</p:attrName>
                                        </p:attrNameLst>
                                      </p:cBhvr>
                                      <p:to>
                                        <p:strVal val="visible"/>
                                      </p:to>
                                    </p:set>
                                    <p:animEffect transition="in" filter="wipe(left)">
                                      <p:cBhvr>
                                        <p:cTn id="61" dur="1000"/>
                                        <p:tgtEl>
                                          <p:spTgt spid="114741"/>
                                        </p:tgtEl>
                                      </p:cBhvr>
                                    </p:animEffect>
                                  </p:childTnLst>
                                </p:cTn>
                              </p:par>
                              <p:par>
                                <p:cTn id="62" presetID="1" presetClass="entr" presetSubtype="0" fill="hold" grpId="0" nodeType="withEffect">
                                  <p:stCondLst>
                                    <p:cond delay="0"/>
                                  </p:stCondLst>
                                  <p:iterate type="lt">
                                    <p:tmAbs val="75"/>
                                  </p:iterate>
                                  <p:childTnLst>
                                    <p:set>
                                      <p:cBhvr>
                                        <p:cTn id="63" dur="1" fill="hold">
                                          <p:stCondLst>
                                            <p:cond delay="74"/>
                                          </p:stCondLst>
                                        </p:cTn>
                                        <p:tgtEl>
                                          <p:spTgt spid="114739"/>
                                        </p:tgtEl>
                                        <p:attrNameLst>
                                          <p:attrName>style.visibility</p:attrName>
                                        </p:attrNameLst>
                                      </p:cBhvr>
                                      <p:to>
                                        <p:strVal val="visible"/>
                                      </p:to>
                                    </p:set>
                                  </p:childTnLst>
                                </p:cTn>
                              </p:par>
                              <p:par>
                                <p:cTn id="64" presetID="1" presetClass="entr" presetSubtype="0" fill="hold" grpId="0" nodeType="withEffect">
                                  <p:stCondLst>
                                    <p:cond delay="0"/>
                                  </p:stCondLst>
                                  <p:iterate type="lt">
                                    <p:tmAbs val="75"/>
                                  </p:iterate>
                                  <p:childTnLst>
                                    <p:set>
                                      <p:cBhvr>
                                        <p:cTn id="65" dur="1" fill="hold">
                                          <p:stCondLst>
                                            <p:cond delay="74"/>
                                          </p:stCondLst>
                                        </p:cTn>
                                        <p:tgtEl>
                                          <p:spTgt spid="114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72" grpId="0"/>
      <p:bldP spid="390173" grpId="0"/>
      <p:bldP spid="114718" grpId="0"/>
      <p:bldP spid="114718" grpId="1"/>
      <p:bldP spid="390175" grpId="0"/>
      <p:bldP spid="390176" grpId="0"/>
      <p:bldP spid="114721" grpId="0"/>
      <p:bldP spid="114722" grpId="0"/>
      <p:bldP spid="114723" grpId="0"/>
      <p:bldP spid="114724" grpId="0"/>
      <p:bldP spid="114725" grpId="0"/>
      <p:bldP spid="114737" grpId="0" autoUpdateAnimBg="0"/>
      <p:bldP spid="114738" grpId="0" autoUpdateAnimBg="0"/>
      <p:bldP spid="114739" grpId="0" autoUpdateAnimBg="0"/>
      <p:bldP spid="114740" grpId="0" autoUpdateAnimBg="0"/>
      <p:bldP spid="11474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3"/>
          <p:cNvSpPr>
            <a:spLocks noGrp="1"/>
          </p:cNvSpPr>
          <p:nvPr>
            <p:ph type="sldNum" sz="quarter" idx="10"/>
          </p:nvPr>
        </p:nvSpPr>
        <p:spPr/>
        <p:txBody>
          <a:bodyPr/>
          <a:lstStyle/>
          <a:p>
            <a:pPr fontAlgn="base">
              <a:spcBef>
                <a:spcPct val="0"/>
              </a:spcBef>
              <a:spcAft>
                <a:spcPct val="0"/>
              </a:spcAft>
              <a:defRPr/>
            </a:pPr>
            <a:fld id="{5DD03585-BDDB-4D28-BAC6-FC820E14CFB6}" type="slidenum">
              <a:rPr lang="de-CH" smtClean="0"/>
              <a:pPr fontAlgn="base">
                <a:spcBef>
                  <a:spcPct val="0"/>
                </a:spcBef>
                <a:spcAft>
                  <a:spcPct val="0"/>
                </a:spcAft>
                <a:defRPr/>
              </a:pPr>
              <a:t>24</a:t>
            </a:fld>
            <a:endParaRPr lang="de-CH" smtClean="0"/>
          </a:p>
        </p:txBody>
      </p:sp>
      <p:sp>
        <p:nvSpPr>
          <p:cNvPr id="1303554" name="Text Box 2"/>
          <p:cNvSpPr txBox="1">
            <a:spLocks noChangeArrowheads="1"/>
          </p:cNvSpPr>
          <p:nvPr/>
        </p:nvSpPr>
        <p:spPr bwMode="auto">
          <a:xfrm>
            <a:off x="642938" y="2819400"/>
            <a:ext cx="7993062" cy="1006475"/>
          </a:xfrm>
          <a:prstGeom prst="rect">
            <a:avLst/>
          </a:prstGeom>
          <a:solidFill>
            <a:schemeClr val="bg1"/>
          </a:solidFill>
          <a:ln w="9525">
            <a:noFill/>
            <a:miter lim="800000"/>
            <a:headEnd/>
            <a:tailEnd/>
          </a:ln>
        </p:spPr>
        <p:txBody>
          <a:bodyPr>
            <a:spAutoFit/>
          </a:bodyPr>
          <a:lstStyle/>
          <a:p>
            <a:pPr marL="457200" indent="-457200"/>
            <a:r>
              <a:rPr lang="en-US" sz="2000" b="1">
                <a:solidFill>
                  <a:srgbClr val="5F5F5F"/>
                </a:solidFill>
                <a:latin typeface="Verdana" pitchFamily="34" charset="0"/>
              </a:rPr>
              <a:t>… </a:t>
            </a:r>
            <a:r>
              <a:rPr lang="pl-PL" sz="2000">
                <a:solidFill>
                  <a:srgbClr val="5F5F5F"/>
                </a:solidFill>
                <a:latin typeface="Verdana" pitchFamily="34" charset="0"/>
              </a:rPr>
              <a:t>zapewnia </a:t>
            </a:r>
            <a:r>
              <a:rPr lang="pl-PL" sz="2000" b="1">
                <a:solidFill>
                  <a:srgbClr val="5F5F5F"/>
                </a:solidFill>
                <a:latin typeface="Verdana" pitchFamily="34" charset="0"/>
              </a:rPr>
              <a:t>całościowy opis stanu funkcjonowania pacjenta </a:t>
            </a:r>
            <a:r>
              <a:rPr lang="pl-PL" sz="2000">
                <a:solidFill>
                  <a:srgbClr val="5F5F5F"/>
                </a:solidFill>
                <a:latin typeface="Verdana" pitchFamily="34" charset="0"/>
              </a:rPr>
              <a:t>i wpływu czynników środowiskowych oraz osobistych na jego funkcjonowanie w określonym czasie</a:t>
            </a:r>
            <a:endParaRPr lang="en-US" sz="2000">
              <a:solidFill>
                <a:srgbClr val="5F5F5F"/>
              </a:solidFill>
              <a:latin typeface="Verdana" pitchFamily="34" charset="0"/>
            </a:endParaRPr>
          </a:p>
        </p:txBody>
      </p:sp>
      <p:grpSp>
        <p:nvGrpSpPr>
          <p:cNvPr id="2" name="Group 4"/>
          <p:cNvGrpSpPr>
            <a:grpSpLocks/>
          </p:cNvGrpSpPr>
          <p:nvPr/>
        </p:nvGrpSpPr>
        <p:grpSpPr bwMode="auto">
          <a:xfrm>
            <a:off x="468313" y="981075"/>
            <a:ext cx="3175000" cy="817563"/>
            <a:chOff x="159" y="209"/>
            <a:chExt cx="2000" cy="515"/>
          </a:xfrm>
        </p:grpSpPr>
        <p:sp>
          <p:nvSpPr>
            <p:cNvPr id="40967" name="Rectangle 5"/>
            <p:cNvSpPr>
              <a:spLocks noChangeArrowheads="1"/>
            </p:cNvSpPr>
            <p:nvPr/>
          </p:nvSpPr>
          <p:spPr bwMode="auto">
            <a:xfrm>
              <a:off x="476" y="436"/>
              <a:ext cx="1683" cy="288"/>
            </a:xfrm>
            <a:prstGeom prst="rect">
              <a:avLst/>
            </a:prstGeom>
            <a:noFill/>
            <a:ln w="9525">
              <a:noFill/>
              <a:miter lim="800000"/>
              <a:headEnd/>
              <a:tailEnd/>
            </a:ln>
          </p:spPr>
          <p:txBody>
            <a:bodyPr anchor="ctr">
              <a:spAutoFit/>
            </a:bodyPr>
            <a:lstStyle/>
            <a:p>
              <a:r>
                <a:rPr lang="pl-PL" sz="2400" b="1">
                  <a:solidFill>
                    <a:srgbClr val="CC0000"/>
                  </a:solidFill>
                  <a:latin typeface="Verdana" pitchFamily="34" charset="0"/>
                </a:rPr>
                <a:t>Pamiętaj:</a:t>
              </a:r>
              <a:endParaRPr lang="en-GB" sz="2400">
                <a:solidFill>
                  <a:srgbClr val="CC0000"/>
                </a:solidFill>
                <a:latin typeface="Verdana" pitchFamily="34" charset="0"/>
              </a:endParaRPr>
            </a:p>
          </p:txBody>
        </p:sp>
        <p:sp>
          <p:nvSpPr>
            <p:cNvPr id="40968" name="Litebulb"/>
            <p:cNvSpPr>
              <a:spLocks noEditPoints="1" noChangeArrowheads="1"/>
            </p:cNvSpPr>
            <p:nvPr/>
          </p:nvSpPr>
          <p:spPr bwMode="auto">
            <a:xfrm>
              <a:off x="159" y="209"/>
              <a:ext cx="334" cy="5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57 w 21600"/>
                <a:gd name="T13" fmla="*/ 2194 h 21600"/>
                <a:gd name="T14" fmla="*/ 18302 w 21600"/>
                <a:gd name="T15" fmla="*/ 9294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50800">
              <a:solidFill>
                <a:schemeClr val="bg2"/>
              </a:solidFill>
              <a:miter lim="800000"/>
              <a:headEnd/>
              <a:tailEnd/>
            </a:ln>
          </p:spPr>
          <p:txBody>
            <a:bodyPr/>
            <a:lstStyle/>
            <a:p>
              <a:endParaRPr lang="pl-PL"/>
            </a:p>
          </p:txBody>
        </p:sp>
      </p:grpSp>
      <p:sp>
        <p:nvSpPr>
          <p:cNvPr id="40965" name="Text Box 10"/>
          <p:cNvSpPr txBox="1">
            <a:spLocks noChangeArrowheads="1"/>
          </p:cNvSpPr>
          <p:nvPr/>
        </p:nvSpPr>
        <p:spPr bwMode="auto">
          <a:xfrm>
            <a:off x="642938" y="1966913"/>
            <a:ext cx="5715000" cy="457200"/>
          </a:xfrm>
          <a:prstGeom prst="rect">
            <a:avLst/>
          </a:prstGeom>
          <a:noFill/>
          <a:ln w="9525">
            <a:noFill/>
            <a:miter lim="800000"/>
            <a:headEnd/>
            <a:tailEnd/>
          </a:ln>
        </p:spPr>
        <p:txBody>
          <a:bodyPr>
            <a:spAutoFit/>
          </a:bodyPr>
          <a:lstStyle/>
          <a:p>
            <a:pPr>
              <a:spcBef>
                <a:spcPct val="50000"/>
              </a:spcBef>
            </a:pPr>
            <a:r>
              <a:rPr lang="pl-PL" sz="2400" b="1">
                <a:solidFill>
                  <a:srgbClr val="5F5F5F"/>
                </a:solidFill>
                <a:latin typeface="Verdana" pitchFamily="34" charset="0"/>
              </a:rPr>
              <a:t>Profil Kategorialny ICF </a:t>
            </a:r>
            <a:r>
              <a:rPr lang="de-DE" sz="2400" b="1">
                <a:solidFill>
                  <a:srgbClr val="5F5F5F"/>
                </a:solidFill>
                <a:latin typeface="Verdana" pitchFamily="34" charset="0"/>
              </a:rPr>
              <a:t>…</a:t>
            </a:r>
          </a:p>
        </p:txBody>
      </p:sp>
      <p:sp>
        <p:nvSpPr>
          <p:cNvPr id="40966" name="Rectangle 3"/>
          <p:cNvSpPr txBox="1">
            <a:spLocks noChangeArrowheads="1"/>
          </p:cNvSpPr>
          <p:nvPr/>
        </p:nvSpPr>
        <p:spPr bwMode="auto">
          <a:xfrm>
            <a:off x="214313" y="285750"/>
            <a:ext cx="8715375" cy="500063"/>
          </a:xfrm>
          <a:prstGeom prst="rect">
            <a:avLst/>
          </a:prstGeom>
          <a:noFill/>
          <a:ln w="9525">
            <a:noFill/>
            <a:miter lim="800000"/>
            <a:headEnd/>
            <a:tailEnd/>
          </a:ln>
        </p:spPr>
        <p:txBody>
          <a:bodyPr/>
          <a:lstStyle/>
          <a:p>
            <a:pPr marL="342900" indent="-342900" algn="ctr">
              <a:spcBef>
                <a:spcPct val="20000"/>
              </a:spcBef>
            </a:pPr>
            <a:r>
              <a:rPr lang="pl-PL" sz="2400" b="1">
                <a:solidFill>
                  <a:srgbClr val="FFFFFF"/>
                </a:solidFill>
              </a:rPr>
              <a:t>Wykorzystanie ICF w zarządzaniu rehabilitacją </a:t>
            </a:r>
            <a:endParaRPr lang="de-CH" sz="24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3554"/>
                                        </p:tgtEl>
                                        <p:attrNameLst>
                                          <p:attrName>style.visibility</p:attrName>
                                        </p:attrNameLst>
                                      </p:cBhvr>
                                      <p:to>
                                        <p:strVal val="visible"/>
                                      </p:to>
                                    </p:set>
                                    <p:animEffect transition="in" filter="fade">
                                      <p:cBhvr>
                                        <p:cTn id="7" dur="2000"/>
                                        <p:tgtEl>
                                          <p:spTgt spid="130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397250" y="2033588"/>
            <a:ext cx="2341563" cy="403225"/>
          </a:xfrm>
          <a:prstGeom prst="rect">
            <a:avLst/>
          </a:prstGeom>
          <a:noFill/>
          <a:ln w="12700">
            <a:solidFill>
              <a:srgbClr val="006600"/>
            </a:solidFill>
            <a:miter lim="800000"/>
            <a:headEnd/>
            <a:tailEnd/>
          </a:ln>
        </p:spPr>
        <p:txBody>
          <a:bodyPr wrap="none" lIns="86402" tIns="43201" rIns="86402" bIns="43201">
            <a:spAutoFit/>
          </a:bodyPr>
          <a:lstStyle/>
          <a:p>
            <a:pPr algn="ctr" defTabSz="720725" eaLnBrk="0" hangingPunct="0"/>
            <a:r>
              <a:rPr lang="pl-PL" sz="2000" b="1">
                <a:solidFill>
                  <a:srgbClr val="5F5F5F"/>
                </a:solidFill>
                <a:latin typeface="Verdana" pitchFamily="34" charset="0"/>
              </a:rPr>
              <a:t>Ocena wstępna</a:t>
            </a:r>
            <a:endParaRPr lang="de-DE" sz="2000">
              <a:solidFill>
                <a:srgbClr val="5F5F5F"/>
              </a:solidFill>
              <a:latin typeface="Verdana" pitchFamily="34" charset="0"/>
            </a:endParaRPr>
          </a:p>
        </p:txBody>
      </p:sp>
      <p:sp>
        <p:nvSpPr>
          <p:cNvPr id="43011" name="Arc 3"/>
          <p:cNvSpPr>
            <a:spLocks/>
          </p:cNvSpPr>
          <p:nvPr/>
        </p:nvSpPr>
        <p:spPr bwMode="auto">
          <a:xfrm rot="-5400000">
            <a:off x="2178844" y="2178844"/>
            <a:ext cx="1285875" cy="13573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nvGrpSpPr>
          <p:cNvPr id="2" name="Group 4"/>
          <p:cNvGrpSpPr>
            <a:grpSpLocks/>
          </p:cNvGrpSpPr>
          <p:nvPr/>
        </p:nvGrpSpPr>
        <p:grpSpPr bwMode="auto">
          <a:xfrm>
            <a:off x="5572125" y="2220913"/>
            <a:ext cx="3322638" cy="1754187"/>
            <a:chOff x="3651" y="1253"/>
            <a:chExt cx="2093" cy="1198"/>
          </a:xfrm>
        </p:grpSpPr>
        <p:sp>
          <p:nvSpPr>
            <p:cNvPr id="43030" name="Text Box 5"/>
            <p:cNvSpPr txBox="1">
              <a:spLocks noChangeArrowheads="1"/>
            </p:cNvSpPr>
            <p:nvPr/>
          </p:nvSpPr>
          <p:spPr bwMode="auto">
            <a:xfrm>
              <a:off x="3831" y="2176"/>
              <a:ext cx="1913" cy="275"/>
            </a:xfrm>
            <a:prstGeom prst="rect">
              <a:avLst/>
            </a:prstGeom>
            <a:noFill/>
            <a:ln w="12700">
              <a:solidFill>
                <a:srgbClr val="5F5F5F"/>
              </a:solidFill>
              <a:miter lim="800000"/>
              <a:headEnd/>
              <a:tailEnd/>
            </a:ln>
          </p:spPr>
          <p:txBody>
            <a:bodyPr wrap="none" lIns="86402" tIns="43201" rIns="86402" bIns="43201">
              <a:spAutoFit/>
            </a:bodyPr>
            <a:lstStyle/>
            <a:p>
              <a:pPr defTabSz="720725" eaLnBrk="0" hangingPunct="0"/>
              <a:r>
                <a:rPr lang="pl-PL" sz="2000" b="1">
                  <a:solidFill>
                    <a:srgbClr val="5F5F5F"/>
                  </a:solidFill>
                  <a:latin typeface="Verdana" pitchFamily="34" charset="0"/>
                </a:rPr>
                <a:t>Podział obowiązków</a:t>
              </a:r>
              <a:endParaRPr lang="de-DE" sz="2000">
                <a:solidFill>
                  <a:srgbClr val="5F5F5F"/>
                </a:solidFill>
                <a:latin typeface="Verdana" pitchFamily="34" charset="0"/>
              </a:endParaRPr>
            </a:p>
          </p:txBody>
        </p:sp>
        <p:sp>
          <p:nvSpPr>
            <p:cNvPr id="43031" name="Arc 6"/>
            <p:cNvSpPr>
              <a:spLocks/>
            </p:cNvSpPr>
            <p:nvPr/>
          </p:nvSpPr>
          <p:spPr bwMode="auto">
            <a:xfrm>
              <a:off x="3651" y="1253"/>
              <a:ext cx="810" cy="8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grpSp>
        <p:nvGrpSpPr>
          <p:cNvPr id="3" name="Group 7"/>
          <p:cNvGrpSpPr>
            <a:grpSpLocks/>
          </p:cNvGrpSpPr>
          <p:nvPr/>
        </p:nvGrpSpPr>
        <p:grpSpPr bwMode="auto">
          <a:xfrm>
            <a:off x="3500438" y="4068763"/>
            <a:ext cx="3429000" cy="1538287"/>
            <a:chOff x="2237" y="2789"/>
            <a:chExt cx="2365" cy="1059"/>
          </a:xfrm>
        </p:grpSpPr>
        <p:sp>
          <p:nvSpPr>
            <p:cNvPr id="43028" name="Text Box 8"/>
            <p:cNvSpPr txBox="1">
              <a:spLocks noChangeArrowheads="1"/>
            </p:cNvSpPr>
            <p:nvPr/>
          </p:nvSpPr>
          <p:spPr bwMode="auto">
            <a:xfrm>
              <a:off x="2237" y="3571"/>
              <a:ext cx="1434" cy="277"/>
            </a:xfrm>
            <a:prstGeom prst="rect">
              <a:avLst/>
            </a:prstGeom>
            <a:noFill/>
            <a:ln w="12700">
              <a:solidFill>
                <a:srgbClr val="5F5F5F"/>
              </a:solidFill>
              <a:miter lim="800000"/>
              <a:headEnd/>
              <a:tailEnd/>
            </a:ln>
          </p:spPr>
          <p:txBody>
            <a:bodyPr lIns="86402" tIns="43201" rIns="86402" bIns="43201">
              <a:spAutoFit/>
            </a:bodyPr>
            <a:lstStyle/>
            <a:p>
              <a:pPr defTabSz="720725" eaLnBrk="0" hangingPunct="0"/>
              <a:r>
                <a:rPr lang="pl-PL" sz="2000" b="1">
                  <a:solidFill>
                    <a:srgbClr val="5F5F5F"/>
                  </a:solidFill>
                  <a:latin typeface="Verdana" pitchFamily="34" charset="0"/>
                </a:rPr>
                <a:t>Interwencja</a:t>
              </a:r>
              <a:endParaRPr lang="de-DE" sz="2000">
                <a:solidFill>
                  <a:srgbClr val="5F5F5F"/>
                </a:solidFill>
                <a:latin typeface="Verdana" pitchFamily="34" charset="0"/>
              </a:endParaRPr>
            </a:p>
          </p:txBody>
        </p:sp>
        <p:sp>
          <p:nvSpPr>
            <p:cNvPr id="43029" name="Arc 9"/>
            <p:cNvSpPr>
              <a:spLocks/>
            </p:cNvSpPr>
            <p:nvPr/>
          </p:nvSpPr>
          <p:spPr bwMode="auto">
            <a:xfrm rot="5400000">
              <a:off x="3669" y="2786"/>
              <a:ext cx="930" cy="9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grpSp>
        <p:nvGrpSpPr>
          <p:cNvPr id="4" name="Group 10"/>
          <p:cNvGrpSpPr>
            <a:grpSpLocks/>
          </p:cNvGrpSpPr>
          <p:nvPr/>
        </p:nvGrpSpPr>
        <p:grpSpPr bwMode="auto">
          <a:xfrm>
            <a:off x="1377950" y="3606800"/>
            <a:ext cx="2095500" cy="1736725"/>
            <a:chOff x="617" y="2335"/>
            <a:chExt cx="1320" cy="1343"/>
          </a:xfrm>
        </p:grpSpPr>
        <p:sp>
          <p:nvSpPr>
            <p:cNvPr id="43026" name="Text Box 11"/>
            <p:cNvSpPr txBox="1">
              <a:spLocks noChangeArrowheads="1"/>
            </p:cNvSpPr>
            <p:nvPr/>
          </p:nvSpPr>
          <p:spPr bwMode="auto">
            <a:xfrm>
              <a:off x="617" y="2335"/>
              <a:ext cx="1030" cy="312"/>
            </a:xfrm>
            <a:prstGeom prst="rect">
              <a:avLst/>
            </a:prstGeom>
            <a:noFill/>
            <a:ln w="12700">
              <a:solidFill>
                <a:srgbClr val="5F5F5F"/>
              </a:solidFill>
              <a:miter lim="800000"/>
              <a:headEnd/>
              <a:tailEnd/>
            </a:ln>
          </p:spPr>
          <p:txBody>
            <a:bodyPr wrap="none" lIns="86402" tIns="43201" rIns="86402" bIns="43201">
              <a:spAutoFit/>
            </a:bodyPr>
            <a:lstStyle/>
            <a:p>
              <a:pPr defTabSz="720725" eaLnBrk="0" hangingPunct="0"/>
              <a:r>
                <a:rPr lang="pl-PL" sz="2000" b="1">
                  <a:solidFill>
                    <a:srgbClr val="5F5F5F"/>
                  </a:solidFill>
                  <a:latin typeface="Verdana" pitchFamily="34" charset="0"/>
                </a:rPr>
                <a:t>Ewaluacja</a:t>
              </a:r>
              <a:endParaRPr lang="de-DE" sz="2000">
                <a:solidFill>
                  <a:srgbClr val="5F5F5F"/>
                </a:solidFill>
                <a:latin typeface="Verdana" pitchFamily="34" charset="0"/>
              </a:endParaRPr>
            </a:p>
          </p:txBody>
        </p:sp>
        <p:sp>
          <p:nvSpPr>
            <p:cNvPr id="43027" name="Arc 12"/>
            <p:cNvSpPr>
              <a:spLocks/>
            </p:cNvSpPr>
            <p:nvPr/>
          </p:nvSpPr>
          <p:spPr bwMode="auto">
            <a:xfrm rot="10800000">
              <a:off x="1099" y="2695"/>
              <a:ext cx="838" cy="9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sp>
        <p:nvSpPr>
          <p:cNvPr id="43015" name="Text Box 13"/>
          <p:cNvSpPr txBox="1">
            <a:spLocks noChangeArrowheads="1"/>
          </p:cNvSpPr>
          <p:nvPr/>
        </p:nvSpPr>
        <p:spPr bwMode="auto">
          <a:xfrm>
            <a:off x="3132138" y="3573463"/>
            <a:ext cx="2952750" cy="457200"/>
          </a:xfrm>
          <a:prstGeom prst="rect">
            <a:avLst/>
          </a:prstGeom>
          <a:noFill/>
          <a:ln w="9525">
            <a:noFill/>
            <a:miter lim="800000"/>
            <a:headEnd/>
            <a:tailEnd/>
          </a:ln>
        </p:spPr>
        <p:txBody>
          <a:bodyPr>
            <a:spAutoFit/>
          </a:bodyPr>
          <a:lstStyle/>
          <a:p>
            <a:pPr algn="ctr">
              <a:spcBef>
                <a:spcPct val="50000"/>
              </a:spcBef>
            </a:pPr>
            <a:r>
              <a:rPr lang="en-US" sz="2400" b="1">
                <a:solidFill>
                  <a:srgbClr val="5F5F5F"/>
                </a:solidFill>
                <a:latin typeface="Verdana" pitchFamily="34" charset="0"/>
              </a:rPr>
              <a:t>Rehab-Cycle</a:t>
            </a:r>
          </a:p>
        </p:txBody>
      </p:sp>
      <p:sp>
        <p:nvSpPr>
          <p:cNvPr id="379920" name="Text Box 15"/>
          <p:cNvSpPr txBox="1">
            <a:spLocks noChangeArrowheads="1"/>
          </p:cNvSpPr>
          <p:nvPr/>
        </p:nvSpPr>
        <p:spPr bwMode="auto">
          <a:xfrm>
            <a:off x="6000750" y="1285875"/>
            <a:ext cx="2233613" cy="925513"/>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Profil Kategorialny ICF</a:t>
            </a:r>
            <a:endParaRPr lang="en-US" b="1">
              <a:solidFill>
                <a:srgbClr val="FFFFFF"/>
              </a:solidFill>
              <a:latin typeface="Verdana" pitchFamily="34" charset="0"/>
            </a:endParaRPr>
          </a:p>
        </p:txBody>
      </p:sp>
      <p:sp>
        <p:nvSpPr>
          <p:cNvPr id="140305" name="Text Box 17"/>
          <p:cNvSpPr txBox="1">
            <a:spLocks noChangeArrowheads="1"/>
          </p:cNvSpPr>
          <p:nvPr/>
        </p:nvSpPr>
        <p:spPr bwMode="auto">
          <a:xfrm>
            <a:off x="1071563" y="1143000"/>
            <a:ext cx="2484437"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Ocena wstępna ICF</a:t>
            </a:r>
            <a:endParaRPr lang="en-US" b="1">
              <a:solidFill>
                <a:srgbClr val="FFFFFF"/>
              </a:solidFill>
              <a:latin typeface="Verdana" pitchFamily="34" charset="0"/>
            </a:endParaRPr>
          </a:p>
        </p:txBody>
      </p:sp>
      <p:sp>
        <p:nvSpPr>
          <p:cNvPr id="379922" name="Text Box 19"/>
          <p:cNvSpPr txBox="1">
            <a:spLocks noChangeArrowheads="1"/>
          </p:cNvSpPr>
          <p:nvPr/>
        </p:nvSpPr>
        <p:spPr bwMode="auto">
          <a:xfrm>
            <a:off x="6443663" y="5357813"/>
            <a:ext cx="2374900"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Tabela Interwencji </a:t>
            </a:r>
            <a:r>
              <a:rPr lang="en-US" b="1">
                <a:solidFill>
                  <a:srgbClr val="FFFFFF"/>
                </a:solidFill>
                <a:latin typeface="Verdana" pitchFamily="34" charset="0"/>
              </a:rPr>
              <a:t>ICF</a:t>
            </a:r>
          </a:p>
        </p:txBody>
      </p:sp>
      <p:sp>
        <p:nvSpPr>
          <p:cNvPr id="379923" name="Text Box 22"/>
          <p:cNvSpPr txBox="1">
            <a:spLocks noChangeArrowheads="1"/>
          </p:cNvSpPr>
          <p:nvPr/>
        </p:nvSpPr>
        <p:spPr bwMode="auto">
          <a:xfrm>
            <a:off x="268288" y="4930775"/>
            <a:ext cx="2160587"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Karta Ewaluacji </a:t>
            </a:r>
            <a:r>
              <a:rPr lang="en-US" b="1">
                <a:solidFill>
                  <a:srgbClr val="FFFFFF"/>
                </a:solidFill>
                <a:latin typeface="Verdana" pitchFamily="34" charset="0"/>
              </a:rPr>
              <a:t>ICF</a:t>
            </a:r>
          </a:p>
        </p:txBody>
      </p:sp>
      <p:sp>
        <p:nvSpPr>
          <p:cNvPr id="43020" name="Line 16"/>
          <p:cNvSpPr>
            <a:spLocks noChangeShapeType="1"/>
          </p:cNvSpPr>
          <p:nvPr/>
        </p:nvSpPr>
        <p:spPr bwMode="auto">
          <a:xfrm>
            <a:off x="3571875" y="1643063"/>
            <a:ext cx="641350" cy="342900"/>
          </a:xfrm>
          <a:prstGeom prst="line">
            <a:avLst/>
          </a:prstGeom>
          <a:noFill/>
          <a:ln w="38100">
            <a:solidFill>
              <a:srgbClr val="CC0000"/>
            </a:solidFill>
            <a:round/>
            <a:headEnd/>
            <a:tailEnd type="triangle" w="med" len="med"/>
          </a:ln>
        </p:spPr>
        <p:txBody>
          <a:bodyPr/>
          <a:lstStyle/>
          <a:p>
            <a:endParaRPr lang="pl-PL"/>
          </a:p>
        </p:txBody>
      </p:sp>
      <p:sp>
        <p:nvSpPr>
          <p:cNvPr id="43021" name="Line 18"/>
          <p:cNvSpPr>
            <a:spLocks noChangeShapeType="1"/>
          </p:cNvSpPr>
          <p:nvPr/>
        </p:nvSpPr>
        <p:spPr bwMode="auto">
          <a:xfrm flipH="1">
            <a:off x="5143500" y="1571625"/>
            <a:ext cx="863600" cy="431800"/>
          </a:xfrm>
          <a:prstGeom prst="line">
            <a:avLst/>
          </a:prstGeom>
          <a:noFill/>
          <a:ln w="38100">
            <a:solidFill>
              <a:srgbClr val="CC0000"/>
            </a:solidFill>
            <a:round/>
            <a:headEnd/>
            <a:tailEnd type="triangle" w="med" len="med"/>
          </a:ln>
        </p:spPr>
        <p:txBody>
          <a:bodyPr/>
          <a:lstStyle/>
          <a:p>
            <a:endParaRPr lang="pl-PL"/>
          </a:p>
        </p:txBody>
      </p:sp>
      <p:sp>
        <p:nvSpPr>
          <p:cNvPr id="43022" name="Line 20"/>
          <p:cNvSpPr>
            <a:spLocks noChangeShapeType="1"/>
          </p:cNvSpPr>
          <p:nvPr/>
        </p:nvSpPr>
        <p:spPr bwMode="auto">
          <a:xfrm flipH="1" flipV="1">
            <a:off x="5146675" y="5659438"/>
            <a:ext cx="1282700" cy="198437"/>
          </a:xfrm>
          <a:prstGeom prst="line">
            <a:avLst/>
          </a:prstGeom>
          <a:noFill/>
          <a:ln w="38100">
            <a:solidFill>
              <a:srgbClr val="CC0000"/>
            </a:solidFill>
            <a:round/>
            <a:headEnd/>
            <a:tailEnd type="triangle" w="med" len="med"/>
          </a:ln>
        </p:spPr>
        <p:txBody>
          <a:bodyPr/>
          <a:lstStyle/>
          <a:p>
            <a:endParaRPr lang="pl-PL"/>
          </a:p>
        </p:txBody>
      </p:sp>
      <p:sp>
        <p:nvSpPr>
          <p:cNvPr id="43023" name="Line 21"/>
          <p:cNvSpPr>
            <a:spLocks noChangeShapeType="1"/>
          </p:cNvSpPr>
          <p:nvPr/>
        </p:nvSpPr>
        <p:spPr bwMode="auto">
          <a:xfrm flipH="1" flipV="1">
            <a:off x="7072313" y="4000500"/>
            <a:ext cx="500062" cy="1285875"/>
          </a:xfrm>
          <a:prstGeom prst="line">
            <a:avLst/>
          </a:prstGeom>
          <a:noFill/>
          <a:ln w="38100">
            <a:solidFill>
              <a:srgbClr val="CC0000"/>
            </a:solidFill>
            <a:round/>
            <a:headEnd/>
            <a:tailEnd type="triangle" w="med" len="med"/>
          </a:ln>
        </p:spPr>
        <p:txBody>
          <a:bodyPr/>
          <a:lstStyle/>
          <a:p>
            <a:endParaRPr lang="pl-PL"/>
          </a:p>
        </p:txBody>
      </p:sp>
      <p:sp>
        <p:nvSpPr>
          <p:cNvPr id="43024" name="Line 23"/>
          <p:cNvSpPr>
            <a:spLocks noChangeShapeType="1"/>
          </p:cNvSpPr>
          <p:nvPr/>
        </p:nvSpPr>
        <p:spPr bwMode="auto">
          <a:xfrm flipV="1">
            <a:off x="1403350" y="4071938"/>
            <a:ext cx="525463" cy="796925"/>
          </a:xfrm>
          <a:prstGeom prst="line">
            <a:avLst/>
          </a:prstGeom>
          <a:noFill/>
          <a:ln w="38100">
            <a:solidFill>
              <a:srgbClr val="CC0000"/>
            </a:solidFill>
            <a:round/>
            <a:headEnd/>
            <a:tailEnd type="triangle" w="med" len="med"/>
          </a:ln>
        </p:spPr>
        <p:txBody>
          <a:bodyPr/>
          <a:lstStyle/>
          <a:p>
            <a:endParaRPr lang="pl-PL"/>
          </a:p>
        </p:txBody>
      </p:sp>
      <p:sp>
        <p:nvSpPr>
          <p:cNvPr id="43025" name="Rectangle 3"/>
          <p:cNvSpPr txBox="1">
            <a:spLocks noChangeArrowheads="1"/>
          </p:cNvSpPr>
          <p:nvPr/>
        </p:nvSpPr>
        <p:spPr bwMode="auto">
          <a:xfrm>
            <a:off x="214313" y="285750"/>
            <a:ext cx="8715375" cy="500063"/>
          </a:xfrm>
          <a:prstGeom prst="rect">
            <a:avLst/>
          </a:prstGeom>
          <a:noFill/>
          <a:ln w="9525">
            <a:noFill/>
            <a:miter lim="800000"/>
            <a:headEnd/>
            <a:tailEnd/>
          </a:ln>
        </p:spPr>
        <p:txBody>
          <a:bodyPr/>
          <a:lstStyle/>
          <a:p>
            <a:pPr marL="342900" indent="-342900" algn="ctr">
              <a:spcBef>
                <a:spcPct val="20000"/>
              </a:spcBef>
            </a:pPr>
            <a:r>
              <a:rPr lang="pl-PL" sz="2400" b="1">
                <a:solidFill>
                  <a:srgbClr val="FFFFFF"/>
                </a:solidFill>
                <a:latin typeface="Verdana" pitchFamily="34" charset="0"/>
              </a:rPr>
              <a:t>Wykorzystanie ICF w zarządzaniu rehabilitacją</a:t>
            </a:r>
            <a:endParaRPr lang="de-CH" sz="2400" b="1">
              <a:solidFill>
                <a:srgbClr val="FFFFF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379922"/>
                                        </p:tgtEl>
                                        <p:attrNameLst>
                                          <p:attrName>fillcolor</p:attrName>
                                        </p:attrNameLst>
                                      </p:cBhvr>
                                      <p:to>
                                        <a:srgbClr val="CC3300"/>
                                      </p:to>
                                    </p:animClr>
                                    <p:set>
                                      <p:cBhvr>
                                        <p:cTn id="7" dur="1000" fill="hold"/>
                                        <p:tgtEl>
                                          <p:spTgt spid="379922"/>
                                        </p:tgtEl>
                                        <p:attrNameLst>
                                          <p:attrName>fill.type</p:attrName>
                                        </p:attrNameLst>
                                      </p:cBhvr>
                                      <p:to>
                                        <p:strVal val="solid"/>
                                      </p:to>
                                    </p:set>
                                    <p:set>
                                      <p:cBhvr>
                                        <p:cTn id="8" dur="1000" fill="hold"/>
                                        <p:tgtEl>
                                          <p:spTgt spid="3799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8100" y="0"/>
          <a:ext cx="9144000" cy="5626100"/>
        </p:xfrm>
        <a:graphic>
          <a:graphicData uri="http://schemas.openxmlformats.org/presentationml/2006/ole">
            <mc:AlternateContent xmlns:mc="http://schemas.openxmlformats.org/markup-compatibility/2006">
              <mc:Choice xmlns:v="urn:schemas-microsoft-com:vml" Requires="v">
                <p:oleObj spid="_x0000_s442371" name="Document" r:id="rId5" imgW="10084184" imgH="6233536" progId="Word.Document.8">
                  <p:embed/>
                </p:oleObj>
              </mc:Choice>
              <mc:Fallback>
                <p:oleObj name="Document" r:id="rId5" imgW="10084184" imgH="6233536"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0"/>
                        <a:ext cx="9144000" cy="5626100"/>
                      </a:xfrm>
                      <a:prstGeom prst="rect">
                        <a:avLst/>
                      </a:prstGeom>
                      <a:solidFill>
                        <a:schemeClr val="bg1"/>
                      </a:solidFill>
                    </p:spPr>
                  </p:pic>
                </p:oleObj>
              </mc:Fallback>
            </mc:AlternateContent>
          </a:graphicData>
        </a:graphic>
      </p:graphicFrame>
      <p:sp>
        <p:nvSpPr>
          <p:cNvPr id="10243" name="Text Box 3"/>
          <p:cNvSpPr txBox="1">
            <a:spLocks noChangeArrowheads="1"/>
          </p:cNvSpPr>
          <p:nvPr/>
        </p:nvSpPr>
        <p:spPr bwMode="auto">
          <a:xfrm>
            <a:off x="384175" y="404813"/>
            <a:ext cx="2160588"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b280   </a:t>
            </a:r>
            <a:r>
              <a:rPr lang="pl-PL" sz="1000" i="1">
                <a:solidFill>
                  <a:srgbClr val="5F5F5F"/>
                </a:solidFill>
                <a:latin typeface="Verdana" pitchFamily="34" charset="0"/>
              </a:rPr>
              <a:t>Odczuwanie bólu</a:t>
            </a:r>
            <a:endParaRPr lang="de-CH" sz="1000" i="1">
              <a:solidFill>
                <a:srgbClr val="5F5F5F"/>
              </a:solidFill>
              <a:latin typeface="Verdana" pitchFamily="34" charset="0"/>
            </a:endParaRPr>
          </a:p>
        </p:txBody>
      </p:sp>
      <p:sp>
        <p:nvSpPr>
          <p:cNvPr id="10244" name="Text Box 5"/>
          <p:cNvSpPr txBox="1">
            <a:spLocks noChangeArrowheads="1"/>
          </p:cNvSpPr>
          <p:nvPr/>
        </p:nvSpPr>
        <p:spPr bwMode="auto">
          <a:xfrm>
            <a:off x="373063" y="836613"/>
            <a:ext cx="2532062"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b710  </a:t>
            </a:r>
            <a:r>
              <a:rPr lang="pl-PL" sz="1000" i="1">
                <a:solidFill>
                  <a:srgbClr val="5F5F5F"/>
                </a:solidFill>
                <a:latin typeface="Verdana" pitchFamily="34" charset="0"/>
              </a:rPr>
              <a:t>Funkcje ruchomości stawów</a:t>
            </a:r>
            <a:endParaRPr lang="de-CH" sz="1000" i="1">
              <a:solidFill>
                <a:srgbClr val="5F5F5F"/>
              </a:solidFill>
              <a:latin typeface="Verdana" pitchFamily="34" charset="0"/>
            </a:endParaRPr>
          </a:p>
        </p:txBody>
      </p:sp>
      <p:sp>
        <p:nvSpPr>
          <p:cNvPr id="10245" name="Text Box 6"/>
          <p:cNvSpPr txBox="1">
            <a:spLocks noChangeArrowheads="1"/>
          </p:cNvSpPr>
          <p:nvPr/>
        </p:nvSpPr>
        <p:spPr bwMode="auto">
          <a:xfrm>
            <a:off x="361950" y="1052513"/>
            <a:ext cx="2532063"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b7300 </a:t>
            </a:r>
            <a:r>
              <a:rPr lang="pl-PL" sz="1000" i="1">
                <a:solidFill>
                  <a:srgbClr val="5F5F5F"/>
                </a:solidFill>
                <a:latin typeface="Verdana" pitchFamily="34" charset="0"/>
              </a:rPr>
              <a:t>Siła poj.mięśnia</a:t>
            </a:r>
            <a:endParaRPr lang="de-CH" sz="1000" i="1">
              <a:solidFill>
                <a:srgbClr val="5F5F5F"/>
              </a:solidFill>
              <a:latin typeface="Verdana" pitchFamily="34" charset="0"/>
            </a:endParaRPr>
          </a:p>
        </p:txBody>
      </p:sp>
      <p:sp>
        <p:nvSpPr>
          <p:cNvPr id="10246" name="Text Box 7"/>
          <p:cNvSpPr txBox="1">
            <a:spLocks noChangeArrowheads="1"/>
          </p:cNvSpPr>
          <p:nvPr/>
        </p:nvSpPr>
        <p:spPr bwMode="auto">
          <a:xfrm>
            <a:off x="339725" y="1268413"/>
            <a:ext cx="2598738"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b7305 </a:t>
            </a:r>
            <a:r>
              <a:rPr lang="pl-PL" sz="1000" i="1">
                <a:solidFill>
                  <a:srgbClr val="5F5F5F"/>
                </a:solidFill>
                <a:latin typeface="Verdana" pitchFamily="34" charset="0"/>
              </a:rPr>
              <a:t>Siła mięśni tułowia</a:t>
            </a:r>
            <a:endParaRPr lang="de-CH" sz="1000" i="1">
              <a:solidFill>
                <a:srgbClr val="5F5F5F"/>
              </a:solidFill>
              <a:latin typeface="Verdana" pitchFamily="34" charset="0"/>
            </a:endParaRPr>
          </a:p>
        </p:txBody>
      </p:sp>
      <p:sp>
        <p:nvSpPr>
          <p:cNvPr id="10247" name="Text Box 8"/>
          <p:cNvSpPr txBox="1">
            <a:spLocks noChangeArrowheads="1"/>
          </p:cNvSpPr>
          <p:nvPr/>
        </p:nvSpPr>
        <p:spPr bwMode="auto">
          <a:xfrm>
            <a:off x="339725" y="1484313"/>
            <a:ext cx="26765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b7353  </a:t>
            </a:r>
            <a:r>
              <a:rPr lang="pl-PL" sz="1000" i="1">
                <a:solidFill>
                  <a:srgbClr val="5F5F5F"/>
                </a:solidFill>
                <a:latin typeface="Verdana" pitchFamily="34" charset="0"/>
              </a:rPr>
              <a:t>Napięcie mięśni dolnej poł.ciała</a:t>
            </a:r>
            <a:endParaRPr lang="de-CH" sz="1000" i="1">
              <a:solidFill>
                <a:srgbClr val="5F5F5F"/>
              </a:solidFill>
              <a:latin typeface="Verdana" pitchFamily="34" charset="0"/>
            </a:endParaRPr>
          </a:p>
        </p:txBody>
      </p:sp>
      <p:sp>
        <p:nvSpPr>
          <p:cNvPr id="10248" name="Text Box 9"/>
          <p:cNvSpPr txBox="1">
            <a:spLocks noChangeArrowheads="1"/>
          </p:cNvSpPr>
          <p:nvPr/>
        </p:nvSpPr>
        <p:spPr bwMode="auto">
          <a:xfrm>
            <a:off x="296863" y="1689100"/>
            <a:ext cx="296227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 b755 </a:t>
            </a:r>
            <a:r>
              <a:rPr lang="pl-PL" sz="1000" i="1">
                <a:solidFill>
                  <a:srgbClr val="5F5F5F"/>
                </a:solidFill>
                <a:latin typeface="Verdana" pitchFamily="34" charset="0"/>
              </a:rPr>
              <a:t>Nieświadome reakcje ruchowe</a:t>
            </a:r>
            <a:endParaRPr lang="de-CH" sz="1000" i="1">
              <a:solidFill>
                <a:srgbClr val="5F5F5F"/>
              </a:solidFill>
              <a:latin typeface="Verdana" pitchFamily="34" charset="0"/>
            </a:endParaRPr>
          </a:p>
        </p:txBody>
      </p:sp>
      <p:sp>
        <p:nvSpPr>
          <p:cNvPr id="10249" name="Text Box 11"/>
          <p:cNvSpPr txBox="1">
            <a:spLocks noChangeArrowheads="1"/>
          </p:cNvSpPr>
          <p:nvPr/>
        </p:nvSpPr>
        <p:spPr bwMode="auto">
          <a:xfrm>
            <a:off x="320675" y="2368550"/>
            <a:ext cx="2751138"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d410  </a:t>
            </a:r>
            <a:r>
              <a:rPr lang="pl-PL" sz="1000" i="1">
                <a:solidFill>
                  <a:srgbClr val="5F5F5F"/>
                </a:solidFill>
                <a:latin typeface="Verdana" pitchFamily="34" charset="0"/>
              </a:rPr>
              <a:t>Zmiana pdst. Pozycji ciała</a:t>
            </a:r>
            <a:endParaRPr lang="de-CH" sz="1000" i="1">
              <a:solidFill>
                <a:srgbClr val="5F5F5F"/>
              </a:solidFill>
              <a:latin typeface="Verdana" pitchFamily="34" charset="0"/>
            </a:endParaRPr>
          </a:p>
        </p:txBody>
      </p:sp>
      <p:sp>
        <p:nvSpPr>
          <p:cNvPr id="10250" name="Text Box 12"/>
          <p:cNvSpPr txBox="1">
            <a:spLocks noChangeArrowheads="1"/>
          </p:cNvSpPr>
          <p:nvPr/>
        </p:nvSpPr>
        <p:spPr bwMode="auto">
          <a:xfrm>
            <a:off x="320675" y="2573338"/>
            <a:ext cx="2747963"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d4153  </a:t>
            </a:r>
            <a:r>
              <a:rPr lang="pl-PL" sz="1000" i="1">
                <a:solidFill>
                  <a:srgbClr val="5F5F5F"/>
                </a:solidFill>
                <a:latin typeface="Verdana" pitchFamily="34" charset="0"/>
              </a:rPr>
              <a:t>Utrzymanie pozycji ciała </a:t>
            </a:r>
            <a:endParaRPr lang="de-CH" sz="1000" i="1">
              <a:solidFill>
                <a:srgbClr val="5F5F5F"/>
              </a:solidFill>
              <a:latin typeface="Verdana" pitchFamily="34" charset="0"/>
            </a:endParaRPr>
          </a:p>
        </p:txBody>
      </p:sp>
      <p:sp>
        <p:nvSpPr>
          <p:cNvPr id="10251" name="Text Box 13"/>
          <p:cNvSpPr txBox="1">
            <a:spLocks noChangeArrowheads="1"/>
          </p:cNvSpPr>
          <p:nvPr/>
        </p:nvSpPr>
        <p:spPr bwMode="auto">
          <a:xfrm>
            <a:off x="338138" y="2792413"/>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d420 </a:t>
            </a:r>
            <a:r>
              <a:rPr lang="pl-PL" sz="1000" i="1">
                <a:solidFill>
                  <a:srgbClr val="5F5F5F"/>
                </a:solidFill>
                <a:latin typeface="Verdana" pitchFamily="34" charset="0"/>
              </a:rPr>
              <a:t>Przemieszczanie się</a:t>
            </a:r>
            <a:endParaRPr lang="de-CH" sz="1000" i="1">
              <a:solidFill>
                <a:srgbClr val="5F5F5F"/>
              </a:solidFill>
              <a:latin typeface="Verdana" pitchFamily="34" charset="0"/>
            </a:endParaRPr>
          </a:p>
        </p:txBody>
      </p:sp>
      <p:sp>
        <p:nvSpPr>
          <p:cNvPr id="10252" name="Text Box 15"/>
          <p:cNvSpPr txBox="1">
            <a:spLocks noChangeArrowheads="1"/>
          </p:cNvSpPr>
          <p:nvPr/>
        </p:nvSpPr>
        <p:spPr bwMode="auto">
          <a:xfrm>
            <a:off x="358775" y="3216275"/>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d475  </a:t>
            </a:r>
            <a:r>
              <a:rPr lang="pl-PL" sz="1000" i="1">
                <a:solidFill>
                  <a:srgbClr val="5F5F5F"/>
                </a:solidFill>
                <a:latin typeface="Verdana" pitchFamily="34" charset="0"/>
              </a:rPr>
              <a:t>Prowadzenie samochodu</a:t>
            </a:r>
            <a:endParaRPr lang="de-CH" sz="1000" i="1">
              <a:solidFill>
                <a:srgbClr val="5F5F5F"/>
              </a:solidFill>
              <a:latin typeface="Verdana" pitchFamily="34" charset="0"/>
            </a:endParaRPr>
          </a:p>
        </p:txBody>
      </p:sp>
      <p:sp>
        <p:nvSpPr>
          <p:cNvPr id="10253" name="Text Box 16"/>
          <p:cNvSpPr txBox="1">
            <a:spLocks noChangeArrowheads="1"/>
          </p:cNvSpPr>
          <p:nvPr/>
        </p:nvSpPr>
        <p:spPr bwMode="auto">
          <a:xfrm>
            <a:off x="358775" y="3432175"/>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d510  </a:t>
            </a:r>
            <a:r>
              <a:rPr lang="pl-PL" sz="1000" i="1">
                <a:solidFill>
                  <a:srgbClr val="5F5F5F"/>
                </a:solidFill>
                <a:latin typeface="Verdana" pitchFamily="34" charset="0"/>
              </a:rPr>
              <a:t>Mycie  się</a:t>
            </a:r>
            <a:endParaRPr lang="de-CH" sz="1000" i="1">
              <a:solidFill>
                <a:srgbClr val="5F5F5F"/>
              </a:solidFill>
              <a:latin typeface="Verdana" pitchFamily="34" charset="0"/>
            </a:endParaRPr>
          </a:p>
        </p:txBody>
      </p:sp>
      <p:sp>
        <p:nvSpPr>
          <p:cNvPr id="10254" name="Text Box 17"/>
          <p:cNvSpPr txBox="1">
            <a:spLocks noChangeArrowheads="1"/>
          </p:cNvSpPr>
          <p:nvPr/>
        </p:nvSpPr>
        <p:spPr bwMode="auto">
          <a:xfrm>
            <a:off x="358775" y="3636963"/>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d520  </a:t>
            </a:r>
            <a:r>
              <a:rPr lang="pl-PL" sz="1000" i="1">
                <a:solidFill>
                  <a:srgbClr val="5F5F5F"/>
                </a:solidFill>
                <a:latin typeface="Verdana" pitchFamily="34" charset="0"/>
              </a:rPr>
              <a:t>Pielęgnacja części ciała</a:t>
            </a:r>
            <a:endParaRPr lang="de-CH" sz="1000" i="1">
              <a:solidFill>
                <a:srgbClr val="5F5F5F"/>
              </a:solidFill>
              <a:latin typeface="Verdana" pitchFamily="34" charset="0"/>
            </a:endParaRPr>
          </a:p>
        </p:txBody>
      </p:sp>
      <p:sp>
        <p:nvSpPr>
          <p:cNvPr id="10255" name="Text Box 19"/>
          <p:cNvSpPr txBox="1">
            <a:spLocks noChangeArrowheads="1"/>
          </p:cNvSpPr>
          <p:nvPr/>
        </p:nvSpPr>
        <p:spPr bwMode="auto">
          <a:xfrm>
            <a:off x="347663" y="4068763"/>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d540  </a:t>
            </a:r>
            <a:r>
              <a:rPr lang="pl-PL" sz="1000" i="1">
                <a:solidFill>
                  <a:srgbClr val="5F5F5F"/>
                </a:solidFill>
                <a:latin typeface="Verdana" pitchFamily="34" charset="0"/>
              </a:rPr>
              <a:t>Ubieranie się</a:t>
            </a:r>
            <a:endParaRPr lang="de-CH" sz="1000" i="1">
              <a:solidFill>
                <a:srgbClr val="5F5F5F"/>
              </a:solidFill>
              <a:latin typeface="Verdana" pitchFamily="34" charset="0"/>
            </a:endParaRPr>
          </a:p>
        </p:txBody>
      </p:sp>
      <p:sp>
        <p:nvSpPr>
          <p:cNvPr id="10256" name="Text Box 20"/>
          <p:cNvSpPr txBox="1">
            <a:spLocks noChangeArrowheads="1"/>
          </p:cNvSpPr>
          <p:nvPr/>
        </p:nvSpPr>
        <p:spPr bwMode="auto">
          <a:xfrm>
            <a:off x="350838" y="4468813"/>
            <a:ext cx="2819400"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d850  </a:t>
            </a:r>
            <a:r>
              <a:rPr lang="pl-PL" sz="1000" i="1">
                <a:solidFill>
                  <a:srgbClr val="5F5F5F"/>
                </a:solidFill>
                <a:latin typeface="Verdana" pitchFamily="34" charset="0"/>
              </a:rPr>
              <a:t>Praca zarobkowa</a:t>
            </a:r>
            <a:endParaRPr lang="de-CH" sz="1000" i="1">
              <a:solidFill>
                <a:srgbClr val="5F5F5F"/>
              </a:solidFill>
              <a:latin typeface="Verdana" pitchFamily="34" charset="0"/>
            </a:endParaRPr>
          </a:p>
        </p:txBody>
      </p:sp>
      <p:sp>
        <p:nvSpPr>
          <p:cNvPr id="10257" name="Text Box 21"/>
          <p:cNvSpPr txBox="1">
            <a:spLocks noChangeArrowheads="1"/>
          </p:cNvSpPr>
          <p:nvPr/>
        </p:nvSpPr>
        <p:spPr bwMode="auto">
          <a:xfrm>
            <a:off x="346075" y="4913313"/>
            <a:ext cx="3270250"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e115 Prod</a:t>
            </a:r>
            <a:r>
              <a:rPr lang="pl-PL" sz="1000" i="1">
                <a:solidFill>
                  <a:srgbClr val="5F5F5F"/>
                </a:solidFill>
                <a:latin typeface="Verdana" pitchFamily="34" charset="0"/>
              </a:rPr>
              <a:t>.i</a:t>
            </a:r>
            <a:r>
              <a:rPr lang="de-CH" sz="1000" i="1">
                <a:solidFill>
                  <a:srgbClr val="5F5F5F"/>
                </a:solidFill>
                <a:latin typeface="Verdana" pitchFamily="34" charset="0"/>
              </a:rPr>
              <a:t> techn.</a:t>
            </a:r>
            <a:r>
              <a:rPr lang="pl-PL" sz="1000" i="1">
                <a:solidFill>
                  <a:srgbClr val="5F5F5F"/>
                </a:solidFill>
                <a:latin typeface="Verdana" pitchFamily="34" charset="0"/>
              </a:rPr>
              <a:t>do codziennego użytku</a:t>
            </a:r>
            <a:endParaRPr lang="de-CH" sz="1000" i="1">
              <a:solidFill>
                <a:srgbClr val="5F5F5F"/>
              </a:solidFill>
              <a:latin typeface="Verdana" pitchFamily="34" charset="0"/>
            </a:endParaRPr>
          </a:p>
        </p:txBody>
      </p:sp>
      <p:sp>
        <p:nvSpPr>
          <p:cNvPr id="10258" name="Text Box 22"/>
          <p:cNvSpPr txBox="1">
            <a:spLocks noChangeArrowheads="1"/>
          </p:cNvSpPr>
          <p:nvPr/>
        </p:nvSpPr>
        <p:spPr bwMode="auto">
          <a:xfrm>
            <a:off x="338138" y="5118100"/>
            <a:ext cx="2890837"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e120 Prod</a:t>
            </a:r>
            <a:r>
              <a:rPr lang="pl-PL" sz="1000" i="1">
                <a:solidFill>
                  <a:srgbClr val="5F5F5F"/>
                </a:solidFill>
                <a:latin typeface="Verdana" pitchFamily="34" charset="0"/>
              </a:rPr>
              <a:t>.i </a:t>
            </a:r>
            <a:r>
              <a:rPr lang="de-CH" sz="1000" i="1">
                <a:solidFill>
                  <a:srgbClr val="5F5F5F"/>
                </a:solidFill>
                <a:latin typeface="Verdana" pitchFamily="34" charset="0"/>
              </a:rPr>
              <a:t>techn.</a:t>
            </a:r>
            <a:r>
              <a:rPr lang="pl-PL" sz="1000" i="1">
                <a:solidFill>
                  <a:srgbClr val="5F5F5F"/>
                </a:solidFill>
                <a:latin typeface="Verdana" pitchFamily="34" charset="0"/>
              </a:rPr>
              <a:t>wspomagające mobilność</a:t>
            </a:r>
            <a:endParaRPr lang="de-CH" sz="1000" i="1">
              <a:solidFill>
                <a:srgbClr val="5F5F5F"/>
              </a:solidFill>
              <a:latin typeface="Verdana" pitchFamily="34" charset="0"/>
            </a:endParaRPr>
          </a:p>
        </p:txBody>
      </p:sp>
      <p:sp>
        <p:nvSpPr>
          <p:cNvPr id="10259" name="Text Box 23"/>
          <p:cNvSpPr txBox="1">
            <a:spLocks noChangeArrowheads="1"/>
          </p:cNvSpPr>
          <p:nvPr/>
        </p:nvSpPr>
        <p:spPr bwMode="auto">
          <a:xfrm>
            <a:off x="357188" y="5359400"/>
            <a:ext cx="3033712"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e155 </a:t>
            </a:r>
            <a:r>
              <a:rPr lang="pl-PL" sz="1000" i="1">
                <a:solidFill>
                  <a:srgbClr val="5F5F5F"/>
                </a:solidFill>
                <a:latin typeface="Verdana" pitchFamily="34" charset="0"/>
              </a:rPr>
              <a:t>Projekt, budowa obiektów</a:t>
            </a:r>
            <a:endParaRPr lang="de-CH" sz="1000" i="1">
              <a:solidFill>
                <a:srgbClr val="5F5F5F"/>
              </a:solidFill>
              <a:latin typeface="Verdana" pitchFamily="34" charset="0"/>
            </a:endParaRPr>
          </a:p>
        </p:txBody>
      </p:sp>
      <p:sp>
        <p:nvSpPr>
          <p:cNvPr id="10260" name="Text Box 24"/>
          <p:cNvSpPr txBox="1">
            <a:spLocks noChangeArrowheads="1"/>
          </p:cNvSpPr>
          <p:nvPr/>
        </p:nvSpPr>
        <p:spPr bwMode="auto">
          <a:xfrm>
            <a:off x="395288" y="6013450"/>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pf       </a:t>
            </a:r>
            <a:r>
              <a:rPr lang="pl-PL" sz="1000" i="1">
                <a:solidFill>
                  <a:srgbClr val="5F5F5F"/>
                </a:solidFill>
                <a:latin typeface="Verdana" pitchFamily="34" charset="0"/>
              </a:rPr>
              <a:t>Radzenie sobie z chorobą</a:t>
            </a:r>
            <a:endParaRPr lang="de-CH" sz="1000" i="1">
              <a:solidFill>
                <a:srgbClr val="5F5F5F"/>
              </a:solidFill>
              <a:latin typeface="Verdana" pitchFamily="34" charset="0"/>
            </a:endParaRPr>
          </a:p>
        </p:txBody>
      </p:sp>
      <p:sp>
        <p:nvSpPr>
          <p:cNvPr id="10261" name="Text Box 25"/>
          <p:cNvSpPr txBox="1">
            <a:spLocks noChangeArrowheads="1"/>
          </p:cNvSpPr>
          <p:nvPr/>
        </p:nvSpPr>
        <p:spPr bwMode="auto">
          <a:xfrm>
            <a:off x="395288" y="6229350"/>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pf       </a:t>
            </a:r>
            <a:r>
              <a:rPr lang="pl-PL" sz="1000" i="1">
                <a:solidFill>
                  <a:srgbClr val="5F5F5F"/>
                </a:solidFill>
                <a:latin typeface="Verdana" pitchFamily="34" charset="0"/>
              </a:rPr>
              <a:t>Akceptacja emocji </a:t>
            </a:r>
            <a:endParaRPr lang="de-CH" sz="1000" i="1">
              <a:solidFill>
                <a:srgbClr val="5F5F5F"/>
              </a:solidFill>
              <a:latin typeface="Verdana" pitchFamily="34" charset="0"/>
            </a:endParaRPr>
          </a:p>
        </p:txBody>
      </p:sp>
      <p:sp>
        <p:nvSpPr>
          <p:cNvPr id="10262" name="Text Box 26"/>
          <p:cNvSpPr txBox="1">
            <a:spLocks noChangeArrowheads="1"/>
          </p:cNvSpPr>
          <p:nvPr/>
        </p:nvSpPr>
        <p:spPr bwMode="auto">
          <a:xfrm>
            <a:off x="395288" y="6445250"/>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pf       </a:t>
            </a:r>
            <a:r>
              <a:rPr lang="pl-PL" sz="1000" i="1">
                <a:solidFill>
                  <a:srgbClr val="5F5F5F"/>
                </a:solidFill>
                <a:latin typeface="Verdana" pitchFamily="34" charset="0"/>
              </a:rPr>
              <a:t>Umiejętności osobiste</a:t>
            </a:r>
            <a:endParaRPr lang="de-CH" sz="1000" i="1">
              <a:solidFill>
                <a:srgbClr val="5F5F5F"/>
              </a:solidFill>
              <a:latin typeface="Verdana" pitchFamily="34" charset="0"/>
            </a:endParaRPr>
          </a:p>
        </p:txBody>
      </p:sp>
      <p:sp>
        <p:nvSpPr>
          <p:cNvPr id="11290" name="Text Box 33"/>
          <p:cNvSpPr txBox="1">
            <a:spLocks noChangeArrowheads="1"/>
          </p:cNvSpPr>
          <p:nvPr/>
        </p:nvSpPr>
        <p:spPr bwMode="auto">
          <a:xfrm>
            <a:off x="4500563" y="360363"/>
            <a:ext cx="2736850"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Terapia manualna</a:t>
            </a:r>
            <a:endParaRPr lang="de-CH" sz="1000" i="1">
              <a:solidFill>
                <a:srgbClr val="5F5F5F"/>
              </a:solidFill>
              <a:latin typeface="Verdana" pitchFamily="34" charset="0"/>
            </a:endParaRPr>
          </a:p>
        </p:txBody>
      </p:sp>
      <p:sp>
        <p:nvSpPr>
          <p:cNvPr id="11291" name="Text Box 35"/>
          <p:cNvSpPr txBox="1">
            <a:spLocks noChangeArrowheads="1"/>
          </p:cNvSpPr>
          <p:nvPr/>
        </p:nvSpPr>
        <p:spPr bwMode="auto">
          <a:xfrm>
            <a:off x="4473575" y="777875"/>
            <a:ext cx="309562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Czynne i bierne ruchy stawów</a:t>
            </a:r>
            <a:endParaRPr lang="de-CH" sz="1000" i="1">
              <a:solidFill>
                <a:srgbClr val="5F5F5F"/>
              </a:solidFill>
              <a:latin typeface="Verdana" pitchFamily="34" charset="0"/>
            </a:endParaRPr>
          </a:p>
        </p:txBody>
      </p:sp>
      <p:sp>
        <p:nvSpPr>
          <p:cNvPr id="11292" name="Text Box 36"/>
          <p:cNvSpPr txBox="1">
            <a:spLocks noChangeArrowheads="1"/>
          </p:cNvSpPr>
          <p:nvPr/>
        </p:nvSpPr>
        <p:spPr bwMode="auto">
          <a:xfrm>
            <a:off x="4478338" y="993775"/>
            <a:ext cx="309562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Ćwiczenia siły mięśni z użyciem sprzętu</a:t>
            </a:r>
            <a:endParaRPr lang="de-CH" sz="1000" i="1">
              <a:solidFill>
                <a:srgbClr val="5F5F5F"/>
              </a:solidFill>
              <a:latin typeface="Verdana" pitchFamily="34" charset="0"/>
            </a:endParaRPr>
          </a:p>
        </p:txBody>
      </p:sp>
      <p:sp>
        <p:nvSpPr>
          <p:cNvPr id="11293" name="Text Box 37"/>
          <p:cNvSpPr txBox="1">
            <a:spLocks noChangeArrowheads="1"/>
          </p:cNvSpPr>
          <p:nvPr/>
        </p:nvSpPr>
        <p:spPr bwMode="auto">
          <a:xfrm>
            <a:off x="4449763" y="1235075"/>
            <a:ext cx="3384550"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Ćwiczenia siły mięśni bez sprzętu</a:t>
            </a:r>
            <a:endParaRPr lang="de-CH" sz="1000" i="1">
              <a:solidFill>
                <a:srgbClr val="5F5F5F"/>
              </a:solidFill>
              <a:latin typeface="Verdana" pitchFamily="34" charset="0"/>
            </a:endParaRPr>
          </a:p>
        </p:txBody>
      </p:sp>
      <p:sp>
        <p:nvSpPr>
          <p:cNvPr id="11294" name="Text Box 38"/>
          <p:cNvSpPr txBox="1">
            <a:spLocks noChangeArrowheads="1"/>
          </p:cNvSpPr>
          <p:nvPr/>
        </p:nvSpPr>
        <p:spPr bwMode="auto">
          <a:xfrm>
            <a:off x="4467225" y="1425575"/>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Lecz. farmakologiczne, hipoterapia, hydroterapia </a:t>
            </a:r>
            <a:r>
              <a:rPr lang="de-CH" sz="1000" i="1">
                <a:solidFill>
                  <a:srgbClr val="5F5F5F"/>
                </a:solidFill>
                <a:latin typeface="Verdana" pitchFamily="34" charset="0"/>
              </a:rPr>
              <a:t> </a:t>
            </a:r>
          </a:p>
        </p:txBody>
      </p:sp>
      <p:sp>
        <p:nvSpPr>
          <p:cNvPr id="11295" name="Text Box 39"/>
          <p:cNvSpPr txBox="1">
            <a:spLocks noChangeArrowheads="1"/>
          </p:cNvSpPr>
          <p:nvPr/>
        </p:nvSpPr>
        <p:spPr bwMode="auto">
          <a:xfrm>
            <a:off x="4478338" y="1641475"/>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Ćwiczenia reakcji ruchowych</a:t>
            </a:r>
            <a:endParaRPr lang="de-CH" sz="1000" i="1">
              <a:solidFill>
                <a:srgbClr val="5F5F5F"/>
              </a:solidFill>
              <a:latin typeface="Verdana" pitchFamily="34" charset="0"/>
            </a:endParaRPr>
          </a:p>
        </p:txBody>
      </p:sp>
      <p:sp>
        <p:nvSpPr>
          <p:cNvPr id="11296" name="Text Box 41"/>
          <p:cNvSpPr txBox="1">
            <a:spLocks noChangeArrowheads="1"/>
          </p:cNvSpPr>
          <p:nvPr/>
        </p:nvSpPr>
        <p:spPr bwMode="auto">
          <a:xfrm>
            <a:off x="4500563" y="22907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Ćwicz.w wykonywaniu codziennych czynności</a:t>
            </a:r>
            <a:endParaRPr lang="de-CH" sz="1000" i="1">
              <a:solidFill>
                <a:srgbClr val="5F5F5F"/>
              </a:solidFill>
              <a:latin typeface="Verdana" pitchFamily="34" charset="0"/>
            </a:endParaRPr>
          </a:p>
        </p:txBody>
      </p:sp>
      <p:sp>
        <p:nvSpPr>
          <p:cNvPr id="11297" name="Text Box 42"/>
          <p:cNvSpPr txBox="1">
            <a:spLocks noChangeArrowheads="1"/>
          </p:cNvSpPr>
          <p:nvPr/>
        </p:nvSpPr>
        <p:spPr bwMode="auto">
          <a:xfrm>
            <a:off x="4500563" y="2506663"/>
            <a:ext cx="352742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Ćwicz.siły mięśni, reakcji ruchowych</a:t>
            </a:r>
            <a:endParaRPr lang="de-CH" sz="1000" i="1">
              <a:solidFill>
                <a:srgbClr val="5F5F5F"/>
              </a:solidFill>
              <a:latin typeface="Verdana" pitchFamily="34" charset="0"/>
            </a:endParaRPr>
          </a:p>
        </p:txBody>
      </p:sp>
      <p:sp>
        <p:nvSpPr>
          <p:cNvPr id="11298" name="Text Box 43"/>
          <p:cNvSpPr txBox="1">
            <a:spLocks noChangeArrowheads="1"/>
          </p:cNvSpPr>
          <p:nvPr/>
        </p:nvSpPr>
        <p:spPr bwMode="auto">
          <a:xfrm>
            <a:off x="4500563" y="27225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Ćwicz.w wykonywaniu codziennych czynności</a:t>
            </a:r>
            <a:endParaRPr lang="de-CH" sz="1000" i="1">
              <a:solidFill>
                <a:srgbClr val="5F5F5F"/>
              </a:solidFill>
              <a:latin typeface="Verdana" pitchFamily="34" charset="0"/>
            </a:endParaRPr>
          </a:p>
        </p:txBody>
      </p:sp>
      <p:sp>
        <p:nvSpPr>
          <p:cNvPr id="11299" name="Text Box 45"/>
          <p:cNvSpPr txBox="1">
            <a:spLocks noChangeArrowheads="1"/>
          </p:cNvSpPr>
          <p:nvPr/>
        </p:nvSpPr>
        <p:spPr bwMode="auto">
          <a:xfrm>
            <a:off x="4500563" y="31416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Nauka jazdy</a:t>
            </a:r>
            <a:endParaRPr lang="de-CH" sz="1000" i="1">
              <a:solidFill>
                <a:srgbClr val="5F5F5F"/>
              </a:solidFill>
              <a:latin typeface="Verdana" pitchFamily="34" charset="0"/>
            </a:endParaRPr>
          </a:p>
        </p:txBody>
      </p:sp>
      <p:sp>
        <p:nvSpPr>
          <p:cNvPr id="11300" name="Text Box 46"/>
          <p:cNvSpPr txBox="1">
            <a:spLocks noChangeArrowheads="1"/>
          </p:cNvSpPr>
          <p:nvPr/>
        </p:nvSpPr>
        <p:spPr bwMode="auto">
          <a:xfrm>
            <a:off x="4500563" y="33575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Ćwicz.w wykonywaniu codziennych czynności</a:t>
            </a:r>
            <a:endParaRPr lang="de-CH" sz="1000" i="1">
              <a:solidFill>
                <a:srgbClr val="5F5F5F"/>
              </a:solidFill>
              <a:latin typeface="Verdana" pitchFamily="34" charset="0"/>
            </a:endParaRPr>
          </a:p>
        </p:txBody>
      </p:sp>
      <p:sp>
        <p:nvSpPr>
          <p:cNvPr id="10274" name="Text Box 47"/>
          <p:cNvSpPr txBox="1">
            <a:spLocks noChangeArrowheads="1"/>
          </p:cNvSpPr>
          <p:nvPr/>
        </p:nvSpPr>
        <p:spPr bwMode="auto">
          <a:xfrm>
            <a:off x="368300" y="4268788"/>
            <a:ext cx="2447925" cy="152400"/>
          </a:xfrm>
          <a:prstGeom prst="rect">
            <a:avLst/>
          </a:prstGeom>
          <a:noFill/>
          <a:ln w="9525">
            <a:noFill/>
            <a:miter lim="800000"/>
            <a:headEnd/>
            <a:tailEnd/>
          </a:ln>
        </p:spPr>
        <p:txBody>
          <a:bodyPr lIns="0" tIns="0" rIns="0" bIns="0">
            <a:spAutoFit/>
          </a:bodyPr>
          <a:lstStyle/>
          <a:p>
            <a:pPr>
              <a:spcBef>
                <a:spcPct val="50000"/>
              </a:spcBef>
            </a:pPr>
            <a:r>
              <a:rPr lang="de-CH" sz="1000" i="1">
                <a:solidFill>
                  <a:srgbClr val="5F5F5F"/>
                </a:solidFill>
                <a:latin typeface="Verdana" pitchFamily="34" charset="0"/>
              </a:rPr>
              <a:t>d570 </a:t>
            </a:r>
            <a:r>
              <a:rPr lang="pl-PL" sz="1000" i="1">
                <a:solidFill>
                  <a:srgbClr val="5F5F5F"/>
                </a:solidFill>
                <a:latin typeface="Verdana" pitchFamily="34" charset="0"/>
              </a:rPr>
              <a:t>Dbanie o zdrowie</a:t>
            </a:r>
            <a:endParaRPr lang="de-CH" sz="1000" i="1">
              <a:solidFill>
                <a:srgbClr val="5F5F5F"/>
              </a:solidFill>
              <a:latin typeface="Verdana" pitchFamily="34" charset="0"/>
            </a:endParaRPr>
          </a:p>
        </p:txBody>
      </p:sp>
      <p:sp>
        <p:nvSpPr>
          <p:cNvPr id="11302" name="Text Box 48"/>
          <p:cNvSpPr txBox="1">
            <a:spLocks noChangeArrowheads="1"/>
          </p:cNvSpPr>
          <p:nvPr/>
        </p:nvSpPr>
        <p:spPr bwMode="auto">
          <a:xfrm>
            <a:off x="4427538" y="3573463"/>
            <a:ext cx="374332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Ćwicz.w wyk.codziennych czynności,doradztwo</a:t>
            </a:r>
            <a:endParaRPr lang="de-CH" sz="1000" i="1">
              <a:solidFill>
                <a:srgbClr val="5F5F5F"/>
              </a:solidFill>
              <a:latin typeface="Verdana" pitchFamily="34" charset="0"/>
            </a:endParaRPr>
          </a:p>
        </p:txBody>
      </p:sp>
      <p:sp>
        <p:nvSpPr>
          <p:cNvPr id="11303" name="Text Box 50"/>
          <p:cNvSpPr txBox="1">
            <a:spLocks noChangeArrowheads="1"/>
          </p:cNvSpPr>
          <p:nvPr/>
        </p:nvSpPr>
        <p:spPr bwMode="auto">
          <a:xfrm>
            <a:off x="4427538" y="3860800"/>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Ćwicz.w wyk.codziennych czynności</a:t>
            </a:r>
            <a:endParaRPr lang="de-CH" sz="1000" i="1">
              <a:solidFill>
                <a:srgbClr val="5F5F5F"/>
              </a:solidFill>
              <a:latin typeface="Verdana" pitchFamily="34" charset="0"/>
            </a:endParaRPr>
          </a:p>
        </p:txBody>
      </p:sp>
      <p:sp>
        <p:nvSpPr>
          <p:cNvPr id="11304" name="Text Box 51"/>
          <p:cNvSpPr txBox="1">
            <a:spLocks noChangeArrowheads="1"/>
          </p:cNvSpPr>
          <p:nvPr/>
        </p:nvSpPr>
        <p:spPr bwMode="auto">
          <a:xfrm>
            <a:off x="4427538" y="4076700"/>
            <a:ext cx="3406775" cy="244475"/>
          </a:xfrm>
          <a:prstGeom prst="rect">
            <a:avLst/>
          </a:prstGeom>
          <a:noFill/>
          <a:ln w="9525">
            <a:noFill/>
            <a:miter lim="800000"/>
            <a:headEnd/>
            <a:tailEnd/>
          </a:ln>
        </p:spPr>
        <p:txBody>
          <a:bodyPr>
            <a:spAutoFit/>
          </a:bodyPr>
          <a:lstStyle/>
          <a:p>
            <a:pPr>
              <a:spcBef>
                <a:spcPct val="50000"/>
              </a:spcBef>
            </a:pPr>
            <a:r>
              <a:rPr lang="de-CH" sz="1000" i="1">
                <a:solidFill>
                  <a:srgbClr val="5F5F5F"/>
                </a:solidFill>
                <a:latin typeface="Verdana" pitchFamily="34" charset="0"/>
              </a:rPr>
              <a:t>Edu</a:t>
            </a:r>
            <a:r>
              <a:rPr lang="pl-PL" sz="1000" i="1">
                <a:solidFill>
                  <a:srgbClr val="5F5F5F"/>
                </a:solidFill>
                <a:latin typeface="Verdana" pitchFamily="34" charset="0"/>
              </a:rPr>
              <a:t>kacja, doradztwo</a:t>
            </a:r>
            <a:endParaRPr lang="de-CH" sz="1000" i="1">
              <a:solidFill>
                <a:srgbClr val="5F5F5F"/>
              </a:solidFill>
              <a:latin typeface="Verdana" pitchFamily="34" charset="0"/>
            </a:endParaRPr>
          </a:p>
        </p:txBody>
      </p:sp>
      <p:sp>
        <p:nvSpPr>
          <p:cNvPr id="11305" name="Text Box 52"/>
          <p:cNvSpPr txBox="1">
            <a:spLocks noChangeArrowheads="1"/>
          </p:cNvSpPr>
          <p:nvPr/>
        </p:nvSpPr>
        <p:spPr bwMode="auto">
          <a:xfrm>
            <a:off x="4427538" y="42211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Szkolenie zawodowe</a:t>
            </a:r>
            <a:endParaRPr lang="de-CH" sz="1000" i="1">
              <a:solidFill>
                <a:srgbClr val="5F5F5F"/>
              </a:solidFill>
              <a:latin typeface="Verdana" pitchFamily="34" charset="0"/>
            </a:endParaRPr>
          </a:p>
        </p:txBody>
      </p:sp>
      <p:sp>
        <p:nvSpPr>
          <p:cNvPr id="11306" name="Text Box 53"/>
          <p:cNvSpPr txBox="1">
            <a:spLocks noChangeArrowheads="1"/>
          </p:cNvSpPr>
          <p:nvPr/>
        </p:nvSpPr>
        <p:spPr bwMode="auto">
          <a:xfrm>
            <a:off x="4500563" y="48688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Wybór i dostosowanie urządz.asystujących</a:t>
            </a:r>
            <a:endParaRPr lang="de-CH" sz="1000" i="1">
              <a:solidFill>
                <a:srgbClr val="5F5F5F"/>
              </a:solidFill>
              <a:latin typeface="Verdana" pitchFamily="34" charset="0"/>
            </a:endParaRPr>
          </a:p>
        </p:txBody>
      </p:sp>
      <p:sp>
        <p:nvSpPr>
          <p:cNvPr id="11307" name="Text Box 54"/>
          <p:cNvSpPr txBox="1">
            <a:spLocks noChangeArrowheads="1"/>
          </p:cNvSpPr>
          <p:nvPr/>
        </p:nvSpPr>
        <p:spPr bwMode="auto">
          <a:xfrm>
            <a:off x="4500563" y="5084763"/>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Wybór i dostosowanie wózka inwalidzkiego</a:t>
            </a:r>
            <a:endParaRPr lang="de-CH" sz="1000" i="1">
              <a:solidFill>
                <a:srgbClr val="5F5F5F"/>
              </a:solidFill>
              <a:latin typeface="Verdana" pitchFamily="34" charset="0"/>
            </a:endParaRPr>
          </a:p>
        </p:txBody>
      </p:sp>
      <p:sp>
        <p:nvSpPr>
          <p:cNvPr id="11308" name="Text Box 55"/>
          <p:cNvSpPr txBox="1">
            <a:spLocks noChangeArrowheads="1"/>
          </p:cNvSpPr>
          <p:nvPr/>
        </p:nvSpPr>
        <p:spPr bwMode="auto">
          <a:xfrm>
            <a:off x="4500563" y="5300663"/>
            <a:ext cx="3600450"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Określenie syt. mieszkaniowej (prywatny budynek)</a:t>
            </a:r>
            <a:endParaRPr lang="de-CH" sz="1000" i="1">
              <a:solidFill>
                <a:srgbClr val="5F5F5F"/>
              </a:solidFill>
              <a:latin typeface="Verdana" pitchFamily="34" charset="0"/>
            </a:endParaRPr>
          </a:p>
        </p:txBody>
      </p:sp>
      <p:sp>
        <p:nvSpPr>
          <p:cNvPr id="11309" name="Text Box 56"/>
          <p:cNvSpPr txBox="1">
            <a:spLocks noChangeArrowheads="1"/>
          </p:cNvSpPr>
          <p:nvPr/>
        </p:nvSpPr>
        <p:spPr bwMode="auto">
          <a:xfrm>
            <a:off x="4500563" y="5949950"/>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Inne rodz.terapii psych., opieka psych. </a:t>
            </a:r>
            <a:endParaRPr lang="de-CH" sz="1000" i="1">
              <a:solidFill>
                <a:srgbClr val="5F5F5F"/>
              </a:solidFill>
              <a:latin typeface="Verdana" pitchFamily="34" charset="0"/>
            </a:endParaRPr>
          </a:p>
        </p:txBody>
      </p:sp>
      <p:sp>
        <p:nvSpPr>
          <p:cNvPr id="11310" name="Text Box 57"/>
          <p:cNvSpPr txBox="1">
            <a:spLocks noChangeArrowheads="1"/>
          </p:cNvSpPr>
          <p:nvPr/>
        </p:nvSpPr>
        <p:spPr bwMode="auto">
          <a:xfrm>
            <a:off x="4500563" y="6165850"/>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Inne rodz. terapii</a:t>
            </a:r>
            <a:r>
              <a:rPr lang="de-CH" sz="1000" i="1">
                <a:solidFill>
                  <a:srgbClr val="5F5F5F"/>
                </a:solidFill>
                <a:latin typeface="Verdana" pitchFamily="34" charset="0"/>
              </a:rPr>
              <a:t> psych.</a:t>
            </a:r>
            <a:r>
              <a:rPr lang="pl-PL" sz="1000" i="1">
                <a:solidFill>
                  <a:srgbClr val="5F5F5F"/>
                </a:solidFill>
                <a:latin typeface="Verdana" pitchFamily="34" charset="0"/>
              </a:rPr>
              <a:t>, opieka psych.</a:t>
            </a:r>
            <a:r>
              <a:rPr lang="de-CH" sz="1000" i="1">
                <a:solidFill>
                  <a:srgbClr val="5F5F5F"/>
                </a:solidFill>
                <a:latin typeface="Verdana" pitchFamily="34" charset="0"/>
              </a:rPr>
              <a:t> </a:t>
            </a:r>
          </a:p>
        </p:txBody>
      </p:sp>
      <p:sp>
        <p:nvSpPr>
          <p:cNvPr id="11311" name="Text Box 58"/>
          <p:cNvSpPr txBox="1">
            <a:spLocks noChangeArrowheads="1"/>
          </p:cNvSpPr>
          <p:nvPr/>
        </p:nvSpPr>
        <p:spPr bwMode="auto">
          <a:xfrm>
            <a:off x="4500563" y="6381750"/>
            <a:ext cx="3406775" cy="244475"/>
          </a:xfrm>
          <a:prstGeom prst="rect">
            <a:avLst/>
          </a:prstGeom>
          <a:noFill/>
          <a:ln w="9525">
            <a:noFill/>
            <a:miter lim="800000"/>
            <a:headEnd/>
            <a:tailEnd/>
          </a:ln>
        </p:spPr>
        <p:txBody>
          <a:bodyPr>
            <a:spAutoFit/>
          </a:bodyPr>
          <a:lstStyle/>
          <a:p>
            <a:pPr>
              <a:spcBef>
                <a:spcPct val="50000"/>
              </a:spcBef>
            </a:pPr>
            <a:r>
              <a:rPr lang="pl-PL" sz="1000" i="1">
                <a:solidFill>
                  <a:srgbClr val="5F5F5F"/>
                </a:solidFill>
                <a:latin typeface="Verdana" pitchFamily="34" charset="0"/>
              </a:rPr>
              <a:t>Inny rodz. terapii psych., opieka psych. </a:t>
            </a:r>
            <a:endParaRPr lang="de-CH" sz="1000" i="1">
              <a:solidFill>
                <a:srgbClr val="5F5F5F"/>
              </a:solidFill>
              <a:latin typeface="Verdana" pitchFamily="34" charset="0"/>
            </a:endParaRPr>
          </a:p>
        </p:txBody>
      </p:sp>
      <p:grpSp>
        <p:nvGrpSpPr>
          <p:cNvPr id="2" name="Gruppieren 93"/>
          <p:cNvGrpSpPr>
            <a:grpSpLocks/>
          </p:cNvGrpSpPr>
          <p:nvPr/>
        </p:nvGrpSpPr>
        <p:grpSpPr bwMode="auto">
          <a:xfrm>
            <a:off x="2887663" y="355600"/>
            <a:ext cx="1684337" cy="6259513"/>
            <a:chOff x="2887663" y="355600"/>
            <a:chExt cx="1684337" cy="6260283"/>
          </a:xfrm>
        </p:grpSpPr>
        <p:sp>
          <p:nvSpPr>
            <p:cNvPr id="10295" name="Text Box 82"/>
            <p:cNvSpPr txBox="1">
              <a:spLocks noChangeArrowheads="1"/>
            </p:cNvSpPr>
            <p:nvPr/>
          </p:nvSpPr>
          <p:spPr bwMode="auto">
            <a:xfrm>
              <a:off x="3530600" y="4221638"/>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grpSp>
          <p:nvGrpSpPr>
            <p:cNvPr id="3" name="Gruppieren 92"/>
            <p:cNvGrpSpPr>
              <a:grpSpLocks/>
            </p:cNvGrpSpPr>
            <p:nvPr/>
          </p:nvGrpSpPr>
          <p:grpSpPr bwMode="auto">
            <a:xfrm>
              <a:off x="2887663" y="355600"/>
              <a:ext cx="1684337" cy="6260283"/>
              <a:chOff x="2887663" y="355600"/>
              <a:chExt cx="1684337" cy="6260283"/>
            </a:xfrm>
          </p:grpSpPr>
          <p:sp>
            <p:nvSpPr>
              <p:cNvPr id="10297" name="Text Box 80"/>
              <p:cNvSpPr txBox="1">
                <a:spLocks noChangeArrowheads="1"/>
              </p:cNvSpPr>
              <p:nvPr/>
            </p:nvSpPr>
            <p:spPr bwMode="auto">
              <a:xfrm>
                <a:off x="3132138" y="4221638"/>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grpSp>
            <p:nvGrpSpPr>
              <p:cNvPr id="4" name="Gruppieren 91"/>
              <p:cNvGrpSpPr>
                <a:grpSpLocks/>
              </p:cNvGrpSpPr>
              <p:nvPr/>
            </p:nvGrpSpPr>
            <p:grpSpPr bwMode="auto">
              <a:xfrm>
                <a:off x="2887663" y="355600"/>
                <a:ext cx="1684337" cy="6260283"/>
                <a:chOff x="2887663" y="355600"/>
                <a:chExt cx="1684337" cy="6260283"/>
              </a:xfrm>
            </p:grpSpPr>
            <p:sp>
              <p:nvSpPr>
                <p:cNvPr id="10299" name="Text Box 71"/>
                <p:cNvSpPr txBox="1">
                  <a:spLocks noChangeArrowheads="1"/>
                </p:cNvSpPr>
                <p:nvPr/>
              </p:nvSpPr>
              <p:spPr bwMode="auto">
                <a:xfrm>
                  <a:off x="3325813" y="2703802"/>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grpSp>
              <p:nvGrpSpPr>
                <p:cNvPr id="5" name="Gruppieren 90"/>
                <p:cNvGrpSpPr>
                  <a:grpSpLocks/>
                </p:cNvGrpSpPr>
                <p:nvPr/>
              </p:nvGrpSpPr>
              <p:grpSpPr bwMode="auto">
                <a:xfrm>
                  <a:off x="2887663" y="355600"/>
                  <a:ext cx="1684337" cy="6260283"/>
                  <a:chOff x="2887663" y="355600"/>
                  <a:chExt cx="1684337" cy="6260283"/>
                </a:xfrm>
              </p:grpSpPr>
              <p:sp>
                <p:nvSpPr>
                  <p:cNvPr id="10301" name="Text Box 65"/>
                  <p:cNvSpPr txBox="1">
                    <a:spLocks noChangeArrowheads="1"/>
                  </p:cNvSpPr>
                  <p:nvPr/>
                </p:nvSpPr>
                <p:spPr bwMode="auto">
                  <a:xfrm>
                    <a:off x="3325813" y="2276711"/>
                    <a:ext cx="360362" cy="244506"/>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grpSp>
                <p:nvGrpSpPr>
                  <p:cNvPr id="6" name="Gruppieren 89"/>
                  <p:cNvGrpSpPr>
                    <a:grpSpLocks/>
                  </p:cNvGrpSpPr>
                  <p:nvPr/>
                </p:nvGrpSpPr>
                <p:grpSpPr bwMode="auto">
                  <a:xfrm>
                    <a:off x="2887663" y="355600"/>
                    <a:ext cx="1684337" cy="6260283"/>
                    <a:chOff x="2887663" y="355600"/>
                    <a:chExt cx="1684337" cy="6260283"/>
                  </a:xfrm>
                </p:grpSpPr>
                <p:sp>
                  <p:nvSpPr>
                    <p:cNvPr id="10303" name="Text Box 27"/>
                    <p:cNvSpPr txBox="1">
                      <a:spLocks noChangeArrowheads="1"/>
                    </p:cNvSpPr>
                    <p:nvPr/>
                  </p:nvSpPr>
                  <p:spPr bwMode="auto">
                    <a:xfrm>
                      <a:off x="3325813" y="355600"/>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04" name="Text Box 30"/>
                    <p:cNvSpPr txBox="1">
                      <a:spLocks noChangeArrowheads="1"/>
                    </p:cNvSpPr>
                    <p:nvPr/>
                  </p:nvSpPr>
                  <p:spPr bwMode="auto">
                    <a:xfrm>
                      <a:off x="3325813" y="776339"/>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05" name="Text Box 31"/>
                    <p:cNvSpPr txBox="1">
                      <a:spLocks noChangeArrowheads="1"/>
                    </p:cNvSpPr>
                    <p:nvPr/>
                  </p:nvSpPr>
                  <p:spPr bwMode="auto">
                    <a:xfrm>
                      <a:off x="3530600" y="776339"/>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06" name="Text Box 59"/>
                    <p:cNvSpPr txBox="1">
                      <a:spLocks noChangeArrowheads="1"/>
                    </p:cNvSpPr>
                    <p:nvPr/>
                  </p:nvSpPr>
                  <p:spPr bwMode="auto">
                    <a:xfrm>
                      <a:off x="3325813" y="992266"/>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07" name="Text Box 60"/>
                    <p:cNvSpPr txBox="1">
                      <a:spLocks noChangeArrowheads="1"/>
                    </p:cNvSpPr>
                    <p:nvPr/>
                  </p:nvSpPr>
                  <p:spPr bwMode="auto">
                    <a:xfrm>
                      <a:off x="3336925" y="1212956"/>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08" name="Text Box 61"/>
                    <p:cNvSpPr txBox="1">
                      <a:spLocks noChangeArrowheads="1"/>
                    </p:cNvSpPr>
                    <p:nvPr/>
                  </p:nvSpPr>
                  <p:spPr bwMode="auto">
                    <a:xfrm>
                      <a:off x="2887663" y="1435233"/>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09" name="Text Box 62"/>
                    <p:cNvSpPr txBox="1">
                      <a:spLocks noChangeArrowheads="1"/>
                    </p:cNvSpPr>
                    <p:nvPr/>
                  </p:nvSpPr>
                  <p:spPr bwMode="auto">
                    <a:xfrm>
                      <a:off x="3325813" y="1428882"/>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0" name="Text Box 63"/>
                    <p:cNvSpPr txBox="1">
                      <a:spLocks noChangeArrowheads="1"/>
                    </p:cNvSpPr>
                    <p:nvPr/>
                  </p:nvSpPr>
                  <p:spPr bwMode="auto">
                    <a:xfrm>
                      <a:off x="3325813" y="1673387"/>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1" name="Text Box 66"/>
                    <p:cNvSpPr txBox="1">
                      <a:spLocks noChangeArrowheads="1"/>
                    </p:cNvSpPr>
                    <p:nvPr/>
                  </p:nvSpPr>
                  <p:spPr bwMode="auto">
                    <a:xfrm>
                      <a:off x="3530600" y="2287825"/>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2" name="Text Box 67"/>
                    <p:cNvSpPr txBox="1">
                      <a:spLocks noChangeArrowheads="1"/>
                    </p:cNvSpPr>
                    <p:nvPr/>
                  </p:nvSpPr>
                  <p:spPr bwMode="auto">
                    <a:xfrm>
                      <a:off x="3140075" y="2276711"/>
                      <a:ext cx="360363" cy="244506"/>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3" name="Text Box 68"/>
                    <p:cNvSpPr txBox="1">
                      <a:spLocks noChangeArrowheads="1"/>
                    </p:cNvSpPr>
                    <p:nvPr/>
                  </p:nvSpPr>
                  <p:spPr bwMode="auto">
                    <a:xfrm>
                      <a:off x="3325813" y="2492638"/>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4" name="Text Box 69"/>
                    <p:cNvSpPr txBox="1">
                      <a:spLocks noChangeArrowheads="1"/>
                    </p:cNvSpPr>
                    <p:nvPr/>
                  </p:nvSpPr>
                  <p:spPr bwMode="auto">
                    <a:xfrm>
                      <a:off x="3530600" y="2714915"/>
                      <a:ext cx="360363" cy="244506"/>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5" name="Text Box 70"/>
                    <p:cNvSpPr txBox="1">
                      <a:spLocks noChangeArrowheads="1"/>
                    </p:cNvSpPr>
                    <p:nvPr/>
                  </p:nvSpPr>
                  <p:spPr bwMode="auto">
                    <a:xfrm>
                      <a:off x="3132138" y="2703802"/>
                      <a:ext cx="2968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6" name="Text Box 73"/>
                    <p:cNvSpPr txBox="1">
                      <a:spLocks noChangeArrowheads="1"/>
                    </p:cNvSpPr>
                    <p:nvPr/>
                  </p:nvSpPr>
                  <p:spPr bwMode="auto">
                    <a:xfrm>
                      <a:off x="4211638" y="3142005"/>
                      <a:ext cx="360362" cy="244506"/>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7" name="Text Box 74"/>
                    <p:cNvSpPr txBox="1">
                      <a:spLocks noChangeArrowheads="1"/>
                    </p:cNvSpPr>
                    <p:nvPr/>
                  </p:nvSpPr>
                  <p:spPr bwMode="auto">
                    <a:xfrm>
                      <a:off x="3132138" y="3357932"/>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8" name="Text Box 75"/>
                    <p:cNvSpPr txBox="1">
                      <a:spLocks noChangeArrowheads="1"/>
                    </p:cNvSpPr>
                    <p:nvPr/>
                  </p:nvSpPr>
                  <p:spPr bwMode="auto">
                    <a:xfrm>
                      <a:off x="3132138" y="3573859"/>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19" name="Text Box 77"/>
                    <p:cNvSpPr txBox="1">
                      <a:spLocks noChangeArrowheads="1"/>
                    </p:cNvSpPr>
                    <p:nvPr/>
                  </p:nvSpPr>
                  <p:spPr bwMode="auto">
                    <a:xfrm>
                      <a:off x="3121025" y="4005712"/>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0" name="Text Box 78"/>
                    <p:cNvSpPr txBox="1">
                      <a:spLocks noChangeArrowheads="1"/>
                    </p:cNvSpPr>
                    <p:nvPr/>
                  </p:nvSpPr>
                  <p:spPr bwMode="auto">
                    <a:xfrm>
                      <a:off x="3525838" y="4005712"/>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1" name="Text Box 79"/>
                    <p:cNvSpPr txBox="1">
                      <a:spLocks noChangeArrowheads="1"/>
                    </p:cNvSpPr>
                    <p:nvPr/>
                  </p:nvSpPr>
                  <p:spPr bwMode="auto">
                    <a:xfrm>
                      <a:off x="2905125" y="4221638"/>
                      <a:ext cx="3095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2" name="Text Box 81"/>
                    <p:cNvSpPr txBox="1">
                      <a:spLocks noChangeArrowheads="1"/>
                    </p:cNvSpPr>
                    <p:nvPr/>
                  </p:nvSpPr>
                  <p:spPr bwMode="auto">
                    <a:xfrm>
                      <a:off x="3330575" y="4221638"/>
                      <a:ext cx="32861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3" name="Text Box 83"/>
                    <p:cNvSpPr txBox="1">
                      <a:spLocks noChangeArrowheads="1"/>
                    </p:cNvSpPr>
                    <p:nvPr/>
                  </p:nvSpPr>
                  <p:spPr bwMode="auto">
                    <a:xfrm>
                      <a:off x="3746500" y="4221638"/>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4" name="Text Box 84"/>
                    <p:cNvSpPr txBox="1">
                      <a:spLocks noChangeArrowheads="1"/>
                    </p:cNvSpPr>
                    <p:nvPr/>
                  </p:nvSpPr>
                  <p:spPr bwMode="auto">
                    <a:xfrm>
                      <a:off x="3946525" y="4221638"/>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5" name="Text Box 85"/>
                    <p:cNvSpPr txBox="1">
                      <a:spLocks noChangeArrowheads="1"/>
                    </p:cNvSpPr>
                    <p:nvPr/>
                  </p:nvSpPr>
                  <p:spPr bwMode="auto">
                    <a:xfrm>
                      <a:off x="3946525" y="4426451"/>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6" name="Text Box 86"/>
                    <p:cNvSpPr txBox="1">
                      <a:spLocks noChangeArrowheads="1"/>
                    </p:cNvSpPr>
                    <p:nvPr/>
                  </p:nvSpPr>
                  <p:spPr bwMode="auto">
                    <a:xfrm>
                      <a:off x="3536950" y="4847190"/>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7" name="Text Box 87"/>
                    <p:cNvSpPr txBox="1">
                      <a:spLocks noChangeArrowheads="1"/>
                    </p:cNvSpPr>
                    <p:nvPr/>
                  </p:nvSpPr>
                  <p:spPr bwMode="auto">
                    <a:xfrm>
                      <a:off x="3536950" y="5063117"/>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8" name="Text Box 88"/>
                    <p:cNvSpPr txBox="1">
                      <a:spLocks noChangeArrowheads="1"/>
                    </p:cNvSpPr>
                    <p:nvPr/>
                  </p:nvSpPr>
                  <p:spPr bwMode="auto">
                    <a:xfrm>
                      <a:off x="4200525" y="5074231"/>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29" name="Text Box 89"/>
                    <p:cNvSpPr txBox="1">
                      <a:spLocks noChangeArrowheads="1"/>
                    </p:cNvSpPr>
                    <p:nvPr/>
                  </p:nvSpPr>
                  <p:spPr bwMode="auto">
                    <a:xfrm>
                      <a:off x="3536950" y="5279044"/>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30" name="Text Box 90"/>
                    <p:cNvSpPr txBox="1">
                      <a:spLocks noChangeArrowheads="1"/>
                    </p:cNvSpPr>
                    <p:nvPr/>
                  </p:nvSpPr>
                  <p:spPr bwMode="auto">
                    <a:xfrm>
                      <a:off x="4200525" y="5290157"/>
                      <a:ext cx="360363" cy="244506"/>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31" name="Text Box 91"/>
                    <p:cNvSpPr txBox="1">
                      <a:spLocks noChangeArrowheads="1"/>
                    </p:cNvSpPr>
                    <p:nvPr/>
                  </p:nvSpPr>
                  <p:spPr bwMode="auto">
                    <a:xfrm>
                      <a:off x="3946525" y="5279044"/>
                      <a:ext cx="360363"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32" name="Text Box 92"/>
                    <p:cNvSpPr txBox="1">
                      <a:spLocks noChangeArrowheads="1"/>
                    </p:cNvSpPr>
                    <p:nvPr/>
                  </p:nvSpPr>
                  <p:spPr bwMode="auto">
                    <a:xfrm>
                      <a:off x="3757613" y="5939525"/>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33" name="Text Box 93"/>
                    <p:cNvSpPr txBox="1">
                      <a:spLocks noChangeArrowheads="1"/>
                    </p:cNvSpPr>
                    <p:nvPr/>
                  </p:nvSpPr>
                  <p:spPr bwMode="auto">
                    <a:xfrm>
                      <a:off x="3757613" y="6144338"/>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sp>
                  <p:nvSpPr>
                    <p:cNvPr id="10334" name="Text Box 94"/>
                    <p:cNvSpPr txBox="1">
                      <a:spLocks noChangeArrowheads="1"/>
                    </p:cNvSpPr>
                    <p:nvPr/>
                  </p:nvSpPr>
                  <p:spPr bwMode="auto">
                    <a:xfrm>
                      <a:off x="3757613" y="6371378"/>
                      <a:ext cx="360362" cy="244505"/>
                    </a:xfrm>
                    <a:prstGeom prst="rect">
                      <a:avLst/>
                    </a:prstGeom>
                    <a:noFill/>
                    <a:ln w="9525">
                      <a:noFill/>
                      <a:miter lim="800000"/>
                      <a:headEnd/>
                      <a:tailEnd/>
                    </a:ln>
                  </p:spPr>
                  <p:txBody>
                    <a:bodyPr>
                      <a:spAutoFit/>
                    </a:bodyPr>
                    <a:lstStyle/>
                    <a:p>
                      <a:pPr>
                        <a:spcBef>
                          <a:spcPct val="50000"/>
                        </a:spcBef>
                      </a:pPr>
                      <a:r>
                        <a:rPr lang="de-CH" sz="1000" b="1">
                          <a:solidFill>
                            <a:srgbClr val="C00000"/>
                          </a:solidFill>
                          <a:latin typeface="Verdana" pitchFamily="34" charset="0"/>
                        </a:rPr>
                        <a:t>X</a:t>
                      </a:r>
                    </a:p>
                  </p:txBody>
                </p:sp>
              </p:grpSp>
            </p:grpSp>
          </p:grpSp>
        </p:grpSp>
      </p:grpSp>
      <p:grpSp>
        <p:nvGrpSpPr>
          <p:cNvPr id="7" name="Group 94"/>
          <p:cNvGrpSpPr>
            <a:grpSpLocks/>
          </p:cNvGrpSpPr>
          <p:nvPr/>
        </p:nvGrpSpPr>
        <p:grpSpPr bwMode="auto">
          <a:xfrm>
            <a:off x="7948613" y="420688"/>
            <a:ext cx="871537" cy="6153150"/>
            <a:chOff x="5007" y="245"/>
            <a:chExt cx="549" cy="3876"/>
          </a:xfrm>
        </p:grpSpPr>
        <p:sp>
          <p:nvSpPr>
            <p:cNvPr id="10287" name="Text Box 33"/>
            <p:cNvSpPr txBox="1">
              <a:spLocks noChangeArrowheads="1"/>
            </p:cNvSpPr>
            <p:nvPr/>
          </p:nvSpPr>
          <p:spPr bwMode="auto">
            <a:xfrm>
              <a:off x="5007" y="245"/>
              <a:ext cx="272" cy="970"/>
            </a:xfrm>
            <a:prstGeom prst="rect">
              <a:avLst/>
            </a:prstGeom>
            <a:noFill/>
            <a:ln w="9525">
              <a:noFill/>
              <a:miter lim="800000"/>
              <a:headEnd/>
              <a:tailEnd/>
            </a:ln>
          </p:spPr>
          <p:txBody>
            <a:bodyPr>
              <a:spAutoFit/>
            </a:bodyPr>
            <a:lstStyle/>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endParaRPr lang="de-CH" sz="1000" b="1">
                <a:solidFill>
                  <a:srgbClr val="5F5F5F"/>
                </a:solidFill>
                <a:latin typeface="Verdana" pitchFamily="34" charset="0"/>
              </a:endParaRPr>
            </a:p>
            <a:p>
              <a:pPr>
                <a:lnSpc>
                  <a:spcPct val="60000"/>
                </a:lnSpc>
                <a:spcBef>
                  <a:spcPts val="800"/>
                </a:spcBef>
              </a:pPr>
              <a:r>
                <a:rPr lang="de-CH" sz="1000" b="1">
                  <a:solidFill>
                    <a:srgbClr val="5F5F5F"/>
                  </a:solidFill>
                  <a:latin typeface="Verdana" pitchFamily="34" charset="0"/>
                </a:rPr>
                <a:t>0</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r>
                <a:rPr lang="de-CH" sz="1000" b="1">
                  <a:solidFill>
                    <a:srgbClr val="5F5F5F"/>
                  </a:solidFill>
                  <a:latin typeface="Verdana" pitchFamily="34" charset="0"/>
                </a:rPr>
                <a:t>3</a:t>
              </a:r>
            </a:p>
            <a:p>
              <a:pPr>
                <a:lnSpc>
                  <a:spcPct val="60000"/>
                </a:lnSpc>
                <a:spcBef>
                  <a:spcPts val="800"/>
                </a:spcBef>
              </a:pPr>
              <a:endParaRPr lang="de-CH" sz="1000" b="1">
                <a:solidFill>
                  <a:srgbClr val="5F5F5F"/>
                </a:solidFill>
                <a:latin typeface="Verdana" pitchFamily="34" charset="0"/>
              </a:endParaRPr>
            </a:p>
          </p:txBody>
        </p:sp>
        <p:sp>
          <p:nvSpPr>
            <p:cNvPr id="10288" name="Text Box 34"/>
            <p:cNvSpPr txBox="1">
              <a:spLocks noChangeArrowheads="1"/>
            </p:cNvSpPr>
            <p:nvPr/>
          </p:nvSpPr>
          <p:spPr bwMode="auto">
            <a:xfrm>
              <a:off x="5012" y="1480"/>
              <a:ext cx="272" cy="1458"/>
            </a:xfrm>
            <a:prstGeom prst="rect">
              <a:avLst/>
            </a:prstGeom>
            <a:noFill/>
            <a:ln w="9525">
              <a:noFill/>
              <a:miter lim="800000"/>
              <a:headEnd/>
              <a:tailEnd/>
            </a:ln>
          </p:spPr>
          <p:txBody>
            <a:bodyPr>
              <a:spAutoFit/>
            </a:bodyPr>
            <a:lstStyle/>
            <a:p>
              <a:pPr>
                <a:lnSpc>
                  <a:spcPct val="60000"/>
                </a:lnSpc>
                <a:spcBef>
                  <a:spcPts val="800"/>
                </a:spcBef>
              </a:pPr>
              <a:r>
                <a:rPr lang="de-CH" sz="1000" b="1">
                  <a:solidFill>
                    <a:srgbClr val="5F5F5F"/>
                  </a:solidFill>
                  <a:latin typeface="Verdana" pitchFamily="34" charset="0"/>
                </a:rPr>
                <a:t>3</a:t>
              </a: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endParaRPr lang="de-CH" sz="1000" b="1">
                <a:solidFill>
                  <a:srgbClr val="5F5F5F"/>
                </a:solidFill>
                <a:latin typeface="Verdana" pitchFamily="34" charset="0"/>
              </a:endParaRPr>
            </a:p>
            <a:p>
              <a:pPr>
                <a:lnSpc>
                  <a:spcPct val="60000"/>
                </a:lnSpc>
                <a:spcBef>
                  <a:spcPts val="800"/>
                </a:spcBef>
              </a:pPr>
              <a:r>
                <a:rPr lang="de-CH" sz="1000" b="1">
                  <a:solidFill>
                    <a:srgbClr val="5F5F5F"/>
                  </a:solidFill>
                  <a:latin typeface="Verdana" pitchFamily="34" charset="0"/>
                </a:rPr>
                <a:t>4</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endParaRPr lang="de-CH" sz="1000" b="1">
                <a:solidFill>
                  <a:srgbClr val="5F5F5F"/>
                </a:solidFill>
                <a:latin typeface="Verdana" pitchFamily="34" charset="0"/>
              </a:endParaRPr>
            </a:p>
            <a:p>
              <a:pPr>
                <a:lnSpc>
                  <a:spcPct val="60000"/>
                </a:lnSpc>
                <a:spcBef>
                  <a:spcPts val="800"/>
                </a:spcBef>
              </a:pPr>
              <a:r>
                <a:rPr lang="de-CH" sz="1000" b="1">
                  <a:solidFill>
                    <a:srgbClr val="5F5F5F"/>
                  </a:solidFill>
                  <a:latin typeface="Verdana" pitchFamily="34" charset="0"/>
                </a:rPr>
                <a:t>3</a:t>
              </a: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r>
                <a:rPr lang="de-CH" sz="1000" b="1">
                  <a:solidFill>
                    <a:srgbClr val="5F5F5F"/>
                  </a:solidFill>
                  <a:latin typeface="Verdana" pitchFamily="34" charset="0"/>
                </a:rPr>
                <a:t>4</a:t>
              </a:r>
            </a:p>
            <a:p>
              <a:pPr>
                <a:lnSpc>
                  <a:spcPct val="60000"/>
                </a:lnSpc>
                <a:spcBef>
                  <a:spcPts val="800"/>
                </a:spcBef>
              </a:pPr>
              <a:endParaRPr lang="de-CH" sz="1000" b="1">
                <a:solidFill>
                  <a:srgbClr val="5F5F5F"/>
                </a:solidFill>
                <a:latin typeface="Verdana" pitchFamily="34" charset="0"/>
              </a:endParaRPr>
            </a:p>
          </p:txBody>
        </p:sp>
        <p:sp>
          <p:nvSpPr>
            <p:cNvPr id="10289" name="Text Box 37"/>
            <p:cNvSpPr txBox="1">
              <a:spLocks noChangeArrowheads="1"/>
            </p:cNvSpPr>
            <p:nvPr/>
          </p:nvSpPr>
          <p:spPr bwMode="auto">
            <a:xfrm>
              <a:off x="5012" y="3104"/>
              <a:ext cx="272" cy="328"/>
            </a:xfrm>
            <a:prstGeom prst="rect">
              <a:avLst/>
            </a:prstGeom>
            <a:noFill/>
            <a:ln w="9525">
              <a:noFill/>
              <a:miter lim="800000"/>
              <a:headEnd/>
              <a:tailEnd/>
            </a:ln>
          </p:spPr>
          <p:txBody>
            <a:bodyPr>
              <a:spAutoFit/>
            </a:bodyPr>
            <a:lstStyle/>
            <a:p>
              <a:pPr>
                <a:lnSpc>
                  <a:spcPct val="60000"/>
                </a:lnSpc>
                <a:spcBef>
                  <a:spcPct val="50000"/>
                </a:spcBef>
              </a:pPr>
              <a:r>
                <a:rPr lang="de-CH" sz="1000" b="1">
                  <a:solidFill>
                    <a:srgbClr val="5F5F5F"/>
                  </a:solidFill>
                  <a:latin typeface="Verdana" pitchFamily="34" charset="0"/>
                </a:rPr>
                <a:t>+3</a:t>
              </a:r>
            </a:p>
            <a:p>
              <a:pPr>
                <a:lnSpc>
                  <a:spcPct val="60000"/>
                </a:lnSpc>
                <a:spcBef>
                  <a:spcPct val="50000"/>
                </a:spcBef>
              </a:pPr>
              <a:r>
                <a:rPr lang="de-CH" sz="1000" b="1">
                  <a:solidFill>
                    <a:srgbClr val="5F5F5F"/>
                  </a:solidFill>
                  <a:latin typeface="Verdana" pitchFamily="34" charset="0"/>
                </a:rPr>
                <a:t>+2</a:t>
              </a:r>
            </a:p>
            <a:p>
              <a:pPr>
                <a:lnSpc>
                  <a:spcPct val="60000"/>
                </a:lnSpc>
                <a:spcBef>
                  <a:spcPct val="50000"/>
                </a:spcBef>
              </a:pPr>
              <a:r>
                <a:rPr lang="de-CH" sz="1000" b="1">
                  <a:solidFill>
                    <a:srgbClr val="5F5F5F"/>
                  </a:solidFill>
                  <a:latin typeface="Verdana" pitchFamily="34" charset="0"/>
                </a:rPr>
                <a:t>4</a:t>
              </a:r>
            </a:p>
          </p:txBody>
        </p:sp>
        <p:sp>
          <p:nvSpPr>
            <p:cNvPr id="10290" name="Text Box 38"/>
            <p:cNvSpPr txBox="1">
              <a:spLocks noChangeArrowheads="1"/>
            </p:cNvSpPr>
            <p:nvPr/>
          </p:nvSpPr>
          <p:spPr bwMode="auto">
            <a:xfrm>
              <a:off x="5012" y="3793"/>
              <a:ext cx="272" cy="328"/>
            </a:xfrm>
            <a:prstGeom prst="rect">
              <a:avLst/>
            </a:prstGeom>
            <a:noFill/>
            <a:ln w="9525">
              <a:noFill/>
              <a:miter lim="800000"/>
              <a:headEnd/>
              <a:tailEnd/>
            </a:ln>
          </p:spPr>
          <p:txBody>
            <a:bodyPr>
              <a:spAutoFit/>
            </a:bodyPr>
            <a:lstStyle/>
            <a:p>
              <a:pPr>
                <a:lnSpc>
                  <a:spcPct val="60000"/>
                </a:lnSpc>
                <a:spcBef>
                  <a:spcPct val="50000"/>
                </a:spcBef>
              </a:pPr>
              <a:r>
                <a:rPr lang="de-CH" sz="1000" b="1">
                  <a:solidFill>
                    <a:srgbClr val="5F5F5F"/>
                  </a:solidFill>
                  <a:latin typeface="Verdana" pitchFamily="34" charset="0"/>
                </a:rPr>
                <a:t>+</a:t>
              </a:r>
            </a:p>
            <a:p>
              <a:pPr>
                <a:lnSpc>
                  <a:spcPct val="60000"/>
                </a:lnSpc>
                <a:spcBef>
                  <a:spcPct val="50000"/>
                </a:spcBef>
              </a:pPr>
              <a:r>
                <a:rPr lang="de-CH" sz="1000" b="1">
                  <a:solidFill>
                    <a:srgbClr val="5F5F5F"/>
                  </a:solidFill>
                  <a:latin typeface="Verdana" pitchFamily="34" charset="0"/>
                </a:rPr>
                <a:t>-</a:t>
              </a:r>
            </a:p>
            <a:p>
              <a:pPr>
                <a:lnSpc>
                  <a:spcPct val="60000"/>
                </a:lnSpc>
                <a:spcBef>
                  <a:spcPct val="50000"/>
                </a:spcBef>
              </a:pPr>
              <a:r>
                <a:rPr lang="de-CH" sz="1000" b="1">
                  <a:solidFill>
                    <a:srgbClr val="5F5F5F"/>
                  </a:solidFill>
                  <a:latin typeface="Verdana" pitchFamily="34" charset="0"/>
                </a:rPr>
                <a:t>-</a:t>
              </a:r>
            </a:p>
          </p:txBody>
        </p:sp>
        <p:sp>
          <p:nvSpPr>
            <p:cNvPr id="10291" name="Text Box 39"/>
            <p:cNvSpPr txBox="1">
              <a:spLocks noChangeArrowheads="1"/>
            </p:cNvSpPr>
            <p:nvPr/>
          </p:nvSpPr>
          <p:spPr bwMode="auto">
            <a:xfrm>
              <a:off x="5284" y="245"/>
              <a:ext cx="272" cy="970"/>
            </a:xfrm>
            <a:prstGeom prst="rect">
              <a:avLst/>
            </a:prstGeom>
            <a:noFill/>
            <a:ln w="9525">
              <a:noFill/>
              <a:miter lim="800000"/>
              <a:headEnd/>
              <a:tailEnd/>
            </a:ln>
          </p:spPr>
          <p:txBody>
            <a:bodyPr>
              <a:spAutoFit/>
            </a:bodyPr>
            <a:lstStyle/>
            <a:p>
              <a:pPr>
                <a:lnSpc>
                  <a:spcPct val="60000"/>
                </a:lnSpc>
                <a:spcBef>
                  <a:spcPts val="800"/>
                </a:spcBef>
              </a:pPr>
              <a:r>
                <a:rPr lang="de-CH" sz="1000" b="1">
                  <a:solidFill>
                    <a:srgbClr val="5F5F5F"/>
                  </a:solidFill>
                  <a:latin typeface="Verdana" pitchFamily="34" charset="0"/>
                </a:rPr>
                <a:t>0</a:t>
              </a:r>
            </a:p>
            <a:p>
              <a:pPr>
                <a:lnSpc>
                  <a:spcPct val="60000"/>
                </a:lnSpc>
                <a:spcBef>
                  <a:spcPts val="800"/>
                </a:spcBef>
              </a:pPr>
              <a:endParaRPr lang="de-CH" sz="1000" b="1">
                <a:solidFill>
                  <a:srgbClr val="5F5F5F"/>
                </a:solidFill>
                <a:latin typeface="Verdana" pitchFamily="34" charset="0"/>
              </a:endParaRPr>
            </a:p>
            <a:p>
              <a:pPr>
                <a:lnSpc>
                  <a:spcPct val="60000"/>
                </a:lnSpc>
                <a:spcBef>
                  <a:spcPts val="800"/>
                </a:spcBef>
              </a:pPr>
              <a:r>
                <a:rPr lang="de-CH" sz="1000" b="1">
                  <a:solidFill>
                    <a:srgbClr val="5F5F5F"/>
                  </a:solidFill>
                  <a:latin typeface="Verdana" pitchFamily="34" charset="0"/>
                </a:rPr>
                <a:t>0</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0</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endParaRPr lang="de-CH" sz="1000" b="1">
                <a:solidFill>
                  <a:srgbClr val="5F5F5F"/>
                </a:solidFill>
                <a:latin typeface="Verdana" pitchFamily="34" charset="0"/>
              </a:endParaRPr>
            </a:p>
          </p:txBody>
        </p:sp>
        <p:sp>
          <p:nvSpPr>
            <p:cNvPr id="10292" name="Text Box 40"/>
            <p:cNvSpPr txBox="1">
              <a:spLocks noChangeArrowheads="1"/>
            </p:cNvSpPr>
            <p:nvPr/>
          </p:nvSpPr>
          <p:spPr bwMode="auto">
            <a:xfrm>
              <a:off x="5284" y="1480"/>
              <a:ext cx="272" cy="1458"/>
            </a:xfrm>
            <a:prstGeom prst="rect">
              <a:avLst/>
            </a:prstGeom>
            <a:noFill/>
            <a:ln w="9525">
              <a:noFill/>
              <a:miter lim="800000"/>
              <a:headEnd/>
              <a:tailEnd/>
            </a:ln>
          </p:spPr>
          <p:txBody>
            <a:bodyPr>
              <a:spAutoFit/>
            </a:bodyPr>
            <a:lstStyle/>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endParaRPr lang="de-CH" sz="1000" b="1">
                <a:solidFill>
                  <a:srgbClr val="5F5F5F"/>
                </a:solidFill>
                <a:latin typeface="Verdana" pitchFamily="34" charset="0"/>
              </a:endParaRPr>
            </a:p>
            <a:p>
              <a:pPr>
                <a:lnSpc>
                  <a:spcPct val="60000"/>
                </a:lnSpc>
                <a:spcBef>
                  <a:spcPts val="800"/>
                </a:spcBef>
              </a:pPr>
              <a:r>
                <a:rPr lang="de-CH" sz="1000" b="1">
                  <a:solidFill>
                    <a:srgbClr val="5F5F5F"/>
                  </a:solidFill>
                  <a:latin typeface="Verdana" pitchFamily="34" charset="0"/>
                </a:rPr>
                <a:t>2</a:t>
              </a:r>
            </a:p>
            <a:p>
              <a:pPr>
                <a:lnSpc>
                  <a:spcPct val="60000"/>
                </a:lnSpc>
                <a:spcBef>
                  <a:spcPts val="800"/>
                </a:spcBef>
              </a:pPr>
              <a:r>
                <a:rPr lang="de-CH" sz="1000" b="1">
                  <a:solidFill>
                    <a:srgbClr val="5F5F5F"/>
                  </a:solidFill>
                  <a:latin typeface="Verdana" pitchFamily="34" charset="0"/>
                </a:rPr>
                <a:t>0</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endParaRPr lang="de-CH" sz="1000" b="1">
                <a:solidFill>
                  <a:srgbClr val="5F5F5F"/>
                </a:solidFill>
                <a:latin typeface="Verdana" pitchFamily="34" charset="0"/>
              </a:endParaRPr>
            </a:p>
            <a:p>
              <a:pPr>
                <a:lnSpc>
                  <a:spcPct val="60000"/>
                </a:lnSpc>
                <a:spcBef>
                  <a:spcPts val="800"/>
                </a:spcBef>
              </a:pPr>
              <a:r>
                <a:rPr lang="de-CH" sz="1000" b="1">
                  <a:solidFill>
                    <a:srgbClr val="5F5F5F"/>
                  </a:solidFill>
                  <a:latin typeface="Verdana" pitchFamily="34" charset="0"/>
                </a:rPr>
                <a:t>0</a:t>
              </a:r>
            </a:p>
            <a:p>
              <a:pPr>
                <a:lnSpc>
                  <a:spcPct val="60000"/>
                </a:lnSpc>
                <a:spcBef>
                  <a:spcPts val="800"/>
                </a:spcBef>
              </a:pPr>
              <a:r>
                <a:rPr lang="de-CH" sz="1000" b="1">
                  <a:solidFill>
                    <a:srgbClr val="5F5F5F"/>
                  </a:solidFill>
                  <a:latin typeface="Verdana" pitchFamily="34" charset="0"/>
                </a:rPr>
                <a:t>1</a:t>
              </a:r>
            </a:p>
            <a:p>
              <a:pPr>
                <a:lnSpc>
                  <a:spcPct val="60000"/>
                </a:lnSpc>
                <a:spcBef>
                  <a:spcPts val="800"/>
                </a:spcBef>
              </a:pPr>
              <a:r>
                <a:rPr lang="de-CH" sz="1000" b="1">
                  <a:solidFill>
                    <a:srgbClr val="5F5F5F"/>
                  </a:solidFill>
                  <a:latin typeface="Verdana" pitchFamily="34" charset="0"/>
                </a:rPr>
                <a:t>3</a:t>
              </a:r>
            </a:p>
            <a:p>
              <a:pPr>
                <a:lnSpc>
                  <a:spcPct val="60000"/>
                </a:lnSpc>
                <a:spcBef>
                  <a:spcPts val="800"/>
                </a:spcBef>
              </a:pPr>
              <a:endParaRPr lang="de-CH" sz="1000" b="1">
                <a:solidFill>
                  <a:srgbClr val="5F5F5F"/>
                </a:solidFill>
                <a:latin typeface="Verdana" pitchFamily="34" charset="0"/>
              </a:endParaRPr>
            </a:p>
          </p:txBody>
        </p:sp>
        <p:sp>
          <p:nvSpPr>
            <p:cNvPr id="10293" name="Text Box 41"/>
            <p:cNvSpPr txBox="1">
              <a:spLocks noChangeArrowheads="1"/>
            </p:cNvSpPr>
            <p:nvPr/>
          </p:nvSpPr>
          <p:spPr bwMode="auto">
            <a:xfrm>
              <a:off x="5284" y="3113"/>
              <a:ext cx="272" cy="328"/>
            </a:xfrm>
            <a:prstGeom prst="rect">
              <a:avLst/>
            </a:prstGeom>
            <a:noFill/>
            <a:ln w="9525">
              <a:noFill/>
              <a:miter lim="800000"/>
              <a:headEnd/>
              <a:tailEnd/>
            </a:ln>
          </p:spPr>
          <p:txBody>
            <a:bodyPr>
              <a:spAutoFit/>
            </a:bodyPr>
            <a:lstStyle/>
            <a:p>
              <a:pPr>
                <a:lnSpc>
                  <a:spcPct val="60000"/>
                </a:lnSpc>
                <a:spcBef>
                  <a:spcPct val="50000"/>
                </a:spcBef>
              </a:pPr>
              <a:r>
                <a:rPr lang="de-CH" sz="1000" b="1">
                  <a:solidFill>
                    <a:srgbClr val="5F5F5F"/>
                  </a:solidFill>
                  <a:latin typeface="Verdana" pitchFamily="34" charset="0"/>
                </a:rPr>
                <a:t>+4</a:t>
              </a:r>
            </a:p>
            <a:p>
              <a:pPr>
                <a:lnSpc>
                  <a:spcPct val="60000"/>
                </a:lnSpc>
                <a:spcBef>
                  <a:spcPct val="50000"/>
                </a:spcBef>
              </a:pPr>
              <a:r>
                <a:rPr lang="de-CH" sz="1000" b="1">
                  <a:solidFill>
                    <a:srgbClr val="5F5F5F"/>
                  </a:solidFill>
                  <a:latin typeface="Verdana" pitchFamily="34" charset="0"/>
                </a:rPr>
                <a:t>+4</a:t>
              </a:r>
            </a:p>
            <a:p>
              <a:pPr>
                <a:lnSpc>
                  <a:spcPct val="60000"/>
                </a:lnSpc>
                <a:spcBef>
                  <a:spcPct val="50000"/>
                </a:spcBef>
              </a:pPr>
              <a:r>
                <a:rPr lang="de-CH" sz="1000" b="1">
                  <a:solidFill>
                    <a:srgbClr val="5F5F5F"/>
                  </a:solidFill>
                  <a:latin typeface="Verdana" pitchFamily="34" charset="0"/>
                </a:rPr>
                <a:t>2</a:t>
              </a:r>
            </a:p>
          </p:txBody>
        </p:sp>
        <p:sp>
          <p:nvSpPr>
            <p:cNvPr id="10294" name="Text Box 42"/>
            <p:cNvSpPr txBox="1">
              <a:spLocks noChangeArrowheads="1"/>
            </p:cNvSpPr>
            <p:nvPr/>
          </p:nvSpPr>
          <p:spPr bwMode="auto">
            <a:xfrm>
              <a:off x="5284" y="3793"/>
              <a:ext cx="272" cy="328"/>
            </a:xfrm>
            <a:prstGeom prst="rect">
              <a:avLst/>
            </a:prstGeom>
            <a:noFill/>
            <a:ln w="9525">
              <a:noFill/>
              <a:miter lim="800000"/>
              <a:headEnd/>
              <a:tailEnd/>
            </a:ln>
          </p:spPr>
          <p:txBody>
            <a:bodyPr>
              <a:spAutoFit/>
            </a:bodyPr>
            <a:lstStyle/>
            <a:p>
              <a:pPr>
                <a:lnSpc>
                  <a:spcPct val="60000"/>
                </a:lnSpc>
                <a:spcBef>
                  <a:spcPct val="50000"/>
                </a:spcBef>
              </a:pPr>
              <a:r>
                <a:rPr lang="de-CH" sz="1000" b="1">
                  <a:solidFill>
                    <a:srgbClr val="5F5F5F"/>
                  </a:solidFill>
                  <a:latin typeface="Verdana" pitchFamily="34" charset="0"/>
                </a:rPr>
                <a:t>+</a:t>
              </a:r>
            </a:p>
            <a:p>
              <a:pPr>
                <a:lnSpc>
                  <a:spcPct val="60000"/>
                </a:lnSpc>
                <a:spcBef>
                  <a:spcPct val="50000"/>
                </a:spcBef>
              </a:pPr>
              <a:r>
                <a:rPr lang="de-CH" sz="1000" b="1">
                  <a:solidFill>
                    <a:srgbClr val="5F5F5F"/>
                  </a:solidFill>
                  <a:latin typeface="Verdana" pitchFamily="34" charset="0"/>
                </a:rPr>
                <a:t>0</a:t>
              </a:r>
            </a:p>
            <a:p>
              <a:pPr>
                <a:lnSpc>
                  <a:spcPct val="60000"/>
                </a:lnSpc>
                <a:spcBef>
                  <a:spcPct val="50000"/>
                </a:spcBef>
              </a:pPr>
              <a:r>
                <a:rPr lang="de-CH" sz="1000" b="1">
                  <a:solidFill>
                    <a:srgbClr val="5F5F5F"/>
                  </a:solidFill>
                  <a:latin typeface="Verdana"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0"/>
                                        </p:tgtEl>
                                        <p:attrNameLst>
                                          <p:attrName>style.visibility</p:attrName>
                                        </p:attrNameLst>
                                      </p:cBhvr>
                                      <p:to>
                                        <p:strVal val="visible"/>
                                      </p:to>
                                    </p:set>
                                    <p:animEffect transition="in" filter="wipe(left)">
                                      <p:cBhvr>
                                        <p:cTn id="12" dur="1000"/>
                                        <p:tgtEl>
                                          <p:spTgt spid="1129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wipe(left)">
                                      <p:cBhvr>
                                        <p:cTn id="15" dur="1000"/>
                                        <p:tgtEl>
                                          <p:spTgt spid="1129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92"/>
                                        </p:tgtEl>
                                        <p:attrNameLst>
                                          <p:attrName>style.visibility</p:attrName>
                                        </p:attrNameLst>
                                      </p:cBhvr>
                                      <p:to>
                                        <p:strVal val="visible"/>
                                      </p:to>
                                    </p:set>
                                    <p:animEffect transition="in" filter="wipe(left)">
                                      <p:cBhvr>
                                        <p:cTn id="18" dur="1000"/>
                                        <p:tgtEl>
                                          <p:spTgt spid="1129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93"/>
                                        </p:tgtEl>
                                        <p:attrNameLst>
                                          <p:attrName>style.visibility</p:attrName>
                                        </p:attrNameLst>
                                      </p:cBhvr>
                                      <p:to>
                                        <p:strVal val="visible"/>
                                      </p:to>
                                    </p:set>
                                    <p:animEffect transition="in" filter="wipe(left)">
                                      <p:cBhvr>
                                        <p:cTn id="21" dur="1000"/>
                                        <p:tgtEl>
                                          <p:spTgt spid="1129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94"/>
                                        </p:tgtEl>
                                        <p:attrNameLst>
                                          <p:attrName>style.visibility</p:attrName>
                                        </p:attrNameLst>
                                      </p:cBhvr>
                                      <p:to>
                                        <p:strVal val="visible"/>
                                      </p:to>
                                    </p:set>
                                    <p:animEffect transition="in" filter="wipe(left)">
                                      <p:cBhvr>
                                        <p:cTn id="24" dur="1000"/>
                                        <p:tgtEl>
                                          <p:spTgt spid="1129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95"/>
                                        </p:tgtEl>
                                        <p:attrNameLst>
                                          <p:attrName>style.visibility</p:attrName>
                                        </p:attrNameLst>
                                      </p:cBhvr>
                                      <p:to>
                                        <p:strVal val="visible"/>
                                      </p:to>
                                    </p:set>
                                    <p:animEffect transition="in" filter="wipe(left)">
                                      <p:cBhvr>
                                        <p:cTn id="27" dur="1000"/>
                                        <p:tgtEl>
                                          <p:spTgt spid="1129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296"/>
                                        </p:tgtEl>
                                        <p:attrNameLst>
                                          <p:attrName>style.visibility</p:attrName>
                                        </p:attrNameLst>
                                      </p:cBhvr>
                                      <p:to>
                                        <p:strVal val="visible"/>
                                      </p:to>
                                    </p:set>
                                    <p:animEffect transition="in" filter="wipe(left)">
                                      <p:cBhvr>
                                        <p:cTn id="30" dur="1000"/>
                                        <p:tgtEl>
                                          <p:spTgt spid="1129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297"/>
                                        </p:tgtEl>
                                        <p:attrNameLst>
                                          <p:attrName>style.visibility</p:attrName>
                                        </p:attrNameLst>
                                      </p:cBhvr>
                                      <p:to>
                                        <p:strVal val="visible"/>
                                      </p:to>
                                    </p:set>
                                    <p:animEffect transition="in" filter="wipe(left)">
                                      <p:cBhvr>
                                        <p:cTn id="33" dur="1000"/>
                                        <p:tgtEl>
                                          <p:spTgt spid="1129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298"/>
                                        </p:tgtEl>
                                        <p:attrNameLst>
                                          <p:attrName>style.visibility</p:attrName>
                                        </p:attrNameLst>
                                      </p:cBhvr>
                                      <p:to>
                                        <p:strVal val="visible"/>
                                      </p:to>
                                    </p:set>
                                    <p:animEffect transition="in" filter="wipe(left)">
                                      <p:cBhvr>
                                        <p:cTn id="36" dur="1000"/>
                                        <p:tgtEl>
                                          <p:spTgt spid="1129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299"/>
                                        </p:tgtEl>
                                        <p:attrNameLst>
                                          <p:attrName>style.visibility</p:attrName>
                                        </p:attrNameLst>
                                      </p:cBhvr>
                                      <p:to>
                                        <p:strVal val="visible"/>
                                      </p:to>
                                    </p:set>
                                    <p:animEffect transition="in" filter="wipe(left)">
                                      <p:cBhvr>
                                        <p:cTn id="39" dur="1000"/>
                                        <p:tgtEl>
                                          <p:spTgt spid="1129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300"/>
                                        </p:tgtEl>
                                        <p:attrNameLst>
                                          <p:attrName>style.visibility</p:attrName>
                                        </p:attrNameLst>
                                      </p:cBhvr>
                                      <p:to>
                                        <p:strVal val="visible"/>
                                      </p:to>
                                    </p:set>
                                    <p:animEffect transition="in" filter="wipe(left)">
                                      <p:cBhvr>
                                        <p:cTn id="42" dur="1000"/>
                                        <p:tgtEl>
                                          <p:spTgt spid="1130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302"/>
                                        </p:tgtEl>
                                        <p:attrNameLst>
                                          <p:attrName>style.visibility</p:attrName>
                                        </p:attrNameLst>
                                      </p:cBhvr>
                                      <p:to>
                                        <p:strVal val="visible"/>
                                      </p:to>
                                    </p:set>
                                    <p:animEffect transition="in" filter="wipe(left)">
                                      <p:cBhvr>
                                        <p:cTn id="45" dur="1000"/>
                                        <p:tgtEl>
                                          <p:spTgt spid="1130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303"/>
                                        </p:tgtEl>
                                        <p:attrNameLst>
                                          <p:attrName>style.visibility</p:attrName>
                                        </p:attrNameLst>
                                      </p:cBhvr>
                                      <p:to>
                                        <p:strVal val="visible"/>
                                      </p:to>
                                    </p:set>
                                    <p:animEffect transition="in" filter="wipe(left)">
                                      <p:cBhvr>
                                        <p:cTn id="48" dur="1000"/>
                                        <p:tgtEl>
                                          <p:spTgt spid="1130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304"/>
                                        </p:tgtEl>
                                        <p:attrNameLst>
                                          <p:attrName>style.visibility</p:attrName>
                                        </p:attrNameLst>
                                      </p:cBhvr>
                                      <p:to>
                                        <p:strVal val="visible"/>
                                      </p:to>
                                    </p:set>
                                    <p:animEffect transition="in" filter="wipe(left)">
                                      <p:cBhvr>
                                        <p:cTn id="51" dur="1000"/>
                                        <p:tgtEl>
                                          <p:spTgt spid="1130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305"/>
                                        </p:tgtEl>
                                        <p:attrNameLst>
                                          <p:attrName>style.visibility</p:attrName>
                                        </p:attrNameLst>
                                      </p:cBhvr>
                                      <p:to>
                                        <p:strVal val="visible"/>
                                      </p:to>
                                    </p:set>
                                    <p:animEffect transition="in" filter="wipe(left)">
                                      <p:cBhvr>
                                        <p:cTn id="54" dur="1000"/>
                                        <p:tgtEl>
                                          <p:spTgt spid="1130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306"/>
                                        </p:tgtEl>
                                        <p:attrNameLst>
                                          <p:attrName>style.visibility</p:attrName>
                                        </p:attrNameLst>
                                      </p:cBhvr>
                                      <p:to>
                                        <p:strVal val="visible"/>
                                      </p:to>
                                    </p:set>
                                    <p:animEffect transition="in" filter="wipe(left)">
                                      <p:cBhvr>
                                        <p:cTn id="57" dur="1000"/>
                                        <p:tgtEl>
                                          <p:spTgt spid="1130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307"/>
                                        </p:tgtEl>
                                        <p:attrNameLst>
                                          <p:attrName>style.visibility</p:attrName>
                                        </p:attrNameLst>
                                      </p:cBhvr>
                                      <p:to>
                                        <p:strVal val="visible"/>
                                      </p:to>
                                    </p:set>
                                    <p:animEffect transition="in" filter="wipe(left)">
                                      <p:cBhvr>
                                        <p:cTn id="60" dur="1000"/>
                                        <p:tgtEl>
                                          <p:spTgt spid="1130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1308"/>
                                        </p:tgtEl>
                                        <p:attrNameLst>
                                          <p:attrName>style.visibility</p:attrName>
                                        </p:attrNameLst>
                                      </p:cBhvr>
                                      <p:to>
                                        <p:strVal val="visible"/>
                                      </p:to>
                                    </p:set>
                                    <p:animEffect transition="in" filter="wipe(left)">
                                      <p:cBhvr>
                                        <p:cTn id="63" dur="1000"/>
                                        <p:tgtEl>
                                          <p:spTgt spid="1130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1309"/>
                                        </p:tgtEl>
                                        <p:attrNameLst>
                                          <p:attrName>style.visibility</p:attrName>
                                        </p:attrNameLst>
                                      </p:cBhvr>
                                      <p:to>
                                        <p:strVal val="visible"/>
                                      </p:to>
                                    </p:set>
                                    <p:animEffect transition="in" filter="wipe(left)">
                                      <p:cBhvr>
                                        <p:cTn id="66" dur="1000"/>
                                        <p:tgtEl>
                                          <p:spTgt spid="1130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1310"/>
                                        </p:tgtEl>
                                        <p:attrNameLst>
                                          <p:attrName>style.visibility</p:attrName>
                                        </p:attrNameLst>
                                      </p:cBhvr>
                                      <p:to>
                                        <p:strVal val="visible"/>
                                      </p:to>
                                    </p:set>
                                    <p:animEffect transition="in" filter="wipe(left)">
                                      <p:cBhvr>
                                        <p:cTn id="69" dur="1000"/>
                                        <p:tgtEl>
                                          <p:spTgt spid="1131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311"/>
                                        </p:tgtEl>
                                        <p:attrNameLst>
                                          <p:attrName>style.visibility</p:attrName>
                                        </p:attrNameLst>
                                      </p:cBhvr>
                                      <p:to>
                                        <p:strVal val="visible"/>
                                      </p:to>
                                    </p:set>
                                    <p:animEffect transition="in" filter="wipe(left)">
                                      <p:cBhvr>
                                        <p:cTn id="72" dur="1000"/>
                                        <p:tgtEl>
                                          <p:spTgt spid="1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p:bldP spid="11291" grpId="0"/>
      <p:bldP spid="11292" grpId="0"/>
      <p:bldP spid="11293" grpId="0"/>
      <p:bldP spid="11294" grpId="0"/>
      <p:bldP spid="11295" grpId="0"/>
      <p:bldP spid="11296" grpId="0"/>
      <p:bldP spid="11297" grpId="0"/>
      <p:bldP spid="11298" grpId="0"/>
      <p:bldP spid="11299" grpId="0"/>
      <p:bldP spid="11300" grpId="0"/>
      <p:bldP spid="11302" grpId="0"/>
      <p:bldP spid="11303" grpId="0"/>
      <p:bldP spid="11304" grpId="0"/>
      <p:bldP spid="11305" grpId="0"/>
      <p:bldP spid="11306" grpId="0"/>
      <p:bldP spid="11307" grpId="0"/>
      <p:bldP spid="11308" grpId="0"/>
      <p:bldP spid="11309" grpId="0"/>
      <p:bldP spid="11310" grpId="0"/>
      <p:bldP spid="113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378200" y="2033588"/>
            <a:ext cx="2379663" cy="403225"/>
          </a:xfrm>
          <a:prstGeom prst="rect">
            <a:avLst/>
          </a:prstGeom>
          <a:noFill/>
          <a:ln w="12700">
            <a:solidFill>
              <a:srgbClr val="006600"/>
            </a:solidFill>
            <a:miter lim="800000"/>
            <a:headEnd/>
            <a:tailEnd/>
          </a:ln>
        </p:spPr>
        <p:txBody>
          <a:bodyPr wrap="none" lIns="86402" tIns="43201" rIns="86402" bIns="43201">
            <a:spAutoFit/>
          </a:bodyPr>
          <a:lstStyle/>
          <a:p>
            <a:pPr algn="ctr" defTabSz="720725" eaLnBrk="0" hangingPunct="0"/>
            <a:r>
              <a:rPr lang="pl-PL" sz="2000" b="1">
                <a:solidFill>
                  <a:srgbClr val="5F5F5F"/>
                </a:solidFill>
                <a:latin typeface="Verdana" pitchFamily="34" charset="0"/>
              </a:rPr>
              <a:t>Ocena Wstępna</a:t>
            </a:r>
            <a:endParaRPr lang="de-DE" sz="2000">
              <a:solidFill>
                <a:srgbClr val="5F5F5F"/>
              </a:solidFill>
              <a:latin typeface="Verdana" pitchFamily="34" charset="0"/>
            </a:endParaRPr>
          </a:p>
        </p:txBody>
      </p:sp>
      <p:sp>
        <p:nvSpPr>
          <p:cNvPr id="45059" name="Arc 3"/>
          <p:cNvSpPr>
            <a:spLocks/>
          </p:cNvSpPr>
          <p:nvPr/>
        </p:nvSpPr>
        <p:spPr bwMode="auto">
          <a:xfrm rot="-5400000">
            <a:off x="2178844" y="2178844"/>
            <a:ext cx="1285875" cy="13573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nvGrpSpPr>
          <p:cNvPr id="2" name="Group 4"/>
          <p:cNvGrpSpPr>
            <a:grpSpLocks/>
          </p:cNvGrpSpPr>
          <p:nvPr/>
        </p:nvGrpSpPr>
        <p:grpSpPr bwMode="auto">
          <a:xfrm>
            <a:off x="5572125" y="2220913"/>
            <a:ext cx="3363913" cy="1754187"/>
            <a:chOff x="3651" y="1253"/>
            <a:chExt cx="2119" cy="1198"/>
          </a:xfrm>
        </p:grpSpPr>
        <p:sp>
          <p:nvSpPr>
            <p:cNvPr id="45078" name="Text Box 5"/>
            <p:cNvSpPr txBox="1">
              <a:spLocks noChangeArrowheads="1"/>
            </p:cNvSpPr>
            <p:nvPr/>
          </p:nvSpPr>
          <p:spPr bwMode="auto">
            <a:xfrm>
              <a:off x="3831" y="2176"/>
              <a:ext cx="1939" cy="275"/>
            </a:xfrm>
            <a:prstGeom prst="rect">
              <a:avLst/>
            </a:prstGeom>
            <a:noFill/>
            <a:ln w="12700">
              <a:solidFill>
                <a:srgbClr val="5F5F5F"/>
              </a:solidFill>
              <a:miter lim="800000"/>
              <a:headEnd/>
              <a:tailEnd/>
            </a:ln>
          </p:spPr>
          <p:txBody>
            <a:bodyPr wrap="none" lIns="86402" tIns="43201" rIns="86402" bIns="43201">
              <a:spAutoFit/>
            </a:bodyPr>
            <a:lstStyle/>
            <a:p>
              <a:pPr defTabSz="720725" eaLnBrk="0" hangingPunct="0"/>
              <a:r>
                <a:rPr lang="pl-PL" sz="2000" b="1">
                  <a:solidFill>
                    <a:srgbClr val="5F5F5F"/>
                  </a:solidFill>
                  <a:latin typeface="Verdana" pitchFamily="34" charset="0"/>
                </a:rPr>
                <a:t>Podział Obowiązków</a:t>
              </a:r>
              <a:endParaRPr lang="de-DE" sz="2000">
                <a:solidFill>
                  <a:srgbClr val="5F5F5F"/>
                </a:solidFill>
                <a:latin typeface="Verdana" pitchFamily="34" charset="0"/>
              </a:endParaRPr>
            </a:p>
          </p:txBody>
        </p:sp>
        <p:sp>
          <p:nvSpPr>
            <p:cNvPr id="45079" name="Arc 6"/>
            <p:cNvSpPr>
              <a:spLocks/>
            </p:cNvSpPr>
            <p:nvPr/>
          </p:nvSpPr>
          <p:spPr bwMode="auto">
            <a:xfrm>
              <a:off x="3651" y="1253"/>
              <a:ext cx="810" cy="8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grpSp>
        <p:nvGrpSpPr>
          <p:cNvPr id="3" name="Group 7"/>
          <p:cNvGrpSpPr>
            <a:grpSpLocks/>
          </p:cNvGrpSpPr>
          <p:nvPr/>
        </p:nvGrpSpPr>
        <p:grpSpPr bwMode="auto">
          <a:xfrm>
            <a:off x="3500438" y="4068763"/>
            <a:ext cx="3429000" cy="1538287"/>
            <a:chOff x="2237" y="2789"/>
            <a:chExt cx="2365" cy="1059"/>
          </a:xfrm>
        </p:grpSpPr>
        <p:sp>
          <p:nvSpPr>
            <p:cNvPr id="45076" name="Text Box 8"/>
            <p:cNvSpPr txBox="1">
              <a:spLocks noChangeArrowheads="1"/>
            </p:cNvSpPr>
            <p:nvPr/>
          </p:nvSpPr>
          <p:spPr bwMode="auto">
            <a:xfrm>
              <a:off x="2237" y="3571"/>
              <a:ext cx="1434" cy="277"/>
            </a:xfrm>
            <a:prstGeom prst="rect">
              <a:avLst/>
            </a:prstGeom>
            <a:noFill/>
            <a:ln w="12700">
              <a:solidFill>
                <a:srgbClr val="5F5F5F"/>
              </a:solidFill>
              <a:miter lim="800000"/>
              <a:headEnd/>
              <a:tailEnd/>
            </a:ln>
          </p:spPr>
          <p:txBody>
            <a:bodyPr lIns="86402" tIns="43201" rIns="86402" bIns="43201">
              <a:spAutoFit/>
            </a:bodyPr>
            <a:lstStyle/>
            <a:p>
              <a:pPr defTabSz="720725" eaLnBrk="0" hangingPunct="0"/>
              <a:r>
                <a:rPr lang="de-DE" sz="2000" b="1">
                  <a:solidFill>
                    <a:srgbClr val="5F5F5F"/>
                  </a:solidFill>
                  <a:latin typeface="Verdana" pitchFamily="34" charset="0"/>
                </a:rPr>
                <a:t>Inter</a:t>
              </a:r>
              <a:r>
                <a:rPr lang="pl-PL" sz="2000" b="1">
                  <a:solidFill>
                    <a:srgbClr val="5F5F5F"/>
                  </a:solidFill>
                  <a:latin typeface="Verdana" pitchFamily="34" charset="0"/>
                </a:rPr>
                <a:t>wencja</a:t>
              </a:r>
              <a:endParaRPr lang="de-DE" sz="2000">
                <a:solidFill>
                  <a:srgbClr val="5F5F5F"/>
                </a:solidFill>
                <a:latin typeface="Verdana" pitchFamily="34" charset="0"/>
              </a:endParaRPr>
            </a:p>
          </p:txBody>
        </p:sp>
        <p:sp>
          <p:nvSpPr>
            <p:cNvPr id="45077" name="Arc 9"/>
            <p:cNvSpPr>
              <a:spLocks/>
            </p:cNvSpPr>
            <p:nvPr/>
          </p:nvSpPr>
          <p:spPr bwMode="auto">
            <a:xfrm rot="5400000">
              <a:off x="3669" y="2786"/>
              <a:ext cx="930" cy="9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grpSp>
        <p:nvGrpSpPr>
          <p:cNvPr id="4" name="Group 10"/>
          <p:cNvGrpSpPr>
            <a:grpSpLocks/>
          </p:cNvGrpSpPr>
          <p:nvPr/>
        </p:nvGrpSpPr>
        <p:grpSpPr bwMode="auto">
          <a:xfrm>
            <a:off x="1377950" y="3606800"/>
            <a:ext cx="2095500" cy="1736725"/>
            <a:chOff x="617" y="2335"/>
            <a:chExt cx="1320" cy="1343"/>
          </a:xfrm>
        </p:grpSpPr>
        <p:sp>
          <p:nvSpPr>
            <p:cNvPr id="45074" name="Text Box 11"/>
            <p:cNvSpPr txBox="1">
              <a:spLocks noChangeArrowheads="1"/>
            </p:cNvSpPr>
            <p:nvPr/>
          </p:nvSpPr>
          <p:spPr bwMode="auto">
            <a:xfrm>
              <a:off x="617" y="2335"/>
              <a:ext cx="1030" cy="312"/>
            </a:xfrm>
            <a:prstGeom prst="rect">
              <a:avLst/>
            </a:prstGeom>
            <a:noFill/>
            <a:ln w="12700">
              <a:solidFill>
                <a:srgbClr val="5F5F5F"/>
              </a:solidFill>
              <a:miter lim="800000"/>
              <a:headEnd/>
              <a:tailEnd/>
            </a:ln>
          </p:spPr>
          <p:txBody>
            <a:bodyPr wrap="none" lIns="86402" tIns="43201" rIns="86402" bIns="43201">
              <a:spAutoFit/>
            </a:bodyPr>
            <a:lstStyle/>
            <a:p>
              <a:pPr defTabSz="720725" eaLnBrk="0" hangingPunct="0"/>
              <a:r>
                <a:rPr lang="pl-PL" sz="2000" b="1">
                  <a:solidFill>
                    <a:srgbClr val="5F5F5F"/>
                  </a:solidFill>
                  <a:latin typeface="Verdana" pitchFamily="34" charset="0"/>
                </a:rPr>
                <a:t>Ewaluacja</a:t>
              </a:r>
              <a:endParaRPr lang="de-DE" sz="2000">
                <a:solidFill>
                  <a:srgbClr val="5F5F5F"/>
                </a:solidFill>
                <a:latin typeface="Verdana" pitchFamily="34" charset="0"/>
              </a:endParaRPr>
            </a:p>
          </p:txBody>
        </p:sp>
        <p:sp>
          <p:nvSpPr>
            <p:cNvPr id="45075" name="Arc 12"/>
            <p:cNvSpPr>
              <a:spLocks/>
            </p:cNvSpPr>
            <p:nvPr/>
          </p:nvSpPr>
          <p:spPr bwMode="auto">
            <a:xfrm rot="10800000">
              <a:off x="1099" y="2695"/>
              <a:ext cx="838" cy="9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5F5F5F"/>
              </a:solidFill>
              <a:round/>
              <a:headEnd/>
              <a:tailEnd type="triangle" w="med" len="med"/>
            </a:ln>
          </p:spPr>
          <p:txBody>
            <a:bodyPr wrap="none" anchor="ctr"/>
            <a:lstStyle/>
            <a:p>
              <a:endParaRPr lang="pl-PL"/>
            </a:p>
          </p:txBody>
        </p:sp>
      </p:grpSp>
      <p:sp>
        <p:nvSpPr>
          <p:cNvPr id="45063" name="Text Box 13"/>
          <p:cNvSpPr txBox="1">
            <a:spLocks noChangeArrowheads="1"/>
          </p:cNvSpPr>
          <p:nvPr/>
        </p:nvSpPr>
        <p:spPr bwMode="auto">
          <a:xfrm>
            <a:off x="3132138" y="3573463"/>
            <a:ext cx="2952750" cy="457200"/>
          </a:xfrm>
          <a:prstGeom prst="rect">
            <a:avLst/>
          </a:prstGeom>
          <a:noFill/>
          <a:ln w="9525">
            <a:noFill/>
            <a:miter lim="800000"/>
            <a:headEnd/>
            <a:tailEnd/>
          </a:ln>
        </p:spPr>
        <p:txBody>
          <a:bodyPr>
            <a:spAutoFit/>
          </a:bodyPr>
          <a:lstStyle/>
          <a:p>
            <a:pPr algn="ctr">
              <a:spcBef>
                <a:spcPct val="50000"/>
              </a:spcBef>
            </a:pPr>
            <a:r>
              <a:rPr lang="en-US" sz="2400" b="1">
                <a:solidFill>
                  <a:srgbClr val="5F5F5F"/>
                </a:solidFill>
                <a:latin typeface="Verdana" pitchFamily="34" charset="0"/>
              </a:rPr>
              <a:t>Rehab-Cycle</a:t>
            </a:r>
          </a:p>
        </p:txBody>
      </p:sp>
      <p:sp>
        <p:nvSpPr>
          <p:cNvPr id="379920" name="Text Box 15"/>
          <p:cNvSpPr txBox="1">
            <a:spLocks noChangeArrowheads="1"/>
          </p:cNvSpPr>
          <p:nvPr/>
        </p:nvSpPr>
        <p:spPr bwMode="auto">
          <a:xfrm>
            <a:off x="6000750" y="1285875"/>
            <a:ext cx="2233613" cy="925513"/>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Profil Kategorialny I</a:t>
            </a:r>
            <a:r>
              <a:rPr lang="en-US" b="1">
                <a:solidFill>
                  <a:srgbClr val="FFFFFF"/>
                </a:solidFill>
                <a:latin typeface="Verdana" pitchFamily="34" charset="0"/>
              </a:rPr>
              <a:t>CF</a:t>
            </a:r>
          </a:p>
        </p:txBody>
      </p:sp>
      <p:sp>
        <p:nvSpPr>
          <p:cNvPr id="140305" name="Text Box 17"/>
          <p:cNvSpPr txBox="1">
            <a:spLocks noChangeArrowheads="1"/>
          </p:cNvSpPr>
          <p:nvPr/>
        </p:nvSpPr>
        <p:spPr bwMode="auto">
          <a:xfrm>
            <a:off x="1071563" y="1143000"/>
            <a:ext cx="2484437"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Arkusz Oceny Wstępnej </a:t>
            </a:r>
            <a:r>
              <a:rPr lang="en-US" b="1">
                <a:solidFill>
                  <a:srgbClr val="FFFFFF"/>
                </a:solidFill>
                <a:latin typeface="Verdana" pitchFamily="34" charset="0"/>
              </a:rPr>
              <a:t>ICF </a:t>
            </a:r>
          </a:p>
        </p:txBody>
      </p:sp>
      <p:sp>
        <p:nvSpPr>
          <p:cNvPr id="379922" name="Text Box 19"/>
          <p:cNvSpPr txBox="1">
            <a:spLocks noChangeArrowheads="1"/>
          </p:cNvSpPr>
          <p:nvPr/>
        </p:nvSpPr>
        <p:spPr bwMode="auto">
          <a:xfrm>
            <a:off x="6443663" y="5357813"/>
            <a:ext cx="2374900"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Tabela Interwencji I</a:t>
            </a:r>
            <a:r>
              <a:rPr lang="en-US" b="1">
                <a:solidFill>
                  <a:srgbClr val="FFFFFF"/>
                </a:solidFill>
                <a:latin typeface="Verdana" pitchFamily="34" charset="0"/>
              </a:rPr>
              <a:t>CF</a:t>
            </a:r>
          </a:p>
        </p:txBody>
      </p:sp>
      <p:sp>
        <p:nvSpPr>
          <p:cNvPr id="379923" name="Text Box 22"/>
          <p:cNvSpPr txBox="1">
            <a:spLocks noChangeArrowheads="1"/>
          </p:cNvSpPr>
          <p:nvPr/>
        </p:nvSpPr>
        <p:spPr bwMode="auto">
          <a:xfrm>
            <a:off x="268288" y="4930775"/>
            <a:ext cx="2160587" cy="650875"/>
          </a:xfrm>
          <a:prstGeom prst="rect">
            <a:avLst/>
          </a:prstGeom>
          <a:solidFill>
            <a:schemeClr val="bg1">
              <a:lumMod val="50000"/>
            </a:schemeClr>
          </a:solidFill>
          <a:ln w="9525">
            <a:solidFill>
              <a:srgbClr val="5F5F5F"/>
            </a:solidFill>
            <a:miter lim="800000"/>
            <a:headEnd/>
            <a:tailEnd/>
          </a:ln>
        </p:spPr>
        <p:txBody>
          <a:bodyPr>
            <a:spAutoFit/>
          </a:bodyPr>
          <a:lstStyle/>
          <a:p>
            <a:pPr algn="ctr">
              <a:spcBef>
                <a:spcPct val="50000"/>
              </a:spcBef>
              <a:defRPr/>
            </a:pPr>
            <a:r>
              <a:rPr lang="pl-PL" b="1">
                <a:solidFill>
                  <a:srgbClr val="FFFFFF"/>
                </a:solidFill>
                <a:latin typeface="Verdana" pitchFamily="34" charset="0"/>
              </a:rPr>
              <a:t>Karta Ewaluacji </a:t>
            </a:r>
            <a:r>
              <a:rPr lang="en-US" b="1">
                <a:solidFill>
                  <a:srgbClr val="FFFFFF"/>
                </a:solidFill>
                <a:latin typeface="Verdana" pitchFamily="34" charset="0"/>
              </a:rPr>
              <a:t>ICF</a:t>
            </a:r>
          </a:p>
        </p:txBody>
      </p:sp>
      <p:sp>
        <p:nvSpPr>
          <p:cNvPr id="45068" name="Line 16"/>
          <p:cNvSpPr>
            <a:spLocks noChangeShapeType="1"/>
          </p:cNvSpPr>
          <p:nvPr/>
        </p:nvSpPr>
        <p:spPr bwMode="auto">
          <a:xfrm>
            <a:off x="3571875" y="1643063"/>
            <a:ext cx="641350" cy="342900"/>
          </a:xfrm>
          <a:prstGeom prst="line">
            <a:avLst/>
          </a:prstGeom>
          <a:noFill/>
          <a:ln w="38100">
            <a:solidFill>
              <a:srgbClr val="CC0000"/>
            </a:solidFill>
            <a:round/>
            <a:headEnd/>
            <a:tailEnd type="triangle" w="med" len="med"/>
          </a:ln>
        </p:spPr>
        <p:txBody>
          <a:bodyPr/>
          <a:lstStyle/>
          <a:p>
            <a:endParaRPr lang="pl-PL"/>
          </a:p>
        </p:txBody>
      </p:sp>
      <p:sp>
        <p:nvSpPr>
          <p:cNvPr id="45069" name="Line 18"/>
          <p:cNvSpPr>
            <a:spLocks noChangeShapeType="1"/>
          </p:cNvSpPr>
          <p:nvPr/>
        </p:nvSpPr>
        <p:spPr bwMode="auto">
          <a:xfrm flipH="1">
            <a:off x="5143500" y="1571625"/>
            <a:ext cx="863600" cy="431800"/>
          </a:xfrm>
          <a:prstGeom prst="line">
            <a:avLst/>
          </a:prstGeom>
          <a:noFill/>
          <a:ln w="38100">
            <a:solidFill>
              <a:srgbClr val="CC0000"/>
            </a:solidFill>
            <a:round/>
            <a:headEnd/>
            <a:tailEnd type="triangle" w="med" len="med"/>
          </a:ln>
        </p:spPr>
        <p:txBody>
          <a:bodyPr/>
          <a:lstStyle/>
          <a:p>
            <a:endParaRPr lang="pl-PL"/>
          </a:p>
        </p:txBody>
      </p:sp>
      <p:sp>
        <p:nvSpPr>
          <p:cNvPr id="45070" name="Line 20"/>
          <p:cNvSpPr>
            <a:spLocks noChangeShapeType="1"/>
          </p:cNvSpPr>
          <p:nvPr/>
        </p:nvSpPr>
        <p:spPr bwMode="auto">
          <a:xfrm flipH="1" flipV="1">
            <a:off x="5146675" y="5659438"/>
            <a:ext cx="1282700" cy="198437"/>
          </a:xfrm>
          <a:prstGeom prst="line">
            <a:avLst/>
          </a:prstGeom>
          <a:noFill/>
          <a:ln w="38100">
            <a:solidFill>
              <a:srgbClr val="CC0000"/>
            </a:solidFill>
            <a:round/>
            <a:headEnd/>
            <a:tailEnd type="triangle" w="med" len="med"/>
          </a:ln>
        </p:spPr>
        <p:txBody>
          <a:bodyPr/>
          <a:lstStyle/>
          <a:p>
            <a:endParaRPr lang="pl-PL"/>
          </a:p>
        </p:txBody>
      </p:sp>
      <p:sp>
        <p:nvSpPr>
          <p:cNvPr id="45071" name="Line 21"/>
          <p:cNvSpPr>
            <a:spLocks noChangeShapeType="1"/>
          </p:cNvSpPr>
          <p:nvPr/>
        </p:nvSpPr>
        <p:spPr bwMode="auto">
          <a:xfrm flipH="1" flipV="1">
            <a:off x="7072313" y="4000500"/>
            <a:ext cx="500062" cy="1285875"/>
          </a:xfrm>
          <a:prstGeom prst="line">
            <a:avLst/>
          </a:prstGeom>
          <a:noFill/>
          <a:ln w="38100">
            <a:solidFill>
              <a:srgbClr val="CC0000"/>
            </a:solidFill>
            <a:round/>
            <a:headEnd/>
            <a:tailEnd type="triangle" w="med" len="med"/>
          </a:ln>
        </p:spPr>
        <p:txBody>
          <a:bodyPr/>
          <a:lstStyle/>
          <a:p>
            <a:endParaRPr lang="pl-PL"/>
          </a:p>
        </p:txBody>
      </p:sp>
      <p:sp>
        <p:nvSpPr>
          <p:cNvPr id="45072" name="Line 23"/>
          <p:cNvSpPr>
            <a:spLocks noChangeShapeType="1"/>
          </p:cNvSpPr>
          <p:nvPr/>
        </p:nvSpPr>
        <p:spPr bwMode="auto">
          <a:xfrm flipV="1">
            <a:off x="1403350" y="4071938"/>
            <a:ext cx="525463" cy="796925"/>
          </a:xfrm>
          <a:prstGeom prst="line">
            <a:avLst/>
          </a:prstGeom>
          <a:noFill/>
          <a:ln w="38100">
            <a:solidFill>
              <a:srgbClr val="CC0000"/>
            </a:solidFill>
            <a:round/>
            <a:headEnd/>
            <a:tailEnd type="triangle" w="med" len="med"/>
          </a:ln>
        </p:spPr>
        <p:txBody>
          <a:bodyPr/>
          <a:lstStyle/>
          <a:p>
            <a:endParaRPr lang="pl-PL"/>
          </a:p>
        </p:txBody>
      </p:sp>
      <p:sp>
        <p:nvSpPr>
          <p:cNvPr id="45073" name="Rectangle 3"/>
          <p:cNvSpPr txBox="1">
            <a:spLocks noChangeArrowheads="1"/>
          </p:cNvSpPr>
          <p:nvPr/>
        </p:nvSpPr>
        <p:spPr bwMode="auto">
          <a:xfrm>
            <a:off x="214313" y="285750"/>
            <a:ext cx="8715375" cy="500063"/>
          </a:xfrm>
          <a:prstGeom prst="rect">
            <a:avLst/>
          </a:prstGeom>
          <a:noFill/>
          <a:ln w="9525">
            <a:noFill/>
            <a:miter lim="800000"/>
            <a:headEnd/>
            <a:tailEnd/>
          </a:ln>
        </p:spPr>
        <p:txBody>
          <a:bodyPr/>
          <a:lstStyle/>
          <a:p>
            <a:pPr marL="342900" indent="-342900" algn="ctr">
              <a:spcBef>
                <a:spcPct val="20000"/>
              </a:spcBef>
            </a:pPr>
            <a:r>
              <a:rPr lang="pl-PL" sz="2400" b="1">
                <a:solidFill>
                  <a:srgbClr val="FFFFFF"/>
                </a:solidFill>
                <a:latin typeface="Verdana" pitchFamily="34" charset="0"/>
              </a:rPr>
              <a:t>Wykorzystanie ICF w zarządzaniu rehabilitacją</a:t>
            </a:r>
            <a:endParaRPr lang="de-CH" sz="2400" b="1">
              <a:solidFill>
                <a:srgbClr val="FFFFF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79923"/>
                                        </p:tgtEl>
                                        <p:attrNameLst>
                                          <p:attrName>fillcolor</p:attrName>
                                        </p:attrNameLst>
                                      </p:cBhvr>
                                      <p:to>
                                        <a:srgbClr val="CC3300"/>
                                      </p:to>
                                    </p:animClr>
                                    <p:set>
                                      <p:cBhvr>
                                        <p:cTn id="7" dur="2000" fill="hold"/>
                                        <p:tgtEl>
                                          <p:spTgt spid="379923"/>
                                        </p:tgtEl>
                                        <p:attrNameLst>
                                          <p:attrName>fill.type</p:attrName>
                                        </p:attrNameLst>
                                      </p:cBhvr>
                                      <p:to>
                                        <p:strVal val="solid"/>
                                      </p:to>
                                    </p:set>
                                    <p:set>
                                      <p:cBhvr>
                                        <p:cTn id="8" dur="2000" fill="hold"/>
                                        <p:tgtEl>
                                          <p:spTgt spid="3799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p:nvPr>
        </p:nvGraphicFramePr>
        <p:xfrm>
          <a:off x="609600" y="828675"/>
          <a:ext cx="8437563" cy="5410200"/>
        </p:xfrm>
        <a:graphic>
          <a:graphicData uri="http://schemas.openxmlformats.org/presentationml/2006/ole">
            <mc:AlternateContent xmlns:mc="http://schemas.openxmlformats.org/markup-compatibility/2006">
              <mc:Choice xmlns:v="urn:schemas-microsoft-com:vml" Requires="v">
                <p:oleObj spid="_x0000_s443395" name="Dokument" r:id="rId4" imgW="9177677" imgH="5884385" progId="Word.Document.8">
                  <p:embed/>
                </p:oleObj>
              </mc:Choice>
              <mc:Fallback>
                <p:oleObj name="Dokument" r:id="rId4" imgW="9177677" imgH="588438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17645"/>
                      <a:stretch>
                        <a:fillRect/>
                      </a:stretch>
                    </p:blipFill>
                    <p:spPr bwMode="auto">
                      <a:xfrm>
                        <a:off x="609600" y="828675"/>
                        <a:ext cx="8437563" cy="5410200"/>
                      </a:xfrm>
                      <a:prstGeom prst="rect">
                        <a:avLst/>
                      </a:prstGeom>
                      <a:solidFill>
                        <a:schemeClr val="bg1"/>
                      </a:solidFill>
                    </p:spPr>
                  </p:pic>
                </p:oleObj>
              </mc:Fallback>
            </mc:AlternateContent>
          </a:graphicData>
        </a:graphic>
      </p:graphicFrame>
      <p:sp>
        <p:nvSpPr>
          <p:cNvPr id="353318" name="Rectangle 38"/>
          <p:cNvSpPr>
            <a:spLocks noChangeArrowheads="1"/>
          </p:cNvSpPr>
          <p:nvPr/>
        </p:nvSpPr>
        <p:spPr bwMode="auto">
          <a:xfrm>
            <a:off x="6732588" y="765175"/>
            <a:ext cx="2411412" cy="5976938"/>
          </a:xfrm>
          <a:prstGeom prst="rect">
            <a:avLst/>
          </a:prstGeom>
          <a:solidFill>
            <a:schemeClr val="bg1"/>
          </a:solidFill>
          <a:ln w="9525">
            <a:solidFill>
              <a:srgbClr val="F8F8F8"/>
            </a:solidFill>
            <a:miter lim="800000"/>
            <a:headEnd/>
            <a:tailEnd/>
          </a:ln>
        </p:spPr>
        <p:txBody>
          <a:bodyPr wrap="none" anchor="ctr"/>
          <a:lstStyle/>
          <a:p>
            <a:endParaRPr lang="de-CH" sz="2400">
              <a:solidFill>
                <a:srgbClr val="000000"/>
              </a:solidFill>
              <a:latin typeface="Times New Roman" pitchFamily="18" charset="0"/>
            </a:endParaRPr>
          </a:p>
        </p:txBody>
      </p:sp>
      <p:sp>
        <p:nvSpPr>
          <p:cNvPr id="353283" name="Text Box 3"/>
          <p:cNvSpPr txBox="1">
            <a:spLocks noChangeArrowheads="1"/>
          </p:cNvSpPr>
          <p:nvPr/>
        </p:nvSpPr>
        <p:spPr bwMode="auto">
          <a:xfrm>
            <a:off x="6877050" y="2636838"/>
            <a:ext cx="2266950" cy="1465262"/>
          </a:xfrm>
          <a:prstGeom prst="rect">
            <a:avLst/>
          </a:prstGeom>
          <a:noFill/>
          <a:ln w="9525">
            <a:noFill/>
            <a:miter lim="800000"/>
            <a:headEnd/>
            <a:tailEnd/>
          </a:ln>
        </p:spPr>
        <p:txBody>
          <a:bodyPr>
            <a:spAutoFit/>
          </a:bodyPr>
          <a:lstStyle/>
          <a:p>
            <a:pPr>
              <a:spcBef>
                <a:spcPct val="50000"/>
              </a:spcBef>
            </a:pPr>
            <a:r>
              <a:rPr lang="pl-PL" b="1">
                <a:solidFill>
                  <a:srgbClr val="5F5F5F"/>
                </a:solidFill>
                <a:latin typeface="Verdana" pitchFamily="34" charset="0"/>
              </a:rPr>
              <a:t>Karta Ewaluacji ICF opisuje zmiany stanu funkcjonowania pacjenta</a:t>
            </a:r>
            <a:endParaRPr lang="de-CH" b="1">
              <a:solidFill>
                <a:srgbClr val="5F5F5F"/>
              </a:solidFill>
              <a:latin typeface="Verdana" pitchFamily="34" charset="0"/>
            </a:endParaRPr>
          </a:p>
        </p:txBody>
      </p:sp>
      <p:sp>
        <p:nvSpPr>
          <p:cNvPr id="11269" name="Rectangle 3"/>
          <p:cNvSpPr txBox="1">
            <a:spLocks noChangeArrowheads="1"/>
          </p:cNvSpPr>
          <p:nvPr/>
        </p:nvSpPr>
        <p:spPr bwMode="auto">
          <a:xfrm>
            <a:off x="214313" y="285750"/>
            <a:ext cx="8715375" cy="500063"/>
          </a:xfrm>
          <a:prstGeom prst="rect">
            <a:avLst/>
          </a:prstGeom>
          <a:noFill/>
          <a:ln w="9525">
            <a:noFill/>
            <a:miter lim="800000"/>
            <a:headEnd/>
            <a:tailEnd/>
          </a:ln>
        </p:spPr>
        <p:txBody>
          <a:bodyPr/>
          <a:lstStyle/>
          <a:p>
            <a:pPr marL="342900" indent="-342900" algn="ctr">
              <a:spcBef>
                <a:spcPct val="20000"/>
              </a:spcBef>
            </a:pPr>
            <a:r>
              <a:rPr lang="pl-PL" sz="2400" b="1">
                <a:solidFill>
                  <a:srgbClr val="FFFFFF"/>
                </a:solidFill>
                <a:latin typeface="Verdana" pitchFamily="34" charset="0"/>
              </a:rPr>
              <a:t>Wykorzystanie ICF w zarządzaniu rehabilitacją</a:t>
            </a:r>
            <a:endParaRPr lang="de-CH" sz="2400" b="1">
              <a:solidFill>
                <a:srgbClr val="FFFFFF"/>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fade">
                                      <p:cBhvr>
                                        <p:cTn id="7" dur="1000"/>
                                        <p:tgtEl>
                                          <p:spTgt spid="3532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353318"/>
                                        </p:tgtEl>
                                      </p:cBhvr>
                                    </p:animEffect>
                                    <p:set>
                                      <p:cBhvr>
                                        <p:cTn id="12" dur="1" fill="hold">
                                          <p:stCondLst>
                                            <p:cond delay="1999"/>
                                          </p:stCondLst>
                                        </p:cTn>
                                        <p:tgtEl>
                                          <p:spTgt spid="353318"/>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2000"/>
                                        <p:tgtEl>
                                          <p:spTgt spid="353283"/>
                                        </p:tgtEl>
                                      </p:cBhvr>
                                    </p:animEffect>
                                    <p:set>
                                      <p:cBhvr>
                                        <p:cTn id="15" dur="1" fill="hold">
                                          <p:stCondLst>
                                            <p:cond delay="1999"/>
                                          </p:stCondLst>
                                        </p:cTn>
                                        <p:tgtEl>
                                          <p:spTgt spid="353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18" grpId="0" animBg="1"/>
      <p:bldP spid="353283" grpId="0"/>
      <p:bldP spid="35328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1DFB15A-60A1-4304-8256-08B945EA6CA0}"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de-CH" sz="1200" b="1">
              <a:solidFill>
                <a:srgbClr val="4D4D4D"/>
              </a:solidFill>
              <a:latin typeface="Verdana" pitchFamily="32" charset="0"/>
              <a:ea typeface="MS Gothic" charset="0"/>
              <a:cs typeface="MS Gothic" charset="0"/>
            </a:endParaRPr>
          </a:p>
        </p:txBody>
      </p:sp>
      <p:sp>
        <p:nvSpPr>
          <p:cNvPr id="80898" name="Text Box 2"/>
          <p:cNvSpPr txBox="1">
            <a:spLocks noChangeArrowheads="1"/>
          </p:cNvSpPr>
          <p:nvPr/>
        </p:nvSpPr>
        <p:spPr bwMode="auto">
          <a:xfrm>
            <a:off x="5548313" y="1071563"/>
            <a:ext cx="3095625" cy="4557712"/>
          </a:xfrm>
          <a:prstGeom prst="rect">
            <a:avLst/>
          </a:prstGeom>
          <a:noFill/>
          <a:ln w="9525">
            <a:noFill/>
            <a:round/>
            <a:headEnd/>
            <a:tailEnd/>
          </a:ln>
          <a:effectLst/>
        </p:spPr>
        <p:txBody>
          <a:bodyPr lIns="90000" tIns="46800" rIns="90000" bIns="46800">
            <a:spAutoFit/>
          </a:bodyPr>
          <a:lstStyle/>
          <a:p>
            <a:pPr>
              <a:spcBef>
                <a:spcPts val="1125"/>
              </a:spcBef>
              <a:buClr>
                <a:srgbClr val="5F5F5F"/>
              </a:buClr>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5F5F5F"/>
                </a:solidFill>
                <a:latin typeface="Verdana" pitchFamily="32" charset="0"/>
                <a:ea typeface="MS Gothic" charset="0"/>
                <a:cs typeface="MS Gothic" charset="0"/>
              </a:rPr>
              <a:t> Łączy modele medyczne i społeczne</a:t>
            </a:r>
          </a:p>
          <a:p>
            <a:pPr>
              <a:spcBef>
                <a:spcPts val="1125"/>
              </a:spcBef>
              <a:buClr>
                <a:srgbClr val="5F5F5F"/>
              </a:buClr>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5F5F5F"/>
                </a:solidFill>
                <a:latin typeface="Verdana" pitchFamily="32" charset="0"/>
                <a:ea typeface="MS Gothic" charset="0"/>
                <a:cs typeface="MS Gothic" charset="0"/>
              </a:rPr>
              <a:t> Łączy różne podejścia do funkcjonowania (biologiczne, indywidualne i społeczne)‏</a:t>
            </a:r>
          </a:p>
          <a:p>
            <a:pPr>
              <a:spcBef>
                <a:spcPts val="1125"/>
              </a:spcBef>
              <a:buClr>
                <a:srgbClr val="5F5F5F"/>
              </a:buClr>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5F5F5F"/>
                </a:solidFill>
                <a:latin typeface="Verdana" pitchFamily="32" charset="0"/>
                <a:ea typeface="MS Gothic" charset="0"/>
                <a:cs typeface="MS Gothic" charset="0"/>
              </a:rPr>
              <a:t> Jest modelem wielowymiarowymi (funkcje życiowe i struktury ciała, czynności i uczestnictwo)‏</a:t>
            </a:r>
          </a:p>
          <a:p>
            <a:pPr>
              <a:spcBef>
                <a:spcPts val="1125"/>
              </a:spcBef>
              <a:buClr>
                <a:srgbClr val="5F5F5F"/>
              </a:buClr>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5F5F5F"/>
                </a:solidFill>
                <a:latin typeface="Verdana" pitchFamily="32" charset="0"/>
                <a:ea typeface="MS Gothic" charset="0"/>
                <a:cs typeface="MS Gothic" charset="0"/>
              </a:rPr>
              <a:t> Charakteryzuje go dynamika, a nie liniowość czy progresywność </a:t>
            </a:r>
          </a:p>
          <a:p>
            <a:pPr>
              <a:spcBef>
                <a:spcPts val="1125"/>
              </a:spcBef>
              <a:buClr>
                <a:srgbClr val="5F5F5F"/>
              </a:buClr>
              <a:buFont typeface="Verdan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5F5F5F"/>
                </a:solidFill>
                <a:latin typeface="Verdana" pitchFamily="32" charset="0"/>
                <a:ea typeface="MS Gothic" charset="0"/>
                <a:cs typeface="MS Gothic" charset="0"/>
              </a:rPr>
              <a:t> Odzwierciedla dynamiczne zależności między elementami</a:t>
            </a:r>
          </a:p>
        </p:txBody>
      </p:sp>
      <p:grpSp>
        <p:nvGrpSpPr>
          <p:cNvPr id="80899" name="Group 3"/>
          <p:cNvGrpSpPr>
            <a:grpSpLocks/>
          </p:cNvGrpSpPr>
          <p:nvPr/>
        </p:nvGrpSpPr>
        <p:grpSpPr bwMode="auto">
          <a:xfrm>
            <a:off x="428625" y="2143125"/>
            <a:ext cx="5038725" cy="2601913"/>
            <a:chOff x="270" y="1350"/>
            <a:chExt cx="3174" cy="1639"/>
          </a:xfrm>
        </p:grpSpPr>
        <p:sp>
          <p:nvSpPr>
            <p:cNvPr id="80900" name="Text Box 4"/>
            <p:cNvSpPr txBox="1">
              <a:spLocks noChangeArrowheads="1"/>
            </p:cNvSpPr>
            <p:nvPr/>
          </p:nvSpPr>
          <p:spPr bwMode="auto">
            <a:xfrm>
              <a:off x="1173" y="1350"/>
              <a:ext cx="1335" cy="193"/>
            </a:xfrm>
            <a:prstGeom prst="rect">
              <a:avLst/>
            </a:prstGeom>
            <a:noFill/>
            <a:ln w="9525">
              <a:noFill/>
              <a:round/>
              <a:headEnd/>
              <a:tailEnd/>
            </a:ln>
            <a:effectLst/>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Schorzenie</a:t>
              </a:r>
            </a:p>
          </p:txBody>
        </p:sp>
        <p:sp>
          <p:nvSpPr>
            <p:cNvPr id="80901" name="Text Box 5"/>
            <p:cNvSpPr txBox="1">
              <a:spLocks noChangeArrowheads="1"/>
            </p:cNvSpPr>
            <p:nvPr/>
          </p:nvSpPr>
          <p:spPr bwMode="auto">
            <a:xfrm>
              <a:off x="342" y="2662"/>
              <a:ext cx="1335" cy="328"/>
            </a:xfrm>
            <a:prstGeom prst="rect">
              <a:avLst/>
            </a:prstGeom>
            <a:noFill/>
            <a:ln w="9525">
              <a:noFill/>
              <a:round/>
              <a:headEnd/>
              <a:tailEnd/>
            </a:ln>
            <a:effectLst/>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Czynniki środowiskowe</a:t>
              </a:r>
            </a:p>
          </p:txBody>
        </p:sp>
        <p:sp>
          <p:nvSpPr>
            <p:cNvPr id="80902" name="Text Box 6"/>
            <p:cNvSpPr txBox="1">
              <a:spLocks noChangeArrowheads="1"/>
            </p:cNvSpPr>
            <p:nvPr/>
          </p:nvSpPr>
          <p:spPr bwMode="auto">
            <a:xfrm>
              <a:off x="1966" y="2662"/>
              <a:ext cx="1263" cy="193"/>
            </a:xfrm>
            <a:prstGeom prst="rect">
              <a:avLst/>
            </a:prstGeom>
            <a:noFill/>
            <a:ln w="9525">
              <a:noFill/>
              <a:round/>
              <a:headEnd/>
              <a:tailEnd/>
            </a:ln>
            <a:effectLst/>
          </p:spPr>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Czynniki osobiste</a:t>
              </a:r>
            </a:p>
          </p:txBody>
        </p:sp>
        <p:grpSp>
          <p:nvGrpSpPr>
            <p:cNvPr id="80903" name="Group 7"/>
            <p:cNvGrpSpPr>
              <a:grpSpLocks/>
            </p:cNvGrpSpPr>
            <p:nvPr/>
          </p:nvGrpSpPr>
          <p:grpSpPr bwMode="auto">
            <a:xfrm>
              <a:off x="739" y="2219"/>
              <a:ext cx="2273" cy="406"/>
              <a:chOff x="739" y="2219"/>
              <a:chExt cx="2273" cy="406"/>
            </a:xfrm>
          </p:grpSpPr>
          <p:sp>
            <p:nvSpPr>
              <p:cNvPr id="80904" name="Line 8"/>
              <p:cNvSpPr>
                <a:spLocks noChangeShapeType="1"/>
              </p:cNvSpPr>
              <p:nvPr/>
            </p:nvSpPr>
            <p:spPr bwMode="auto">
              <a:xfrm>
                <a:off x="2587" y="2520"/>
                <a:ext cx="1" cy="106"/>
              </a:xfrm>
              <a:prstGeom prst="line">
                <a:avLst/>
              </a:prstGeom>
              <a:noFill/>
              <a:ln w="28440">
                <a:solidFill>
                  <a:srgbClr val="CC3300"/>
                </a:solidFill>
                <a:miter lim="800000"/>
                <a:headEnd/>
                <a:tailEnd type="triangle" w="med" len="med"/>
              </a:ln>
              <a:effectLst/>
            </p:spPr>
            <p:txBody>
              <a:bodyPr/>
              <a:lstStyle/>
              <a:p>
                <a:endParaRPr lang="pl-PL"/>
              </a:p>
            </p:txBody>
          </p:sp>
          <p:grpSp>
            <p:nvGrpSpPr>
              <p:cNvPr id="80905" name="Group 9"/>
              <p:cNvGrpSpPr>
                <a:grpSpLocks/>
              </p:cNvGrpSpPr>
              <p:nvPr/>
            </p:nvGrpSpPr>
            <p:grpSpPr bwMode="auto">
              <a:xfrm>
                <a:off x="739" y="2219"/>
                <a:ext cx="2273" cy="406"/>
                <a:chOff x="739" y="2219"/>
                <a:chExt cx="2273" cy="406"/>
              </a:xfrm>
            </p:grpSpPr>
            <p:sp>
              <p:nvSpPr>
                <p:cNvPr id="80906" name="Line 10"/>
                <p:cNvSpPr>
                  <a:spLocks noChangeShapeType="1"/>
                </p:cNvSpPr>
                <p:nvPr/>
              </p:nvSpPr>
              <p:spPr bwMode="auto">
                <a:xfrm>
                  <a:off x="1014" y="2520"/>
                  <a:ext cx="1" cy="106"/>
                </a:xfrm>
                <a:prstGeom prst="line">
                  <a:avLst/>
                </a:prstGeom>
                <a:noFill/>
                <a:ln w="28440">
                  <a:solidFill>
                    <a:srgbClr val="CC3300"/>
                  </a:solidFill>
                  <a:miter lim="800000"/>
                  <a:headEnd/>
                  <a:tailEnd type="triangle" w="med" len="med"/>
                </a:ln>
                <a:effectLst/>
              </p:spPr>
              <p:txBody>
                <a:bodyPr/>
                <a:lstStyle/>
                <a:p>
                  <a:endParaRPr lang="pl-PL"/>
                </a:p>
              </p:txBody>
            </p:sp>
            <p:sp>
              <p:nvSpPr>
                <p:cNvPr id="80907" name="Line 11"/>
                <p:cNvSpPr>
                  <a:spLocks noChangeShapeType="1"/>
                </p:cNvSpPr>
                <p:nvPr/>
              </p:nvSpPr>
              <p:spPr bwMode="auto">
                <a:xfrm>
                  <a:off x="1014" y="2520"/>
                  <a:ext cx="1574" cy="1"/>
                </a:xfrm>
                <a:prstGeom prst="line">
                  <a:avLst/>
                </a:prstGeom>
                <a:noFill/>
                <a:ln w="28440">
                  <a:solidFill>
                    <a:srgbClr val="CC3300"/>
                  </a:solidFill>
                  <a:miter lim="800000"/>
                  <a:headEnd/>
                  <a:tailEnd/>
                </a:ln>
                <a:effectLst/>
              </p:spPr>
              <p:txBody>
                <a:bodyPr/>
                <a:lstStyle/>
                <a:p>
                  <a:endParaRPr lang="pl-PL"/>
                </a:p>
              </p:txBody>
            </p:sp>
            <p:sp>
              <p:nvSpPr>
                <p:cNvPr id="80908" name="Line 12"/>
                <p:cNvSpPr>
                  <a:spLocks noChangeShapeType="1"/>
                </p:cNvSpPr>
                <p:nvPr/>
              </p:nvSpPr>
              <p:spPr bwMode="auto">
                <a:xfrm flipV="1">
                  <a:off x="1838" y="2218"/>
                  <a:ext cx="1" cy="320"/>
                </a:xfrm>
                <a:prstGeom prst="line">
                  <a:avLst/>
                </a:prstGeom>
                <a:noFill/>
                <a:ln w="28440">
                  <a:solidFill>
                    <a:srgbClr val="CC3300"/>
                  </a:solidFill>
                  <a:miter lim="800000"/>
                  <a:headEnd/>
                  <a:tailEnd type="triangle" w="med" len="med"/>
                </a:ln>
                <a:effectLst/>
              </p:spPr>
              <p:txBody>
                <a:bodyPr/>
                <a:lstStyle/>
                <a:p>
                  <a:endParaRPr lang="pl-PL"/>
                </a:p>
              </p:txBody>
            </p:sp>
            <p:sp>
              <p:nvSpPr>
                <p:cNvPr id="80909" name="Line 13"/>
                <p:cNvSpPr>
                  <a:spLocks noChangeShapeType="1"/>
                </p:cNvSpPr>
                <p:nvPr/>
              </p:nvSpPr>
              <p:spPr bwMode="auto">
                <a:xfrm>
                  <a:off x="739" y="2414"/>
                  <a:ext cx="2273" cy="1"/>
                </a:xfrm>
                <a:prstGeom prst="line">
                  <a:avLst/>
                </a:prstGeom>
                <a:noFill/>
                <a:ln w="28440">
                  <a:solidFill>
                    <a:srgbClr val="CC3300"/>
                  </a:solidFill>
                  <a:miter lim="800000"/>
                  <a:headEnd/>
                  <a:tailEnd/>
                </a:ln>
                <a:effectLst/>
              </p:spPr>
              <p:txBody>
                <a:bodyPr/>
                <a:lstStyle/>
                <a:p>
                  <a:endParaRPr lang="pl-PL"/>
                </a:p>
              </p:txBody>
            </p:sp>
            <p:sp>
              <p:nvSpPr>
                <p:cNvPr id="80910" name="Line 14"/>
                <p:cNvSpPr>
                  <a:spLocks noChangeShapeType="1"/>
                </p:cNvSpPr>
                <p:nvPr/>
              </p:nvSpPr>
              <p:spPr bwMode="auto">
                <a:xfrm flipV="1">
                  <a:off x="739" y="2219"/>
                  <a:ext cx="1" cy="213"/>
                </a:xfrm>
                <a:prstGeom prst="line">
                  <a:avLst/>
                </a:prstGeom>
                <a:noFill/>
                <a:ln w="28440">
                  <a:solidFill>
                    <a:srgbClr val="CC3300"/>
                  </a:solidFill>
                  <a:miter lim="800000"/>
                  <a:headEnd/>
                  <a:tailEnd type="triangle" w="med" len="med"/>
                </a:ln>
                <a:effectLst/>
              </p:spPr>
              <p:txBody>
                <a:bodyPr/>
                <a:lstStyle/>
                <a:p>
                  <a:endParaRPr lang="pl-PL"/>
                </a:p>
              </p:txBody>
            </p:sp>
            <p:sp>
              <p:nvSpPr>
                <p:cNvPr id="80911" name="Line 15"/>
                <p:cNvSpPr>
                  <a:spLocks noChangeShapeType="1"/>
                </p:cNvSpPr>
                <p:nvPr/>
              </p:nvSpPr>
              <p:spPr bwMode="auto">
                <a:xfrm flipV="1">
                  <a:off x="3012" y="2219"/>
                  <a:ext cx="1" cy="213"/>
                </a:xfrm>
                <a:prstGeom prst="line">
                  <a:avLst/>
                </a:prstGeom>
                <a:noFill/>
                <a:ln w="28440">
                  <a:solidFill>
                    <a:srgbClr val="CC3300"/>
                  </a:solidFill>
                  <a:miter lim="800000"/>
                  <a:headEnd/>
                  <a:tailEnd type="triangle" w="med" len="med"/>
                </a:ln>
                <a:effectLst/>
              </p:spPr>
              <p:txBody>
                <a:bodyPr/>
                <a:lstStyle/>
                <a:p>
                  <a:endParaRPr lang="pl-PL"/>
                </a:p>
              </p:txBody>
            </p:sp>
          </p:grpSp>
        </p:grpSp>
        <p:grpSp>
          <p:nvGrpSpPr>
            <p:cNvPr id="80912" name="Group 16"/>
            <p:cNvGrpSpPr>
              <a:grpSpLocks/>
            </p:cNvGrpSpPr>
            <p:nvPr/>
          </p:nvGrpSpPr>
          <p:grpSpPr bwMode="auto">
            <a:xfrm>
              <a:off x="739" y="1598"/>
              <a:ext cx="2273" cy="248"/>
              <a:chOff x="739" y="1598"/>
              <a:chExt cx="2273" cy="248"/>
            </a:xfrm>
          </p:grpSpPr>
          <p:sp>
            <p:nvSpPr>
              <p:cNvPr id="80913" name="Line 17"/>
              <p:cNvSpPr>
                <a:spLocks noChangeShapeType="1"/>
              </p:cNvSpPr>
              <p:nvPr/>
            </p:nvSpPr>
            <p:spPr bwMode="auto">
              <a:xfrm>
                <a:off x="1838" y="1598"/>
                <a:ext cx="1" cy="249"/>
              </a:xfrm>
              <a:prstGeom prst="line">
                <a:avLst/>
              </a:prstGeom>
              <a:noFill/>
              <a:ln w="28440">
                <a:solidFill>
                  <a:srgbClr val="CC3300"/>
                </a:solidFill>
                <a:miter lim="800000"/>
                <a:headEnd type="triangle" w="med" len="med"/>
                <a:tailEnd type="triangle" w="med" len="med"/>
              </a:ln>
              <a:effectLst/>
            </p:spPr>
            <p:txBody>
              <a:bodyPr/>
              <a:lstStyle/>
              <a:p>
                <a:endParaRPr lang="pl-PL"/>
              </a:p>
            </p:txBody>
          </p:sp>
          <p:sp>
            <p:nvSpPr>
              <p:cNvPr id="80914" name="Line 18"/>
              <p:cNvSpPr>
                <a:spLocks noChangeShapeType="1"/>
              </p:cNvSpPr>
              <p:nvPr/>
            </p:nvSpPr>
            <p:spPr bwMode="auto">
              <a:xfrm>
                <a:off x="739" y="1708"/>
                <a:ext cx="2273" cy="1"/>
              </a:xfrm>
              <a:prstGeom prst="line">
                <a:avLst/>
              </a:prstGeom>
              <a:noFill/>
              <a:ln w="28440">
                <a:solidFill>
                  <a:srgbClr val="CC3300"/>
                </a:solidFill>
                <a:miter lim="800000"/>
                <a:headEnd/>
                <a:tailEnd/>
              </a:ln>
              <a:effectLst/>
            </p:spPr>
            <p:txBody>
              <a:bodyPr/>
              <a:lstStyle/>
              <a:p>
                <a:endParaRPr lang="pl-PL"/>
              </a:p>
            </p:txBody>
          </p:sp>
          <p:sp>
            <p:nvSpPr>
              <p:cNvPr id="80915" name="Line 19"/>
              <p:cNvSpPr>
                <a:spLocks noChangeShapeType="1"/>
              </p:cNvSpPr>
              <p:nvPr/>
            </p:nvSpPr>
            <p:spPr bwMode="auto">
              <a:xfrm>
                <a:off x="739" y="1708"/>
                <a:ext cx="1" cy="138"/>
              </a:xfrm>
              <a:prstGeom prst="line">
                <a:avLst/>
              </a:prstGeom>
              <a:noFill/>
              <a:ln w="28440">
                <a:solidFill>
                  <a:srgbClr val="CC3300"/>
                </a:solidFill>
                <a:miter lim="800000"/>
                <a:headEnd/>
                <a:tailEnd type="triangle" w="med" len="med"/>
              </a:ln>
              <a:effectLst/>
            </p:spPr>
            <p:txBody>
              <a:bodyPr/>
              <a:lstStyle/>
              <a:p>
                <a:endParaRPr lang="pl-PL"/>
              </a:p>
            </p:txBody>
          </p:sp>
          <p:sp>
            <p:nvSpPr>
              <p:cNvPr id="80916" name="Line 20"/>
              <p:cNvSpPr>
                <a:spLocks noChangeShapeType="1"/>
              </p:cNvSpPr>
              <p:nvPr/>
            </p:nvSpPr>
            <p:spPr bwMode="auto">
              <a:xfrm>
                <a:off x="3012" y="1708"/>
                <a:ext cx="1" cy="138"/>
              </a:xfrm>
              <a:prstGeom prst="line">
                <a:avLst/>
              </a:prstGeom>
              <a:noFill/>
              <a:ln w="28440">
                <a:solidFill>
                  <a:srgbClr val="CC3300"/>
                </a:solidFill>
                <a:miter lim="800000"/>
                <a:headEnd/>
                <a:tailEnd type="triangle" w="med" len="med"/>
              </a:ln>
              <a:effectLst/>
            </p:spPr>
            <p:txBody>
              <a:bodyPr/>
              <a:lstStyle/>
              <a:p>
                <a:endParaRPr lang="pl-PL"/>
              </a:p>
            </p:txBody>
          </p:sp>
        </p:grpSp>
        <p:sp>
          <p:nvSpPr>
            <p:cNvPr id="80917" name="Text Box 21"/>
            <p:cNvSpPr txBox="1">
              <a:spLocks noChangeArrowheads="1"/>
            </p:cNvSpPr>
            <p:nvPr/>
          </p:nvSpPr>
          <p:spPr bwMode="auto">
            <a:xfrm>
              <a:off x="270" y="1924"/>
              <a:ext cx="974" cy="442"/>
            </a:xfrm>
            <a:prstGeom prst="rect">
              <a:avLst/>
            </a:prstGeom>
            <a:solidFill>
              <a:srgbClr val="FFFFFF"/>
            </a:solid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Funkcje życiowe/Struktury ciała</a:t>
              </a:r>
            </a:p>
          </p:txBody>
        </p:sp>
        <p:sp>
          <p:nvSpPr>
            <p:cNvPr id="80918" name="Text Box 22"/>
            <p:cNvSpPr txBox="1">
              <a:spLocks noChangeArrowheads="1"/>
            </p:cNvSpPr>
            <p:nvPr/>
          </p:nvSpPr>
          <p:spPr bwMode="auto">
            <a:xfrm>
              <a:off x="1497" y="1957"/>
              <a:ext cx="722" cy="187"/>
            </a:xfrm>
            <a:prstGeom prst="rect">
              <a:avLst/>
            </a:prstGeom>
            <a:solidFill>
              <a:srgbClr val="FFFFFF"/>
            </a:solid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Czynności</a:t>
              </a:r>
            </a:p>
          </p:txBody>
        </p:sp>
        <p:sp>
          <p:nvSpPr>
            <p:cNvPr id="80919" name="Text Box 23"/>
            <p:cNvSpPr txBox="1">
              <a:spLocks noChangeArrowheads="1"/>
            </p:cNvSpPr>
            <p:nvPr/>
          </p:nvSpPr>
          <p:spPr bwMode="auto">
            <a:xfrm>
              <a:off x="2579" y="1965"/>
              <a:ext cx="866" cy="187"/>
            </a:xfrm>
            <a:prstGeom prst="rect">
              <a:avLst/>
            </a:prstGeom>
            <a:no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Uczestnictwo</a:t>
              </a:r>
            </a:p>
          </p:txBody>
        </p:sp>
        <p:sp>
          <p:nvSpPr>
            <p:cNvPr id="80920" name="Line 24"/>
            <p:cNvSpPr>
              <a:spLocks noChangeShapeType="1"/>
            </p:cNvSpPr>
            <p:nvPr/>
          </p:nvSpPr>
          <p:spPr bwMode="auto">
            <a:xfrm>
              <a:off x="1244" y="2059"/>
              <a:ext cx="253" cy="1"/>
            </a:xfrm>
            <a:prstGeom prst="line">
              <a:avLst/>
            </a:prstGeom>
            <a:noFill/>
            <a:ln w="28440">
              <a:solidFill>
                <a:srgbClr val="CC3300"/>
              </a:solidFill>
              <a:miter lim="800000"/>
              <a:headEnd type="triangle" w="med" len="med"/>
              <a:tailEnd type="triangle" w="med" len="med"/>
            </a:ln>
            <a:effectLst/>
          </p:spPr>
          <p:txBody>
            <a:bodyPr/>
            <a:lstStyle/>
            <a:p>
              <a:endParaRPr lang="pl-PL"/>
            </a:p>
          </p:txBody>
        </p:sp>
        <p:sp>
          <p:nvSpPr>
            <p:cNvPr id="80921" name="Line 25"/>
            <p:cNvSpPr>
              <a:spLocks noChangeShapeType="1"/>
            </p:cNvSpPr>
            <p:nvPr/>
          </p:nvSpPr>
          <p:spPr bwMode="auto">
            <a:xfrm>
              <a:off x="2182" y="2059"/>
              <a:ext cx="253" cy="1"/>
            </a:xfrm>
            <a:prstGeom prst="line">
              <a:avLst/>
            </a:prstGeom>
            <a:noFill/>
            <a:ln w="28440">
              <a:solidFill>
                <a:srgbClr val="CC3300"/>
              </a:solidFill>
              <a:miter lim="800000"/>
              <a:headEnd type="triangle" w="med" len="med"/>
              <a:tailEnd type="triangle" w="med" len="med"/>
            </a:ln>
            <a:effectLst/>
          </p:spPr>
          <p:txBody>
            <a:bodyPr/>
            <a:lstStyle/>
            <a:p>
              <a:endParaRPr lang="pl-PL"/>
            </a:p>
          </p:txBody>
        </p:sp>
      </p:grpSp>
      <p:sp>
        <p:nvSpPr>
          <p:cNvPr id="80922" name="Text Box 26"/>
          <p:cNvSpPr txBox="1">
            <a:spLocks noChangeArrowheads="1"/>
          </p:cNvSpPr>
          <p:nvPr/>
        </p:nvSpPr>
        <p:spPr bwMode="auto">
          <a:xfrm>
            <a:off x="214313" y="142875"/>
            <a:ext cx="8715375" cy="1143000"/>
          </a:xfrm>
          <a:prstGeom prst="rect">
            <a:avLst/>
          </a:prstGeom>
          <a:noFill/>
          <a:ln w="9525">
            <a:noFill/>
            <a:round/>
            <a:headEnd/>
            <a:tailEnd/>
          </a:ln>
          <a:effectLst/>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1. Zintegrowany biopsychospołeczny model funkcjonowania i niepełnosprawności ICF</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395288" y="1214438"/>
            <a:ext cx="8424862" cy="4751387"/>
          </a:xfrm>
          <a:prstGeom prst="rect">
            <a:avLst/>
          </a:prstGeom>
          <a:noFill/>
          <a:ln w="9525">
            <a:noFill/>
            <a:round/>
            <a:headEnd/>
            <a:tailEnd/>
          </a:ln>
          <a:effectLst/>
        </p:spPr>
        <p:txBody>
          <a:bodyPr/>
          <a:lstStyle/>
          <a:p>
            <a:pPr>
              <a:lnSpc>
                <a:spcPct val="11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CC0000"/>
                </a:solidFill>
                <a:latin typeface="Verdana" pitchFamily="32" charset="0"/>
                <a:ea typeface="MS Gothic" charset="0"/>
                <a:cs typeface="MS Gothic" charset="0"/>
              </a:rPr>
              <a:t>ICF</a:t>
            </a:r>
            <a:r>
              <a:rPr lang="en-US" sz="2000">
                <a:solidFill>
                  <a:srgbClr val="4D4D4D"/>
                </a:solidFill>
                <a:latin typeface="Verdana" pitchFamily="32" charset="0"/>
                <a:ea typeface="MS Gothic" charset="0"/>
                <a:cs typeface="MS Gothic" charset="0"/>
              </a:rPr>
              <a:t> to </a:t>
            </a:r>
            <a:r>
              <a:rPr lang="en-US" sz="2000" b="1">
                <a:solidFill>
                  <a:srgbClr val="4D4D4D"/>
                </a:solidFill>
                <a:latin typeface="Verdana" pitchFamily="32" charset="0"/>
                <a:ea typeface="MS Gothic" charset="0"/>
                <a:cs typeface="MS Gothic" charset="0"/>
              </a:rPr>
              <a:t>model uniwersalny</a:t>
            </a:r>
            <a:r>
              <a:rPr lang="en-US" sz="2000">
                <a:solidFill>
                  <a:srgbClr val="4D4D4D"/>
                </a:solidFill>
                <a:latin typeface="Verdana" pitchFamily="32" charset="0"/>
                <a:ea typeface="MS Gothic" charset="0"/>
                <a:cs typeface="MS Gothic" charset="0"/>
              </a:rPr>
              <a:t>, który</a:t>
            </a:r>
            <a:r>
              <a:rPr lang="en-US" sz="2000" b="1">
                <a:solidFill>
                  <a:srgbClr val="4D4D4D"/>
                </a:solidFill>
                <a:latin typeface="Verdana" pitchFamily="32" charset="0"/>
                <a:ea typeface="MS Gothic" charset="0"/>
                <a:cs typeface="MS Gothic" charset="0"/>
              </a:rPr>
              <a:t> odnosi się do wszystkich ludzi</a:t>
            </a:r>
            <a:r>
              <a:rPr lang="en-US" sz="2000">
                <a:solidFill>
                  <a:srgbClr val="4D4D4D"/>
                </a:solidFill>
                <a:latin typeface="Verdana" pitchFamily="32" charset="0"/>
                <a:ea typeface="MS Gothic" charset="0"/>
                <a:cs typeface="MS Gothic" charset="0"/>
              </a:rPr>
              <a:t>,</a:t>
            </a:r>
            <a:r>
              <a:rPr lang="en-US" sz="2000" b="1">
                <a:solidFill>
                  <a:srgbClr val="4D4D4D"/>
                </a:solidFill>
                <a:latin typeface="Verdana" pitchFamily="32" charset="0"/>
                <a:ea typeface="MS Gothic" charset="0"/>
                <a:cs typeface="MS Gothic" charset="0"/>
              </a:rPr>
              <a:t> </a:t>
            </a:r>
            <a:r>
              <a:rPr lang="en-US" sz="2000">
                <a:solidFill>
                  <a:srgbClr val="4D4D4D"/>
                </a:solidFill>
                <a:latin typeface="Verdana" pitchFamily="32" charset="0"/>
                <a:ea typeface="MS Gothic" charset="0"/>
                <a:cs typeface="MS Gothic" charset="0"/>
              </a:rPr>
              <a:t>niezależnie od kultury, schorzenia, płci czy wieku. Nie tworzy z niepełnosprawności cechy wyróżniającej mniejszość, lecz opisuje wszystkie dziedziny funkcjonowania i niepełnosprawności, które dotyczą każdego człowieka.</a:t>
            </a:r>
          </a:p>
        </p:txBody>
      </p:sp>
      <p:grpSp>
        <p:nvGrpSpPr>
          <p:cNvPr id="81922" name="Group 2"/>
          <p:cNvGrpSpPr>
            <a:grpSpLocks/>
          </p:cNvGrpSpPr>
          <p:nvPr/>
        </p:nvGrpSpPr>
        <p:grpSpPr bwMode="auto">
          <a:xfrm>
            <a:off x="3276600" y="3071813"/>
            <a:ext cx="2981325" cy="2981325"/>
            <a:chOff x="2064" y="1935"/>
            <a:chExt cx="1878" cy="1878"/>
          </a:xfrm>
        </p:grpSpPr>
        <p:pic>
          <p:nvPicPr>
            <p:cNvPr id="81923" name="Picture 3"/>
            <p:cNvPicPr>
              <a:picLocks noChangeAspect="1" noChangeArrowheads="1"/>
            </p:cNvPicPr>
            <p:nvPr/>
          </p:nvPicPr>
          <p:blipFill>
            <a:blip r:embed="rId3" cstate="print"/>
            <a:srcRect/>
            <a:stretch>
              <a:fillRect/>
            </a:stretch>
          </p:blipFill>
          <p:spPr bwMode="auto">
            <a:xfrm>
              <a:off x="2064" y="1935"/>
              <a:ext cx="1879" cy="1879"/>
            </a:xfrm>
            <a:prstGeom prst="rect">
              <a:avLst/>
            </a:prstGeom>
            <a:noFill/>
            <a:ln w="9525">
              <a:noFill/>
              <a:round/>
              <a:headEnd/>
              <a:tailEnd/>
            </a:ln>
            <a:effectLst/>
          </p:spPr>
        </p:pic>
        <p:sp>
          <p:nvSpPr>
            <p:cNvPr id="81924" name="Text Box 4"/>
            <p:cNvSpPr txBox="1">
              <a:spLocks noChangeArrowheads="1"/>
            </p:cNvSpPr>
            <p:nvPr/>
          </p:nvSpPr>
          <p:spPr bwMode="auto">
            <a:xfrm>
              <a:off x="2064" y="1935"/>
              <a:ext cx="1879" cy="1879"/>
            </a:xfrm>
            <a:prstGeom prst="rect">
              <a:avLst/>
            </a:prstGeom>
            <a:noFill/>
            <a:ln w="9525">
              <a:noFill/>
              <a:round/>
              <a:headEnd/>
              <a:tailEnd/>
            </a:ln>
            <a:effectLst/>
          </p:spPr>
          <p:txBody>
            <a:bodyPr wrap="none" anchor="ctr"/>
            <a:lstStyle/>
            <a:p>
              <a:endParaRPr lang="pl-PL"/>
            </a:p>
          </p:txBody>
        </p:sp>
      </p:grpSp>
      <p:sp>
        <p:nvSpPr>
          <p:cNvPr id="81925" name="Text Box 5"/>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E85E06F-ABBF-4ED7-A74D-D3968324862F}"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de-CH" sz="1200" b="1">
              <a:solidFill>
                <a:srgbClr val="4D4D4D"/>
              </a:solidFill>
              <a:latin typeface="Verdana" pitchFamily="32" charset="0"/>
              <a:ea typeface="MS Gothic" charset="0"/>
              <a:cs typeface="MS Gothic" charset="0"/>
            </a:endParaRPr>
          </a:p>
        </p:txBody>
      </p:sp>
      <p:sp>
        <p:nvSpPr>
          <p:cNvPr id="81926" name="Rectangle 6"/>
          <p:cNvSpPr>
            <a:spLocks noChangeArrowheads="1"/>
          </p:cNvSpPr>
          <p:nvPr/>
        </p:nvSpPr>
        <p:spPr bwMode="auto">
          <a:xfrm>
            <a:off x="468313" y="1268413"/>
            <a:ext cx="4943475" cy="5029200"/>
          </a:xfrm>
          <a:prstGeom prst="rect">
            <a:avLst/>
          </a:prstGeom>
          <a:noFill/>
          <a:ln w="9525">
            <a:noFill/>
            <a:round/>
            <a:headEnd/>
            <a:tailEnd/>
          </a:ln>
          <a:effectLst/>
        </p:spPr>
        <p:txBody>
          <a:bodyPr wrap="none" anchor="ctr"/>
          <a:lstStyle/>
          <a:p>
            <a:endParaRPr lang="pl-PL"/>
          </a:p>
        </p:txBody>
      </p:sp>
      <p:grpSp>
        <p:nvGrpSpPr>
          <p:cNvPr id="81927" name="Group 7"/>
          <p:cNvGrpSpPr>
            <a:grpSpLocks/>
          </p:cNvGrpSpPr>
          <p:nvPr/>
        </p:nvGrpSpPr>
        <p:grpSpPr bwMode="auto">
          <a:xfrm>
            <a:off x="3044825" y="4143375"/>
            <a:ext cx="3454400" cy="935038"/>
            <a:chOff x="1918" y="2610"/>
            <a:chExt cx="2176" cy="589"/>
          </a:xfrm>
        </p:grpSpPr>
        <p:pic>
          <p:nvPicPr>
            <p:cNvPr id="81928" name="Picture 8"/>
            <p:cNvPicPr>
              <a:picLocks noChangeAspect="1" noChangeArrowheads="1"/>
            </p:cNvPicPr>
            <p:nvPr/>
          </p:nvPicPr>
          <p:blipFill>
            <a:blip r:embed="rId4" cstate="print"/>
            <a:srcRect/>
            <a:stretch>
              <a:fillRect/>
            </a:stretch>
          </p:blipFill>
          <p:spPr bwMode="auto">
            <a:xfrm>
              <a:off x="1918" y="2636"/>
              <a:ext cx="371" cy="535"/>
            </a:xfrm>
            <a:prstGeom prst="rect">
              <a:avLst/>
            </a:prstGeom>
            <a:noFill/>
            <a:ln w="9525">
              <a:noFill/>
              <a:round/>
              <a:headEnd/>
              <a:tailEnd/>
            </a:ln>
            <a:effectLst/>
          </p:spPr>
        </p:pic>
        <p:pic>
          <p:nvPicPr>
            <p:cNvPr id="81929" name="Picture 9"/>
            <p:cNvPicPr>
              <a:picLocks noChangeAspect="1" noChangeArrowheads="1"/>
            </p:cNvPicPr>
            <p:nvPr/>
          </p:nvPicPr>
          <p:blipFill>
            <a:blip r:embed="rId5" cstate="print"/>
            <a:srcRect/>
            <a:stretch>
              <a:fillRect/>
            </a:stretch>
          </p:blipFill>
          <p:spPr bwMode="auto">
            <a:xfrm>
              <a:off x="2204" y="2634"/>
              <a:ext cx="416" cy="536"/>
            </a:xfrm>
            <a:prstGeom prst="rect">
              <a:avLst/>
            </a:prstGeom>
            <a:noFill/>
            <a:ln w="9525">
              <a:noFill/>
              <a:round/>
              <a:headEnd/>
              <a:tailEnd/>
            </a:ln>
            <a:effectLst/>
          </p:spPr>
        </p:pic>
        <p:pic>
          <p:nvPicPr>
            <p:cNvPr id="81930" name="Picture 10"/>
            <p:cNvPicPr>
              <a:picLocks noChangeAspect="1" noChangeArrowheads="1"/>
            </p:cNvPicPr>
            <p:nvPr/>
          </p:nvPicPr>
          <p:blipFill>
            <a:blip r:embed="rId6" cstate="print"/>
            <a:srcRect/>
            <a:stretch>
              <a:fillRect/>
            </a:stretch>
          </p:blipFill>
          <p:spPr bwMode="auto">
            <a:xfrm>
              <a:off x="2590" y="2636"/>
              <a:ext cx="376" cy="562"/>
            </a:xfrm>
            <a:prstGeom prst="rect">
              <a:avLst/>
            </a:prstGeom>
            <a:noFill/>
            <a:ln w="9525">
              <a:noFill/>
              <a:round/>
              <a:headEnd/>
              <a:tailEnd/>
            </a:ln>
            <a:effectLst/>
          </p:spPr>
        </p:pic>
        <p:pic>
          <p:nvPicPr>
            <p:cNvPr id="81931" name="Picture 11"/>
            <p:cNvPicPr>
              <a:picLocks noChangeAspect="1" noChangeArrowheads="1"/>
            </p:cNvPicPr>
            <p:nvPr/>
          </p:nvPicPr>
          <p:blipFill>
            <a:blip r:embed="rId7" cstate="print"/>
            <a:srcRect/>
            <a:stretch>
              <a:fillRect/>
            </a:stretch>
          </p:blipFill>
          <p:spPr bwMode="auto">
            <a:xfrm>
              <a:off x="2943" y="2649"/>
              <a:ext cx="384" cy="551"/>
            </a:xfrm>
            <a:prstGeom prst="rect">
              <a:avLst/>
            </a:prstGeom>
            <a:noFill/>
            <a:ln w="9525">
              <a:noFill/>
              <a:round/>
              <a:headEnd/>
              <a:tailEnd/>
            </a:ln>
            <a:effectLst/>
          </p:spPr>
        </p:pic>
        <p:pic>
          <p:nvPicPr>
            <p:cNvPr id="81932" name="Picture 12"/>
            <p:cNvPicPr>
              <a:picLocks noChangeAspect="1" noChangeArrowheads="1"/>
            </p:cNvPicPr>
            <p:nvPr/>
          </p:nvPicPr>
          <p:blipFill>
            <a:blip r:embed="rId8" cstate="print"/>
            <a:srcRect/>
            <a:stretch>
              <a:fillRect/>
            </a:stretch>
          </p:blipFill>
          <p:spPr bwMode="auto">
            <a:xfrm>
              <a:off x="3303" y="2640"/>
              <a:ext cx="408" cy="551"/>
            </a:xfrm>
            <a:prstGeom prst="rect">
              <a:avLst/>
            </a:prstGeom>
            <a:noFill/>
            <a:ln w="9525">
              <a:noFill/>
              <a:round/>
              <a:headEnd/>
              <a:tailEnd/>
            </a:ln>
            <a:effectLst/>
          </p:spPr>
        </p:pic>
        <p:pic>
          <p:nvPicPr>
            <p:cNvPr id="81933" name="Picture 13"/>
            <p:cNvPicPr>
              <a:picLocks noChangeAspect="1" noChangeArrowheads="1"/>
            </p:cNvPicPr>
            <p:nvPr/>
          </p:nvPicPr>
          <p:blipFill>
            <a:blip r:embed="rId9" cstate="print"/>
            <a:srcRect/>
            <a:stretch>
              <a:fillRect/>
            </a:stretch>
          </p:blipFill>
          <p:spPr bwMode="auto">
            <a:xfrm>
              <a:off x="3678" y="2610"/>
              <a:ext cx="417" cy="582"/>
            </a:xfrm>
            <a:prstGeom prst="rect">
              <a:avLst/>
            </a:prstGeom>
            <a:noFill/>
            <a:ln w="9525">
              <a:noFill/>
              <a:round/>
              <a:headEnd/>
              <a:tailEnd/>
            </a:ln>
            <a:effectLst/>
          </p:spPr>
        </p:pic>
      </p:grpSp>
      <p:sp>
        <p:nvSpPr>
          <p:cNvPr id="81934" name="Text Box 14"/>
          <p:cNvSpPr txBox="1">
            <a:spLocks noChangeArrowheads="1"/>
          </p:cNvSpPr>
          <p:nvPr/>
        </p:nvSpPr>
        <p:spPr bwMode="auto">
          <a:xfrm>
            <a:off x="214313" y="-142875"/>
            <a:ext cx="8715375"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1. Zintegrowany biopsychospołeczny model funkcjonowania i niepełnosprawności ICF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fill="hold" nodeType="afterEffect">
                                  <p:stCondLst>
                                    <p:cond delay="0"/>
                                  </p:stCondLst>
                                  <p:childTnLst>
                                    <p:set>
                                      <p:cBhvr additive="repl">
                                        <p:cTn id="6" dur="1" fill="hold">
                                          <p:stCondLst>
                                            <p:cond delay="0"/>
                                          </p:stCondLst>
                                        </p:cTn>
                                        <p:tgtEl>
                                          <p:spTgt spid="81922"/>
                                        </p:tgtEl>
                                        <p:attrNameLst>
                                          <p:attrName>style.visibility</p:attrName>
                                        </p:attrNameLst>
                                      </p:cBhvr>
                                      <p:to>
                                        <p:strVal val="visible"/>
                                      </p:to>
                                    </p:set>
                                    <p:anim calcmode="lin" valueType="num">
                                      <p:cBhvr additive="repl">
                                        <p:cTn id="7" dur="2000" fill="hold"/>
                                        <p:tgtEl>
                                          <p:spTgt spid="81922"/>
                                        </p:tgtEl>
                                        <p:attrNameLst>
                                          <p:attrName>ppt_w</p:attrName>
                                        </p:attrNameLst>
                                      </p:cBhvr>
                                      <p:tavLst>
                                        <p:tav tm="100000">
                                          <p:val>
                                            <p:strVal val="0"/>
                                          </p:val>
                                        </p:tav>
                                        <p:tav tm="100000">
                                          <p:val>
                                            <p:strVal val="#ppt_w"/>
                                          </p:val>
                                        </p:tav>
                                      </p:tavLst>
                                    </p:anim>
                                    <p:anim calcmode="lin" valueType="num">
                                      <p:cBhvr additive="repl">
                                        <p:cTn id="8" dur="2000" fill="hold"/>
                                        <p:tgtEl>
                                          <p:spTgt spid="81922"/>
                                        </p:tgtEl>
                                        <p:attrNameLst>
                                          <p:attrName>ppt_h</p:attrName>
                                        </p:attrNameLst>
                                      </p:cBhvr>
                                      <p:tavLst>
                                        <p:tav tm="100000">
                                          <p:val>
                                            <p:strVal val="0"/>
                                          </p:val>
                                        </p:tav>
                                        <p:tav tm="100000">
                                          <p:val>
                                            <p:strVal val="#ppt_h"/>
                                          </p:val>
                                        </p:tav>
                                      </p:tavLst>
                                    </p:anim>
                                    <p:animEffect transition="in" filter="fade">
                                      <p:cBhvr additive="repl">
                                        <p:cTn id="9" dur="2000"/>
                                        <p:tgtEl>
                                          <p:spTgt spid="81922"/>
                                        </p:tgtEl>
                                      </p:cBhvr>
                                    </p:animEffect>
                                  </p:childTnLst>
                                </p:cTn>
                              </p:par>
                            </p:childTnLst>
                          </p:cTn>
                        </p:par>
                        <p:par>
                          <p:cTn id="10" fill="hold">
                            <p:stCondLst>
                              <p:cond delay="2500"/>
                            </p:stCondLst>
                            <p:childTnLst>
                              <p:par>
                                <p:cTn id="11" presetID="53" presetClass="entr" fill="hold" nodeType="afterEffect">
                                  <p:stCondLst>
                                    <p:cond delay="0"/>
                                  </p:stCondLst>
                                  <p:childTnLst>
                                    <p:set>
                                      <p:cBhvr additive="repl">
                                        <p:cTn id="12" dur="1" fill="hold">
                                          <p:stCondLst>
                                            <p:cond delay="0"/>
                                          </p:stCondLst>
                                        </p:cTn>
                                        <p:tgtEl>
                                          <p:spTgt spid="81927"/>
                                        </p:tgtEl>
                                        <p:attrNameLst>
                                          <p:attrName>style.visibility</p:attrName>
                                        </p:attrNameLst>
                                      </p:cBhvr>
                                      <p:to>
                                        <p:strVal val="visible"/>
                                      </p:to>
                                    </p:set>
                                    <p:anim calcmode="lin" valueType="num">
                                      <p:cBhvr additive="repl">
                                        <p:cTn id="13" dur="2000" fill="hold"/>
                                        <p:tgtEl>
                                          <p:spTgt spid="81927"/>
                                        </p:tgtEl>
                                        <p:attrNameLst>
                                          <p:attrName>ppt_w</p:attrName>
                                        </p:attrNameLst>
                                      </p:cBhvr>
                                      <p:tavLst>
                                        <p:tav tm="100000">
                                          <p:val>
                                            <p:strVal val="0"/>
                                          </p:val>
                                        </p:tav>
                                        <p:tav tm="100000">
                                          <p:val>
                                            <p:strVal val="#ppt_w"/>
                                          </p:val>
                                        </p:tav>
                                      </p:tavLst>
                                    </p:anim>
                                    <p:anim calcmode="lin" valueType="num">
                                      <p:cBhvr additive="repl">
                                        <p:cTn id="14" dur="2000" fill="hold"/>
                                        <p:tgtEl>
                                          <p:spTgt spid="81927"/>
                                        </p:tgtEl>
                                        <p:attrNameLst>
                                          <p:attrName>ppt_h</p:attrName>
                                        </p:attrNameLst>
                                      </p:cBhvr>
                                      <p:tavLst>
                                        <p:tav tm="100000">
                                          <p:val>
                                            <p:strVal val="0"/>
                                          </p:val>
                                        </p:tav>
                                        <p:tav tm="100000">
                                          <p:val>
                                            <p:strVal val="#ppt_h"/>
                                          </p:val>
                                        </p:tav>
                                      </p:tavLst>
                                    </p:anim>
                                    <p:animEffect transition="in" filter="fade">
                                      <p:cBhvr additive="repl">
                                        <p:cTn id="15" dur="20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3EB3CAD-7A49-4D3C-98C1-B06974F9B53E}"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de-CH" sz="1200" b="1">
              <a:solidFill>
                <a:srgbClr val="4D4D4D"/>
              </a:solidFill>
              <a:latin typeface="Verdana" pitchFamily="32" charset="0"/>
              <a:ea typeface="MS Gothic" charset="0"/>
              <a:cs typeface="MS Gothic" charset="0"/>
            </a:endParaRPr>
          </a:p>
        </p:txBody>
      </p:sp>
      <p:pic>
        <p:nvPicPr>
          <p:cNvPr id="93186" name="Picture 2"/>
          <p:cNvPicPr>
            <a:picLocks noChangeAspect="1" noChangeArrowheads="1"/>
          </p:cNvPicPr>
          <p:nvPr/>
        </p:nvPicPr>
        <p:blipFill>
          <a:blip r:embed="rId3" cstate="print"/>
          <a:srcRect t="5348" b="3334"/>
          <a:stretch>
            <a:fillRect/>
          </a:stretch>
        </p:blipFill>
        <p:spPr bwMode="auto">
          <a:xfrm>
            <a:off x="5857875" y="2286000"/>
            <a:ext cx="3121025" cy="3960813"/>
          </a:xfrm>
          <a:prstGeom prst="rect">
            <a:avLst/>
          </a:prstGeom>
          <a:noFill/>
          <a:ln w="9525">
            <a:noFill/>
            <a:round/>
            <a:headEnd/>
            <a:tailEnd/>
          </a:ln>
          <a:effectLst/>
        </p:spPr>
      </p:pic>
      <p:sp>
        <p:nvSpPr>
          <p:cNvPr id="93187" name="Rectangle 3"/>
          <p:cNvSpPr>
            <a:spLocks noChangeArrowheads="1"/>
          </p:cNvSpPr>
          <p:nvPr/>
        </p:nvSpPr>
        <p:spPr bwMode="auto">
          <a:xfrm>
            <a:off x="220663" y="2781300"/>
            <a:ext cx="5056187" cy="431800"/>
          </a:xfrm>
          <a:prstGeom prst="rect">
            <a:avLst/>
          </a:prstGeom>
          <a:noFill/>
          <a:ln w="19080">
            <a:solidFill>
              <a:srgbClr val="FFFFFF"/>
            </a:solidFill>
            <a:miter lim="800000"/>
            <a:headEnd/>
            <a:tailEnd/>
          </a:ln>
          <a:effectLst/>
        </p:spPr>
        <p:txBody>
          <a:bodyPr wrap="none" anchor="ctr"/>
          <a:lstStyle/>
          <a:p>
            <a:endParaRPr lang="pl-PL"/>
          </a:p>
        </p:txBody>
      </p:sp>
      <p:grpSp>
        <p:nvGrpSpPr>
          <p:cNvPr id="93188" name="Group 4"/>
          <p:cNvGrpSpPr>
            <a:grpSpLocks/>
          </p:cNvGrpSpPr>
          <p:nvPr/>
        </p:nvGrpSpPr>
        <p:grpSpPr bwMode="auto">
          <a:xfrm>
            <a:off x="107950" y="2738438"/>
            <a:ext cx="5684838" cy="3311525"/>
            <a:chOff x="68" y="1725"/>
            <a:chExt cx="3581" cy="2086"/>
          </a:xfrm>
        </p:grpSpPr>
        <p:sp>
          <p:nvSpPr>
            <p:cNvPr id="93189" name="Text Box 5"/>
            <p:cNvSpPr txBox="1">
              <a:spLocks noChangeArrowheads="1"/>
            </p:cNvSpPr>
            <p:nvPr/>
          </p:nvSpPr>
          <p:spPr bwMode="auto">
            <a:xfrm>
              <a:off x="1087" y="1725"/>
              <a:ext cx="1506" cy="212"/>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CC3300"/>
                  </a:solidFill>
                  <a:latin typeface="Arial" charset="0"/>
                  <a:ea typeface="MS Gothic" charset="0"/>
                  <a:cs typeface="MS Gothic" charset="0"/>
                </a:rPr>
                <a:t>Schorzenie</a:t>
              </a:r>
            </a:p>
          </p:txBody>
        </p:sp>
        <p:sp>
          <p:nvSpPr>
            <p:cNvPr id="93190" name="Text Box 6"/>
            <p:cNvSpPr txBox="1">
              <a:spLocks noChangeArrowheads="1"/>
            </p:cNvSpPr>
            <p:nvPr/>
          </p:nvSpPr>
          <p:spPr bwMode="auto">
            <a:xfrm>
              <a:off x="149" y="3446"/>
              <a:ext cx="1505" cy="366"/>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CC3300"/>
                  </a:solidFill>
                  <a:latin typeface="Arial" charset="0"/>
                  <a:ea typeface="MS Gothic" charset="0"/>
                  <a:cs typeface="MS Gothic" charset="0"/>
                </a:rPr>
                <a:t>Czynniki środowiskowe</a:t>
              </a:r>
            </a:p>
          </p:txBody>
        </p:sp>
        <p:sp>
          <p:nvSpPr>
            <p:cNvPr id="93191" name="Text Box 7"/>
            <p:cNvSpPr txBox="1">
              <a:spLocks noChangeArrowheads="1"/>
            </p:cNvSpPr>
            <p:nvPr/>
          </p:nvSpPr>
          <p:spPr bwMode="auto">
            <a:xfrm>
              <a:off x="1982" y="3445"/>
              <a:ext cx="1426" cy="212"/>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CC3300"/>
                  </a:solidFill>
                  <a:latin typeface="Arial" charset="0"/>
                  <a:ea typeface="MS Gothic" charset="0"/>
                  <a:cs typeface="MS Gothic" charset="0"/>
                </a:rPr>
                <a:t>Czynniki osobiste</a:t>
              </a:r>
            </a:p>
          </p:txBody>
        </p:sp>
        <p:grpSp>
          <p:nvGrpSpPr>
            <p:cNvPr id="93192" name="Group 8"/>
            <p:cNvGrpSpPr>
              <a:grpSpLocks/>
            </p:cNvGrpSpPr>
            <p:nvPr/>
          </p:nvGrpSpPr>
          <p:grpSpPr bwMode="auto">
            <a:xfrm>
              <a:off x="598" y="2869"/>
              <a:ext cx="2565" cy="528"/>
              <a:chOff x="598" y="2869"/>
              <a:chExt cx="2565" cy="528"/>
            </a:xfrm>
          </p:grpSpPr>
          <p:sp>
            <p:nvSpPr>
              <p:cNvPr id="93193" name="Line 9"/>
              <p:cNvSpPr>
                <a:spLocks noChangeShapeType="1"/>
              </p:cNvSpPr>
              <p:nvPr/>
            </p:nvSpPr>
            <p:spPr bwMode="auto">
              <a:xfrm>
                <a:off x="2683" y="3259"/>
                <a:ext cx="1" cy="139"/>
              </a:xfrm>
              <a:prstGeom prst="line">
                <a:avLst/>
              </a:prstGeom>
              <a:noFill/>
              <a:ln w="28440">
                <a:solidFill>
                  <a:srgbClr val="CC3300"/>
                </a:solidFill>
                <a:miter lim="800000"/>
                <a:headEnd/>
                <a:tailEnd type="triangle" w="med" len="med"/>
              </a:ln>
              <a:effectLst/>
            </p:spPr>
            <p:txBody>
              <a:bodyPr/>
              <a:lstStyle/>
              <a:p>
                <a:endParaRPr lang="pl-PL"/>
              </a:p>
            </p:txBody>
          </p:sp>
          <p:grpSp>
            <p:nvGrpSpPr>
              <p:cNvPr id="93194" name="Group 10"/>
              <p:cNvGrpSpPr>
                <a:grpSpLocks/>
              </p:cNvGrpSpPr>
              <p:nvPr/>
            </p:nvGrpSpPr>
            <p:grpSpPr bwMode="auto">
              <a:xfrm>
                <a:off x="598" y="2869"/>
                <a:ext cx="2565" cy="528"/>
                <a:chOff x="598" y="2869"/>
                <a:chExt cx="2565" cy="528"/>
              </a:xfrm>
            </p:grpSpPr>
            <p:sp>
              <p:nvSpPr>
                <p:cNvPr id="93195" name="Line 11"/>
                <p:cNvSpPr>
                  <a:spLocks noChangeShapeType="1"/>
                </p:cNvSpPr>
                <p:nvPr/>
              </p:nvSpPr>
              <p:spPr bwMode="auto">
                <a:xfrm>
                  <a:off x="908" y="3259"/>
                  <a:ext cx="1" cy="139"/>
                </a:xfrm>
                <a:prstGeom prst="line">
                  <a:avLst/>
                </a:prstGeom>
                <a:noFill/>
                <a:ln w="28440">
                  <a:solidFill>
                    <a:srgbClr val="CC3300"/>
                  </a:solidFill>
                  <a:miter lim="800000"/>
                  <a:headEnd/>
                  <a:tailEnd type="triangle" w="med" len="med"/>
                </a:ln>
                <a:effectLst/>
              </p:spPr>
              <p:txBody>
                <a:bodyPr/>
                <a:lstStyle/>
                <a:p>
                  <a:endParaRPr lang="pl-PL"/>
                </a:p>
              </p:txBody>
            </p:sp>
            <p:sp>
              <p:nvSpPr>
                <p:cNvPr id="93196" name="Line 12"/>
                <p:cNvSpPr>
                  <a:spLocks noChangeShapeType="1"/>
                </p:cNvSpPr>
                <p:nvPr/>
              </p:nvSpPr>
              <p:spPr bwMode="auto">
                <a:xfrm>
                  <a:off x="908" y="3259"/>
                  <a:ext cx="1776" cy="1"/>
                </a:xfrm>
                <a:prstGeom prst="line">
                  <a:avLst/>
                </a:prstGeom>
                <a:noFill/>
                <a:ln w="28440">
                  <a:solidFill>
                    <a:srgbClr val="CC3300"/>
                  </a:solidFill>
                  <a:miter lim="800000"/>
                  <a:headEnd/>
                  <a:tailEnd/>
                </a:ln>
                <a:effectLst/>
              </p:spPr>
              <p:txBody>
                <a:bodyPr/>
                <a:lstStyle/>
                <a:p>
                  <a:endParaRPr lang="pl-PL"/>
                </a:p>
              </p:txBody>
            </p:sp>
            <p:sp>
              <p:nvSpPr>
                <p:cNvPr id="93197" name="Line 13"/>
                <p:cNvSpPr>
                  <a:spLocks noChangeShapeType="1"/>
                </p:cNvSpPr>
                <p:nvPr/>
              </p:nvSpPr>
              <p:spPr bwMode="auto">
                <a:xfrm flipV="1">
                  <a:off x="1838" y="2868"/>
                  <a:ext cx="1" cy="408"/>
                </a:xfrm>
                <a:prstGeom prst="line">
                  <a:avLst/>
                </a:prstGeom>
                <a:noFill/>
                <a:ln w="28440">
                  <a:solidFill>
                    <a:srgbClr val="CC3300"/>
                  </a:solidFill>
                  <a:miter lim="800000"/>
                  <a:headEnd/>
                  <a:tailEnd type="triangle" w="med" len="med"/>
                </a:ln>
                <a:effectLst/>
              </p:spPr>
              <p:txBody>
                <a:bodyPr/>
                <a:lstStyle/>
                <a:p>
                  <a:endParaRPr lang="pl-PL"/>
                </a:p>
              </p:txBody>
            </p:sp>
            <p:sp>
              <p:nvSpPr>
                <p:cNvPr id="93198" name="Line 14"/>
                <p:cNvSpPr>
                  <a:spLocks noChangeShapeType="1"/>
                </p:cNvSpPr>
                <p:nvPr/>
              </p:nvSpPr>
              <p:spPr bwMode="auto">
                <a:xfrm>
                  <a:off x="598" y="3119"/>
                  <a:ext cx="2565" cy="1"/>
                </a:xfrm>
                <a:prstGeom prst="line">
                  <a:avLst/>
                </a:prstGeom>
                <a:noFill/>
                <a:ln w="28440">
                  <a:solidFill>
                    <a:srgbClr val="CC3300"/>
                  </a:solidFill>
                  <a:miter lim="800000"/>
                  <a:headEnd/>
                  <a:tailEnd/>
                </a:ln>
                <a:effectLst/>
              </p:spPr>
              <p:txBody>
                <a:bodyPr/>
                <a:lstStyle/>
                <a:p>
                  <a:endParaRPr lang="pl-PL"/>
                </a:p>
              </p:txBody>
            </p:sp>
            <p:sp>
              <p:nvSpPr>
                <p:cNvPr id="93199" name="Line 15"/>
                <p:cNvSpPr>
                  <a:spLocks noChangeShapeType="1"/>
                </p:cNvSpPr>
                <p:nvPr/>
              </p:nvSpPr>
              <p:spPr bwMode="auto">
                <a:xfrm flipV="1">
                  <a:off x="598" y="2869"/>
                  <a:ext cx="1" cy="268"/>
                </a:xfrm>
                <a:prstGeom prst="line">
                  <a:avLst/>
                </a:prstGeom>
                <a:noFill/>
                <a:ln w="28440">
                  <a:solidFill>
                    <a:srgbClr val="CC3300"/>
                  </a:solidFill>
                  <a:miter lim="800000"/>
                  <a:headEnd/>
                  <a:tailEnd type="triangle" w="med" len="med"/>
                </a:ln>
                <a:effectLst/>
              </p:spPr>
              <p:txBody>
                <a:bodyPr/>
                <a:lstStyle/>
                <a:p>
                  <a:endParaRPr lang="pl-PL"/>
                </a:p>
              </p:txBody>
            </p:sp>
            <p:sp>
              <p:nvSpPr>
                <p:cNvPr id="93200" name="Line 16"/>
                <p:cNvSpPr>
                  <a:spLocks noChangeShapeType="1"/>
                </p:cNvSpPr>
                <p:nvPr/>
              </p:nvSpPr>
              <p:spPr bwMode="auto">
                <a:xfrm flipV="1">
                  <a:off x="3163" y="2869"/>
                  <a:ext cx="1" cy="268"/>
                </a:xfrm>
                <a:prstGeom prst="line">
                  <a:avLst/>
                </a:prstGeom>
                <a:noFill/>
                <a:ln w="28440">
                  <a:solidFill>
                    <a:srgbClr val="CC3300"/>
                  </a:solidFill>
                  <a:miter lim="800000"/>
                  <a:headEnd/>
                  <a:tailEnd type="triangle" w="med" len="med"/>
                </a:ln>
                <a:effectLst/>
              </p:spPr>
              <p:txBody>
                <a:bodyPr/>
                <a:lstStyle/>
                <a:p>
                  <a:endParaRPr lang="pl-PL"/>
                </a:p>
              </p:txBody>
            </p:sp>
          </p:grpSp>
        </p:grpSp>
        <p:grpSp>
          <p:nvGrpSpPr>
            <p:cNvPr id="93201" name="Group 17"/>
            <p:cNvGrpSpPr>
              <a:grpSpLocks/>
            </p:cNvGrpSpPr>
            <p:nvPr/>
          </p:nvGrpSpPr>
          <p:grpSpPr bwMode="auto">
            <a:xfrm>
              <a:off x="598" y="2050"/>
              <a:ext cx="2565" cy="325"/>
              <a:chOff x="598" y="2050"/>
              <a:chExt cx="2565" cy="325"/>
            </a:xfrm>
          </p:grpSpPr>
          <p:sp>
            <p:nvSpPr>
              <p:cNvPr id="93202" name="Line 18"/>
              <p:cNvSpPr>
                <a:spLocks noChangeShapeType="1"/>
              </p:cNvSpPr>
              <p:nvPr/>
            </p:nvSpPr>
            <p:spPr bwMode="auto">
              <a:xfrm>
                <a:off x="1838" y="2050"/>
                <a:ext cx="1" cy="326"/>
              </a:xfrm>
              <a:prstGeom prst="line">
                <a:avLst/>
              </a:prstGeom>
              <a:noFill/>
              <a:ln w="28440">
                <a:solidFill>
                  <a:srgbClr val="CC3300"/>
                </a:solidFill>
                <a:miter lim="800000"/>
                <a:headEnd type="triangle" w="med" len="med"/>
                <a:tailEnd type="triangle" w="med" len="med"/>
              </a:ln>
              <a:effectLst/>
            </p:spPr>
            <p:txBody>
              <a:bodyPr/>
              <a:lstStyle/>
              <a:p>
                <a:endParaRPr lang="pl-PL"/>
              </a:p>
            </p:txBody>
          </p:sp>
          <p:sp>
            <p:nvSpPr>
              <p:cNvPr id="93203" name="Line 19"/>
              <p:cNvSpPr>
                <a:spLocks noChangeShapeType="1"/>
              </p:cNvSpPr>
              <p:nvPr/>
            </p:nvSpPr>
            <p:spPr bwMode="auto">
              <a:xfrm>
                <a:off x="598" y="2194"/>
                <a:ext cx="2565" cy="1"/>
              </a:xfrm>
              <a:prstGeom prst="line">
                <a:avLst/>
              </a:prstGeom>
              <a:noFill/>
              <a:ln w="28440">
                <a:solidFill>
                  <a:srgbClr val="CC3300"/>
                </a:solidFill>
                <a:miter lim="800000"/>
                <a:headEnd/>
                <a:tailEnd/>
              </a:ln>
              <a:effectLst/>
            </p:spPr>
            <p:txBody>
              <a:bodyPr/>
              <a:lstStyle/>
              <a:p>
                <a:endParaRPr lang="pl-PL"/>
              </a:p>
            </p:txBody>
          </p:sp>
          <p:sp>
            <p:nvSpPr>
              <p:cNvPr id="93204" name="Line 20"/>
              <p:cNvSpPr>
                <a:spLocks noChangeShapeType="1"/>
              </p:cNvSpPr>
              <p:nvPr/>
            </p:nvSpPr>
            <p:spPr bwMode="auto">
              <a:xfrm>
                <a:off x="598" y="2194"/>
                <a:ext cx="1" cy="181"/>
              </a:xfrm>
              <a:prstGeom prst="line">
                <a:avLst/>
              </a:prstGeom>
              <a:noFill/>
              <a:ln w="28440">
                <a:solidFill>
                  <a:srgbClr val="CC3300"/>
                </a:solidFill>
                <a:miter lim="800000"/>
                <a:headEnd/>
                <a:tailEnd type="triangle" w="med" len="med"/>
              </a:ln>
              <a:effectLst/>
            </p:spPr>
            <p:txBody>
              <a:bodyPr/>
              <a:lstStyle/>
              <a:p>
                <a:endParaRPr lang="pl-PL"/>
              </a:p>
            </p:txBody>
          </p:sp>
          <p:sp>
            <p:nvSpPr>
              <p:cNvPr id="93205" name="Line 21"/>
              <p:cNvSpPr>
                <a:spLocks noChangeShapeType="1"/>
              </p:cNvSpPr>
              <p:nvPr/>
            </p:nvSpPr>
            <p:spPr bwMode="auto">
              <a:xfrm>
                <a:off x="3163" y="2194"/>
                <a:ext cx="1" cy="181"/>
              </a:xfrm>
              <a:prstGeom prst="line">
                <a:avLst/>
              </a:prstGeom>
              <a:noFill/>
              <a:ln w="28440">
                <a:solidFill>
                  <a:srgbClr val="CC3300"/>
                </a:solidFill>
                <a:miter lim="800000"/>
                <a:headEnd/>
                <a:tailEnd type="triangle" w="med" len="med"/>
              </a:ln>
              <a:effectLst/>
            </p:spPr>
            <p:txBody>
              <a:bodyPr/>
              <a:lstStyle/>
              <a:p>
                <a:endParaRPr lang="pl-PL"/>
              </a:p>
            </p:txBody>
          </p:sp>
        </p:grpSp>
        <p:sp>
          <p:nvSpPr>
            <p:cNvPr id="93206" name="Text Box 22"/>
            <p:cNvSpPr txBox="1">
              <a:spLocks noChangeArrowheads="1"/>
            </p:cNvSpPr>
            <p:nvPr/>
          </p:nvSpPr>
          <p:spPr bwMode="auto">
            <a:xfrm>
              <a:off x="68" y="2477"/>
              <a:ext cx="1100" cy="496"/>
            </a:xfrm>
            <a:prstGeom prst="rect">
              <a:avLst/>
            </a:prstGeom>
            <a:no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CC3300"/>
                  </a:solidFill>
                  <a:latin typeface="Arial" charset="0"/>
                  <a:ea typeface="MS Gothic" charset="0"/>
                  <a:cs typeface="MS Gothic" charset="0"/>
                </a:rPr>
                <a:t>Funkcje życiowe/ Struktury ciała</a:t>
              </a:r>
            </a:p>
          </p:txBody>
        </p:sp>
        <p:sp>
          <p:nvSpPr>
            <p:cNvPr id="93207" name="Text Box 23"/>
            <p:cNvSpPr txBox="1">
              <a:spLocks noChangeArrowheads="1"/>
            </p:cNvSpPr>
            <p:nvPr/>
          </p:nvSpPr>
          <p:spPr bwMode="auto">
            <a:xfrm>
              <a:off x="1453" y="2520"/>
              <a:ext cx="814" cy="205"/>
            </a:xfrm>
            <a:prstGeom prst="rect">
              <a:avLst/>
            </a:prstGeom>
            <a:solidFill>
              <a:srgbClr val="FFFFFF"/>
            </a:solid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CC3300"/>
                  </a:solidFill>
                  <a:latin typeface="Arial" charset="0"/>
                  <a:ea typeface="MS Gothic" charset="0"/>
                  <a:cs typeface="MS Gothic" charset="0"/>
                </a:rPr>
                <a:t>Czynności</a:t>
              </a:r>
            </a:p>
          </p:txBody>
        </p:sp>
        <p:sp>
          <p:nvSpPr>
            <p:cNvPr id="93208" name="Text Box 24"/>
            <p:cNvSpPr txBox="1">
              <a:spLocks noChangeArrowheads="1"/>
            </p:cNvSpPr>
            <p:nvPr/>
          </p:nvSpPr>
          <p:spPr bwMode="auto">
            <a:xfrm>
              <a:off x="2673" y="2531"/>
              <a:ext cx="977" cy="205"/>
            </a:xfrm>
            <a:prstGeom prst="rect">
              <a:avLst/>
            </a:prstGeom>
            <a:noFill/>
            <a:ln w="9525">
              <a:noFill/>
              <a:round/>
              <a:headEnd/>
              <a:tailEnd/>
            </a:ln>
            <a:effectLst/>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CC3300"/>
                  </a:solidFill>
                  <a:latin typeface="Arial" charset="0"/>
                  <a:ea typeface="MS Gothic" charset="0"/>
                  <a:cs typeface="MS Gothic" charset="0"/>
                </a:rPr>
                <a:t>Uczestnictwo</a:t>
              </a:r>
            </a:p>
          </p:txBody>
        </p:sp>
        <p:sp>
          <p:nvSpPr>
            <p:cNvPr id="93209" name="Line 25"/>
            <p:cNvSpPr>
              <a:spLocks noChangeShapeType="1"/>
            </p:cNvSpPr>
            <p:nvPr/>
          </p:nvSpPr>
          <p:spPr bwMode="auto">
            <a:xfrm>
              <a:off x="1167" y="2654"/>
              <a:ext cx="285" cy="1"/>
            </a:xfrm>
            <a:prstGeom prst="line">
              <a:avLst/>
            </a:prstGeom>
            <a:noFill/>
            <a:ln w="28440">
              <a:solidFill>
                <a:srgbClr val="CC3300"/>
              </a:solidFill>
              <a:miter lim="800000"/>
              <a:headEnd type="triangle" w="med" len="med"/>
              <a:tailEnd type="triangle" w="med" len="med"/>
            </a:ln>
            <a:effectLst/>
          </p:spPr>
          <p:txBody>
            <a:bodyPr/>
            <a:lstStyle/>
            <a:p>
              <a:endParaRPr lang="pl-PL"/>
            </a:p>
          </p:txBody>
        </p:sp>
        <p:sp>
          <p:nvSpPr>
            <p:cNvPr id="93210" name="Line 26"/>
            <p:cNvSpPr>
              <a:spLocks noChangeShapeType="1"/>
            </p:cNvSpPr>
            <p:nvPr/>
          </p:nvSpPr>
          <p:spPr bwMode="auto">
            <a:xfrm>
              <a:off x="2226" y="2654"/>
              <a:ext cx="285" cy="1"/>
            </a:xfrm>
            <a:prstGeom prst="line">
              <a:avLst/>
            </a:prstGeom>
            <a:noFill/>
            <a:ln w="28440">
              <a:solidFill>
                <a:srgbClr val="CC3300"/>
              </a:solidFill>
              <a:miter lim="800000"/>
              <a:headEnd type="triangle" w="med" len="med"/>
              <a:tailEnd type="triangle" w="med" len="med"/>
            </a:ln>
            <a:effectLst/>
          </p:spPr>
          <p:txBody>
            <a:bodyPr/>
            <a:lstStyle/>
            <a:p>
              <a:endParaRPr lang="pl-PL"/>
            </a:p>
          </p:txBody>
        </p:sp>
      </p:grpSp>
      <p:sp>
        <p:nvSpPr>
          <p:cNvPr id="93211" name="Text Box 27"/>
          <p:cNvSpPr txBox="1">
            <a:spLocks noChangeArrowheads="1"/>
          </p:cNvSpPr>
          <p:nvPr/>
        </p:nvSpPr>
        <p:spPr bwMode="auto">
          <a:xfrm>
            <a:off x="179388" y="3403600"/>
            <a:ext cx="936625" cy="428625"/>
          </a:xfrm>
          <a:prstGeom prst="rect">
            <a:avLst/>
          </a:prstGeom>
          <a:noFill/>
          <a:ln w="9525">
            <a:noFill/>
            <a:round/>
            <a:headEnd/>
            <a:tailEnd/>
          </a:ln>
          <a:effectLst/>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5F5F5F"/>
                </a:solidFill>
                <a:latin typeface="Verdana" pitchFamily="32" charset="0"/>
                <a:ea typeface="MS Gothic" charset="0"/>
                <a:cs typeface="MS Gothic" charset="0"/>
              </a:rPr>
              <a:t>493</a:t>
            </a:r>
          </a:p>
        </p:txBody>
      </p:sp>
      <p:sp>
        <p:nvSpPr>
          <p:cNvPr id="93212" name="Text Box 28"/>
          <p:cNvSpPr txBox="1">
            <a:spLocks noChangeArrowheads="1"/>
          </p:cNvSpPr>
          <p:nvPr/>
        </p:nvSpPr>
        <p:spPr bwMode="auto">
          <a:xfrm>
            <a:off x="3535363" y="3403600"/>
            <a:ext cx="936625" cy="428625"/>
          </a:xfrm>
          <a:prstGeom prst="rect">
            <a:avLst/>
          </a:prstGeom>
          <a:noFill/>
          <a:ln w="9525">
            <a:noFill/>
            <a:round/>
            <a:headEnd/>
            <a:tailEnd/>
          </a:ln>
          <a:effectLst/>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5F5F5F"/>
                </a:solidFill>
                <a:latin typeface="Verdana" pitchFamily="32" charset="0"/>
                <a:ea typeface="MS Gothic" charset="0"/>
                <a:cs typeface="MS Gothic" charset="0"/>
              </a:rPr>
              <a:t>384</a:t>
            </a:r>
          </a:p>
        </p:txBody>
      </p:sp>
      <p:sp>
        <p:nvSpPr>
          <p:cNvPr id="93213" name="Text Box 29"/>
          <p:cNvSpPr txBox="1">
            <a:spLocks noChangeArrowheads="1"/>
          </p:cNvSpPr>
          <p:nvPr/>
        </p:nvSpPr>
        <p:spPr bwMode="auto">
          <a:xfrm>
            <a:off x="755650" y="5857875"/>
            <a:ext cx="936625" cy="428625"/>
          </a:xfrm>
          <a:prstGeom prst="rect">
            <a:avLst/>
          </a:prstGeom>
          <a:noFill/>
          <a:ln w="9525">
            <a:noFill/>
            <a:round/>
            <a:headEnd/>
            <a:tailEnd/>
          </a:ln>
          <a:effectLst/>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5F5F5F"/>
                </a:solidFill>
                <a:latin typeface="Verdana" pitchFamily="32" charset="0"/>
                <a:ea typeface="MS Gothic" charset="0"/>
                <a:cs typeface="MS Gothic" charset="0"/>
              </a:rPr>
              <a:t>253</a:t>
            </a:r>
          </a:p>
        </p:txBody>
      </p:sp>
      <p:sp>
        <p:nvSpPr>
          <p:cNvPr id="93214" name="Text Box 30"/>
          <p:cNvSpPr txBox="1">
            <a:spLocks noChangeArrowheads="1"/>
          </p:cNvSpPr>
          <p:nvPr/>
        </p:nvSpPr>
        <p:spPr bwMode="auto">
          <a:xfrm>
            <a:off x="179388" y="4627563"/>
            <a:ext cx="936625" cy="428625"/>
          </a:xfrm>
          <a:prstGeom prst="rect">
            <a:avLst/>
          </a:prstGeom>
          <a:noFill/>
          <a:ln w="9525">
            <a:noFill/>
            <a:round/>
            <a:headEnd/>
            <a:tailEnd/>
          </a:ln>
          <a:effectLst/>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5F5F5F"/>
                </a:solidFill>
                <a:latin typeface="Verdana" pitchFamily="32" charset="0"/>
                <a:ea typeface="MS Gothic" charset="0"/>
                <a:cs typeface="MS Gothic" charset="0"/>
              </a:rPr>
              <a:t>310</a:t>
            </a:r>
          </a:p>
        </p:txBody>
      </p:sp>
      <p:sp>
        <p:nvSpPr>
          <p:cNvPr id="93215" name="AutoShape 31"/>
          <p:cNvSpPr>
            <a:spLocks/>
          </p:cNvSpPr>
          <p:nvPr/>
        </p:nvSpPr>
        <p:spPr bwMode="auto">
          <a:xfrm rot="16200000">
            <a:off x="3823494" y="2851944"/>
            <a:ext cx="215900" cy="2233612"/>
          </a:xfrm>
          <a:prstGeom prst="rightBrace">
            <a:avLst>
              <a:gd name="adj1" fmla="val 86213"/>
              <a:gd name="adj2" fmla="val 50000"/>
            </a:avLst>
          </a:prstGeom>
          <a:noFill/>
          <a:ln w="38160">
            <a:solidFill>
              <a:srgbClr val="5F5F5F"/>
            </a:solidFill>
            <a:miter lim="800000"/>
            <a:headEnd/>
            <a:tailEnd/>
          </a:ln>
          <a:effectLst/>
        </p:spPr>
        <p:txBody>
          <a:bodyPr wrap="none" anchor="ctr"/>
          <a:lstStyle/>
          <a:p>
            <a:endParaRPr lang="pl-PL"/>
          </a:p>
        </p:txBody>
      </p:sp>
      <p:sp>
        <p:nvSpPr>
          <p:cNvPr id="93216" name="Freeform 32"/>
          <p:cNvSpPr>
            <a:spLocks/>
          </p:cNvSpPr>
          <p:nvPr/>
        </p:nvSpPr>
        <p:spPr bwMode="auto">
          <a:xfrm>
            <a:off x="611188" y="3781425"/>
            <a:ext cx="1587" cy="231775"/>
          </a:xfrm>
          <a:custGeom>
            <a:avLst/>
            <a:gdLst/>
            <a:ahLst/>
            <a:cxnLst>
              <a:cxn ang="0">
                <a:pos x="0" y="644"/>
              </a:cxn>
              <a:cxn ang="0">
                <a:pos x="4" y="0"/>
              </a:cxn>
            </a:cxnLst>
            <a:rect l="0" t="0" r="r" b="b"/>
            <a:pathLst>
              <a:path w="5" h="645">
                <a:moveTo>
                  <a:pt x="0" y="644"/>
                </a:moveTo>
                <a:lnTo>
                  <a:pt x="4" y="0"/>
                </a:lnTo>
              </a:path>
            </a:pathLst>
          </a:custGeom>
          <a:noFill/>
          <a:ln w="38160">
            <a:solidFill>
              <a:srgbClr val="5F5F5F"/>
            </a:solidFill>
            <a:miter lim="800000"/>
            <a:headEnd/>
            <a:tailEnd type="triangle" w="med" len="med"/>
          </a:ln>
          <a:effectLst/>
        </p:spPr>
        <p:txBody>
          <a:bodyPr wrap="none" anchor="ctr"/>
          <a:lstStyle/>
          <a:p>
            <a:endParaRPr lang="pl-PL"/>
          </a:p>
        </p:txBody>
      </p:sp>
      <p:sp>
        <p:nvSpPr>
          <p:cNvPr id="93217" name="Freeform 33"/>
          <p:cNvSpPr>
            <a:spLocks/>
          </p:cNvSpPr>
          <p:nvPr/>
        </p:nvSpPr>
        <p:spPr bwMode="auto">
          <a:xfrm>
            <a:off x="611188" y="4508500"/>
            <a:ext cx="1587" cy="215900"/>
          </a:xfrm>
          <a:custGeom>
            <a:avLst/>
            <a:gdLst/>
            <a:ahLst/>
            <a:cxnLst>
              <a:cxn ang="0">
                <a:pos x="0" y="0"/>
              </a:cxn>
              <a:cxn ang="0">
                <a:pos x="4" y="599"/>
              </a:cxn>
            </a:cxnLst>
            <a:rect l="0" t="0" r="r" b="b"/>
            <a:pathLst>
              <a:path w="5" h="600">
                <a:moveTo>
                  <a:pt x="0" y="0"/>
                </a:moveTo>
                <a:lnTo>
                  <a:pt x="4" y="599"/>
                </a:lnTo>
              </a:path>
            </a:pathLst>
          </a:custGeom>
          <a:noFill/>
          <a:ln w="38160">
            <a:solidFill>
              <a:srgbClr val="5F5F5F"/>
            </a:solidFill>
            <a:miter lim="800000"/>
            <a:headEnd/>
            <a:tailEnd type="triangle" w="med" len="med"/>
          </a:ln>
          <a:effectLst/>
        </p:spPr>
        <p:txBody>
          <a:bodyPr wrap="none" anchor="ctr"/>
          <a:lstStyle/>
          <a:p>
            <a:endParaRPr lang="pl-PL"/>
          </a:p>
        </p:txBody>
      </p:sp>
      <p:sp>
        <p:nvSpPr>
          <p:cNvPr id="93218" name="Freeform 34"/>
          <p:cNvSpPr>
            <a:spLocks/>
          </p:cNvSpPr>
          <p:nvPr/>
        </p:nvSpPr>
        <p:spPr bwMode="auto">
          <a:xfrm>
            <a:off x="1187450" y="5757863"/>
            <a:ext cx="1588" cy="215900"/>
          </a:xfrm>
          <a:custGeom>
            <a:avLst/>
            <a:gdLst/>
            <a:ahLst/>
            <a:cxnLst>
              <a:cxn ang="0">
                <a:pos x="0" y="0"/>
              </a:cxn>
              <a:cxn ang="0">
                <a:pos x="5" y="600"/>
              </a:cxn>
            </a:cxnLst>
            <a:rect l="0" t="0" r="r" b="b"/>
            <a:pathLst>
              <a:path w="6" h="601">
                <a:moveTo>
                  <a:pt x="0" y="0"/>
                </a:moveTo>
                <a:lnTo>
                  <a:pt x="5" y="600"/>
                </a:lnTo>
              </a:path>
            </a:pathLst>
          </a:custGeom>
          <a:noFill/>
          <a:ln w="38160">
            <a:solidFill>
              <a:srgbClr val="5F5F5F"/>
            </a:solidFill>
            <a:miter lim="800000"/>
            <a:headEnd/>
            <a:tailEnd type="triangle" w="med" len="med"/>
          </a:ln>
          <a:effectLst/>
        </p:spPr>
        <p:txBody>
          <a:bodyPr wrap="none" anchor="ctr"/>
          <a:lstStyle/>
          <a:p>
            <a:endParaRPr lang="pl-PL"/>
          </a:p>
        </p:txBody>
      </p:sp>
      <p:sp>
        <p:nvSpPr>
          <p:cNvPr id="93219" name="Freeform 35"/>
          <p:cNvSpPr>
            <a:spLocks/>
          </p:cNvSpPr>
          <p:nvPr/>
        </p:nvSpPr>
        <p:spPr bwMode="auto">
          <a:xfrm>
            <a:off x="4284663" y="5786438"/>
            <a:ext cx="1587" cy="215900"/>
          </a:xfrm>
          <a:custGeom>
            <a:avLst/>
            <a:gdLst/>
            <a:ahLst/>
            <a:cxnLst>
              <a:cxn ang="0">
                <a:pos x="0" y="0"/>
              </a:cxn>
              <a:cxn ang="0">
                <a:pos x="4" y="600"/>
              </a:cxn>
            </a:cxnLst>
            <a:rect l="0" t="0" r="r" b="b"/>
            <a:pathLst>
              <a:path w="5" h="601">
                <a:moveTo>
                  <a:pt x="0" y="0"/>
                </a:moveTo>
                <a:lnTo>
                  <a:pt x="4" y="600"/>
                </a:lnTo>
              </a:path>
            </a:pathLst>
          </a:custGeom>
          <a:noFill/>
          <a:ln w="38160">
            <a:solidFill>
              <a:srgbClr val="5F5F5F"/>
            </a:solidFill>
            <a:miter lim="800000"/>
            <a:headEnd/>
            <a:tailEnd type="triangle" w="med" len="med"/>
          </a:ln>
          <a:effectLst/>
        </p:spPr>
        <p:txBody>
          <a:bodyPr wrap="none" anchor="ctr"/>
          <a:lstStyle/>
          <a:p>
            <a:endParaRPr lang="pl-PL"/>
          </a:p>
        </p:txBody>
      </p:sp>
      <p:sp>
        <p:nvSpPr>
          <p:cNvPr id="93220" name="Text Box 36"/>
          <p:cNvSpPr txBox="1">
            <a:spLocks noChangeArrowheads="1"/>
          </p:cNvSpPr>
          <p:nvPr/>
        </p:nvSpPr>
        <p:spPr bwMode="auto">
          <a:xfrm>
            <a:off x="4086225" y="5857875"/>
            <a:ext cx="433388" cy="428625"/>
          </a:xfrm>
          <a:prstGeom prst="rect">
            <a:avLst/>
          </a:prstGeom>
          <a:noFill/>
          <a:ln w="9525">
            <a:noFill/>
            <a:round/>
            <a:headEnd/>
            <a:tailEnd/>
          </a:ln>
          <a:effectLst/>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5F5F5F"/>
                </a:solidFill>
                <a:latin typeface="Verdana" pitchFamily="32" charset="0"/>
                <a:ea typeface="MS Gothic" charset="0"/>
                <a:cs typeface="MS Gothic" charset="0"/>
              </a:rPr>
              <a:t>0</a:t>
            </a:r>
          </a:p>
        </p:txBody>
      </p:sp>
      <p:sp>
        <p:nvSpPr>
          <p:cNvPr id="93221" name="Text Box 37"/>
          <p:cNvSpPr txBox="1">
            <a:spLocks noChangeArrowheads="1"/>
          </p:cNvSpPr>
          <p:nvPr/>
        </p:nvSpPr>
        <p:spPr bwMode="auto">
          <a:xfrm>
            <a:off x="214313" y="928688"/>
            <a:ext cx="8640762" cy="13335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5F5F5F"/>
                </a:solidFill>
                <a:latin typeface="Verdana" pitchFamily="32" charset="0"/>
                <a:ea typeface="MS Gothic" charset="0"/>
                <a:cs typeface="MS Gothic" charset="0"/>
              </a:rPr>
              <a:t>Zintegrowany biopsychospołeczny model funkcjonowania i niepełnosprawności jest podstawą klasyfikacji ICF.</a:t>
            </a:r>
          </a:p>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5F5F5F"/>
                </a:solidFill>
                <a:latin typeface="Verdana" pitchFamily="32" charset="0"/>
                <a:ea typeface="MS Gothic" charset="0"/>
                <a:cs typeface="MS Gothic" charset="0"/>
              </a:rPr>
              <a:t>Do elementów modelu ICF przypisane są różne czynniki (z wyjątkiem czynników osobistych). </a:t>
            </a:r>
          </a:p>
        </p:txBody>
      </p:sp>
      <p:sp>
        <p:nvSpPr>
          <p:cNvPr id="93222" name="Text Box 38"/>
          <p:cNvSpPr txBox="1">
            <a:spLocks noChangeArrowheads="1"/>
          </p:cNvSpPr>
          <p:nvPr/>
        </p:nvSpPr>
        <p:spPr bwMode="auto">
          <a:xfrm>
            <a:off x="4014788" y="2632075"/>
            <a:ext cx="1493837" cy="733425"/>
          </a:xfrm>
          <a:prstGeom prst="rect">
            <a:avLst/>
          </a:prstGeom>
          <a:noFill/>
          <a:ln w="9525">
            <a:noFill/>
            <a:round/>
            <a:headEnd/>
            <a:tailEnd/>
          </a:ln>
          <a:effectLst/>
        </p:spPr>
        <p:txBody>
          <a:bodyPr lIns="90000" tIns="46800" rIns="90000" bIns="46800">
            <a:spAutoFit/>
          </a:bodyPr>
          <a:lstStyle/>
          <a:p>
            <a:pP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b="1">
                <a:solidFill>
                  <a:srgbClr val="5F5F5F"/>
                </a:solidFill>
                <a:latin typeface="Verdana" pitchFamily="32" charset="0"/>
                <a:ea typeface="MS Gothic" charset="0"/>
                <a:cs typeface="MS Gothic" charset="0"/>
              </a:rPr>
              <a:t>Sklasyfikowane w ramach ICD</a:t>
            </a:r>
          </a:p>
        </p:txBody>
      </p:sp>
      <p:sp>
        <p:nvSpPr>
          <p:cNvPr id="93223" name="Freeform 39"/>
          <p:cNvSpPr>
            <a:spLocks/>
          </p:cNvSpPr>
          <p:nvPr/>
        </p:nvSpPr>
        <p:spPr bwMode="auto">
          <a:xfrm>
            <a:off x="3851275" y="2924175"/>
            <a:ext cx="215900" cy="1588"/>
          </a:xfrm>
          <a:custGeom>
            <a:avLst/>
            <a:gdLst/>
            <a:ahLst/>
            <a:cxnLst>
              <a:cxn ang="0">
                <a:pos x="0" y="0"/>
              </a:cxn>
              <a:cxn ang="0">
                <a:pos x="600" y="4"/>
              </a:cxn>
            </a:cxnLst>
            <a:rect l="0" t="0" r="r" b="b"/>
            <a:pathLst>
              <a:path w="601" h="5">
                <a:moveTo>
                  <a:pt x="0" y="0"/>
                </a:moveTo>
                <a:lnTo>
                  <a:pt x="600" y="4"/>
                </a:lnTo>
              </a:path>
            </a:pathLst>
          </a:custGeom>
          <a:noFill/>
          <a:ln w="38160">
            <a:solidFill>
              <a:srgbClr val="5F5F5F"/>
            </a:solidFill>
            <a:miter lim="800000"/>
            <a:headEnd/>
            <a:tailEnd type="triangle" w="med" len="med"/>
          </a:ln>
          <a:effectLst/>
        </p:spPr>
        <p:txBody>
          <a:bodyPr wrap="none" anchor="ctr"/>
          <a:lstStyle/>
          <a:p>
            <a:endParaRPr lang="pl-PL"/>
          </a:p>
        </p:txBody>
      </p:sp>
      <p:sp>
        <p:nvSpPr>
          <p:cNvPr id="93224" name="Text Box 40"/>
          <p:cNvSpPr txBox="1">
            <a:spLocks noChangeArrowheads="1"/>
          </p:cNvSpPr>
          <p:nvPr/>
        </p:nvSpPr>
        <p:spPr bwMode="auto">
          <a:xfrm>
            <a:off x="6858000" y="3911600"/>
            <a:ext cx="2160588" cy="306388"/>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Funkcje życiowe</a:t>
            </a:r>
          </a:p>
        </p:txBody>
      </p:sp>
      <p:sp>
        <p:nvSpPr>
          <p:cNvPr id="93225" name="Text Box 41"/>
          <p:cNvSpPr txBox="1">
            <a:spLocks noChangeArrowheads="1"/>
          </p:cNvSpPr>
          <p:nvPr/>
        </p:nvSpPr>
        <p:spPr bwMode="auto">
          <a:xfrm>
            <a:off x="6858000" y="4348163"/>
            <a:ext cx="2160588" cy="306387"/>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Struktury ciała</a:t>
            </a:r>
          </a:p>
        </p:txBody>
      </p:sp>
      <p:sp>
        <p:nvSpPr>
          <p:cNvPr id="93226" name="Text Box 42"/>
          <p:cNvSpPr txBox="1">
            <a:spLocks noChangeArrowheads="1"/>
          </p:cNvSpPr>
          <p:nvPr/>
        </p:nvSpPr>
        <p:spPr bwMode="auto">
          <a:xfrm>
            <a:off x="6840538" y="4708525"/>
            <a:ext cx="2555875" cy="306388"/>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Czynności i uczestnictwo</a:t>
            </a:r>
          </a:p>
        </p:txBody>
      </p:sp>
      <p:sp>
        <p:nvSpPr>
          <p:cNvPr id="93227" name="Text Box 43"/>
          <p:cNvSpPr txBox="1">
            <a:spLocks noChangeArrowheads="1"/>
          </p:cNvSpPr>
          <p:nvPr/>
        </p:nvSpPr>
        <p:spPr bwMode="auto">
          <a:xfrm>
            <a:off x="6858000" y="5068888"/>
            <a:ext cx="2376488" cy="306387"/>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Czynniki środowiskowe</a:t>
            </a:r>
          </a:p>
        </p:txBody>
      </p:sp>
      <p:sp>
        <p:nvSpPr>
          <p:cNvPr id="93228" name="Text Box 44"/>
          <p:cNvSpPr txBox="1">
            <a:spLocks noChangeArrowheads="1"/>
          </p:cNvSpPr>
          <p:nvPr/>
        </p:nvSpPr>
        <p:spPr bwMode="auto">
          <a:xfrm>
            <a:off x="214313" y="-142875"/>
            <a:ext cx="8715375"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93221">
                                            <p:txEl>
                                              <p:pRg st="1" end="1"/>
                                            </p:txEl>
                                          </p:spTgt>
                                        </p:tgtEl>
                                        <p:attrNameLst>
                                          <p:attrName>style.visibility</p:attrName>
                                        </p:attrNameLst>
                                      </p:cBhvr>
                                      <p:to>
                                        <p:strVal val="visible"/>
                                      </p:to>
                                    </p:set>
                                    <p:animEffect transition="in" filter="fade">
                                      <p:cBhvr additive="repl">
                                        <p:cTn id="7" dur="1000"/>
                                        <p:tgtEl>
                                          <p:spTgt spid="932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additive="repl">
                                        <p:cTn id="11" dur="1" fill="hold">
                                          <p:stCondLst>
                                            <p:cond delay="0"/>
                                          </p:stCondLst>
                                        </p:cTn>
                                        <p:tgtEl>
                                          <p:spTgt spid="93223"/>
                                        </p:tgtEl>
                                        <p:attrNameLst>
                                          <p:attrName>style.visibility</p:attrName>
                                        </p:attrNameLst>
                                      </p:cBhvr>
                                      <p:to>
                                        <p:strVal val="visible"/>
                                      </p:to>
                                    </p:set>
                                    <p:animEffect transition="in" filter="wipe(left)">
                                      <p:cBhvr additive="repl">
                                        <p:cTn id="12" dur="500"/>
                                        <p:tgtEl>
                                          <p:spTgt spid="932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additive="repl">
                                        <p:cTn id="15" dur="1" fill="hold">
                                          <p:stCondLst>
                                            <p:cond delay="0"/>
                                          </p:stCondLst>
                                        </p:cTn>
                                        <p:tgtEl>
                                          <p:spTgt spid="93222"/>
                                        </p:tgtEl>
                                        <p:attrNameLst>
                                          <p:attrName>style.visibility</p:attrName>
                                        </p:attrNameLst>
                                      </p:cBhvr>
                                      <p:to>
                                        <p:strVal val="visible"/>
                                      </p:to>
                                    </p:set>
                                    <p:animEffect transition="in" filter="wipe(left)">
                                      <p:cBhvr additive="repl">
                                        <p:cTn id="16" dur="500"/>
                                        <p:tgtEl>
                                          <p:spTgt spid="932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additive="repl">
                                        <p:cTn id="20" dur="1" fill="hold">
                                          <p:stCondLst>
                                            <p:cond delay="0"/>
                                          </p:stCondLst>
                                        </p:cTn>
                                        <p:tgtEl>
                                          <p:spTgt spid="93216"/>
                                        </p:tgtEl>
                                        <p:attrNameLst>
                                          <p:attrName>style.visibility</p:attrName>
                                        </p:attrNameLst>
                                      </p:cBhvr>
                                      <p:to>
                                        <p:strVal val="visible"/>
                                      </p:to>
                                    </p:set>
                                    <p:animEffect transition="in" filter="wipe(down)">
                                      <p:cBhvr additive="repl">
                                        <p:cTn id="21" dur="500"/>
                                        <p:tgtEl>
                                          <p:spTgt spid="9321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additive="repl">
                                        <p:cTn id="24" dur="1" fill="hold">
                                          <p:stCondLst>
                                            <p:cond delay="0"/>
                                          </p:stCondLst>
                                        </p:cTn>
                                        <p:tgtEl>
                                          <p:spTgt spid="93211"/>
                                        </p:tgtEl>
                                        <p:attrNameLst>
                                          <p:attrName>style.visibility</p:attrName>
                                        </p:attrNameLst>
                                      </p:cBhvr>
                                      <p:to>
                                        <p:strVal val="visible"/>
                                      </p:to>
                                    </p:set>
                                    <p:animEffect transition="in" filter="wipe(down)">
                                      <p:cBhvr additive="repl">
                                        <p:cTn id="25" dur="500"/>
                                        <p:tgtEl>
                                          <p:spTgt spid="93211"/>
                                        </p:tgtEl>
                                      </p:cBhvr>
                                    </p:animEffect>
                                  </p:childTnLst>
                                </p:cTn>
                              </p:par>
                              <p:par>
                                <p:cTn id="26" presetID="22" presetClass="entr" presetSubtype="1" fill="hold" grpId="0" nodeType="withEffect">
                                  <p:stCondLst>
                                    <p:cond delay="0"/>
                                  </p:stCondLst>
                                  <p:childTnLst>
                                    <p:set>
                                      <p:cBhvr additive="repl">
                                        <p:cTn id="27" dur="1" fill="hold">
                                          <p:stCondLst>
                                            <p:cond delay="0"/>
                                          </p:stCondLst>
                                        </p:cTn>
                                        <p:tgtEl>
                                          <p:spTgt spid="93217"/>
                                        </p:tgtEl>
                                        <p:attrNameLst>
                                          <p:attrName>style.visibility</p:attrName>
                                        </p:attrNameLst>
                                      </p:cBhvr>
                                      <p:to>
                                        <p:strVal val="visible"/>
                                      </p:to>
                                    </p:set>
                                    <p:animEffect transition="in" filter="wipe(up)">
                                      <p:cBhvr additive="repl">
                                        <p:cTn id="28" dur="500"/>
                                        <p:tgtEl>
                                          <p:spTgt spid="9321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additive="repl">
                                        <p:cTn id="31" dur="1" fill="hold">
                                          <p:stCondLst>
                                            <p:cond delay="0"/>
                                          </p:stCondLst>
                                        </p:cTn>
                                        <p:tgtEl>
                                          <p:spTgt spid="93214"/>
                                        </p:tgtEl>
                                        <p:attrNameLst>
                                          <p:attrName>style.visibility</p:attrName>
                                        </p:attrNameLst>
                                      </p:cBhvr>
                                      <p:to>
                                        <p:strVal val="visible"/>
                                      </p:to>
                                    </p:set>
                                    <p:animEffect transition="in" filter="wipe(up)">
                                      <p:cBhvr additive="repl">
                                        <p:cTn id="32" dur="500"/>
                                        <p:tgtEl>
                                          <p:spTgt spid="93214"/>
                                        </p:tgtEl>
                                      </p:cBhvr>
                                    </p:animEffect>
                                  </p:childTnLst>
                                </p:cTn>
                              </p:par>
                              <p:par>
                                <p:cTn id="33" presetID="22" presetClass="entr" presetSubtype="4" fill="hold" grpId="0" nodeType="withEffect">
                                  <p:stCondLst>
                                    <p:cond delay="0"/>
                                  </p:stCondLst>
                                  <p:childTnLst>
                                    <p:set>
                                      <p:cBhvr additive="repl">
                                        <p:cTn id="34" dur="1" fill="hold">
                                          <p:stCondLst>
                                            <p:cond delay="0"/>
                                          </p:stCondLst>
                                        </p:cTn>
                                        <p:tgtEl>
                                          <p:spTgt spid="93215"/>
                                        </p:tgtEl>
                                        <p:attrNameLst>
                                          <p:attrName>style.visibility</p:attrName>
                                        </p:attrNameLst>
                                      </p:cBhvr>
                                      <p:to>
                                        <p:strVal val="visible"/>
                                      </p:to>
                                    </p:set>
                                    <p:animEffect transition="in" filter="wipe(down)">
                                      <p:cBhvr additive="repl">
                                        <p:cTn id="35" dur="500"/>
                                        <p:tgtEl>
                                          <p:spTgt spid="93215"/>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additive="repl">
                                        <p:cTn id="38" dur="1" fill="hold">
                                          <p:stCondLst>
                                            <p:cond delay="0"/>
                                          </p:stCondLst>
                                        </p:cTn>
                                        <p:tgtEl>
                                          <p:spTgt spid="93212"/>
                                        </p:tgtEl>
                                        <p:attrNameLst>
                                          <p:attrName>style.visibility</p:attrName>
                                        </p:attrNameLst>
                                      </p:cBhvr>
                                      <p:to>
                                        <p:strVal val="visible"/>
                                      </p:to>
                                    </p:set>
                                    <p:animEffect transition="in" filter="wipe(down)">
                                      <p:cBhvr additive="repl">
                                        <p:cTn id="39" dur="500"/>
                                        <p:tgtEl>
                                          <p:spTgt spid="93212"/>
                                        </p:tgtEl>
                                      </p:cBhvr>
                                    </p:animEffect>
                                  </p:childTnLst>
                                </p:cTn>
                              </p:par>
                              <p:par>
                                <p:cTn id="40" presetID="22" presetClass="entr" presetSubtype="1" fill="hold" grpId="0" nodeType="withEffect">
                                  <p:stCondLst>
                                    <p:cond delay="0"/>
                                  </p:stCondLst>
                                  <p:childTnLst>
                                    <p:set>
                                      <p:cBhvr additive="repl">
                                        <p:cTn id="41" dur="1" fill="hold">
                                          <p:stCondLst>
                                            <p:cond delay="0"/>
                                          </p:stCondLst>
                                        </p:cTn>
                                        <p:tgtEl>
                                          <p:spTgt spid="93218"/>
                                        </p:tgtEl>
                                        <p:attrNameLst>
                                          <p:attrName>style.visibility</p:attrName>
                                        </p:attrNameLst>
                                      </p:cBhvr>
                                      <p:to>
                                        <p:strVal val="visible"/>
                                      </p:to>
                                    </p:set>
                                    <p:animEffect transition="in" filter="wipe(up)">
                                      <p:cBhvr additive="repl">
                                        <p:cTn id="42" dur="500"/>
                                        <p:tgtEl>
                                          <p:spTgt spid="93218"/>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additive="repl">
                                        <p:cTn id="45" dur="1" fill="hold">
                                          <p:stCondLst>
                                            <p:cond delay="0"/>
                                          </p:stCondLst>
                                        </p:cTn>
                                        <p:tgtEl>
                                          <p:spTgt spid="93213"/>
                                        </p:tgtEl>
                                        <p:attrNameLst>
                                          <p:attrName>style.visibility</p:attrName>
                                        </p:attrNameLst>
                                      </p:cBhvr>
                                      <p:to>
                                        <p:strVal val="visible"/>
                                      </p:to>
                                    </p:set>
                                    <p:animEffect transition="in" filter="wipe(up)">
                                      <p:cBhvr additive="repl">
                                        <p:cTn id="46" dur="500"/>
                                        <p:tgtEl>
                                          <p:spTgt spid="93213"/>
                                        </p:tgtEl>
                                      </p:cBhvr>
                                    </p:animEffect>
                                  </p:childTnLst>
                                </p:cTn>
                              </p:par>
                              <p:par>
                                <p:cTn id="47" presetID="22" presetClass="entr" presetSubtype="1" fill="hold" grpId="0" nodeType="withEffect">
                                  <p:stCondLst>
                                    <p:cond delay="0"/>
                                  </p:stCondLst>
                                  <p:childTnLst>
                                    <p:set>
                                      <p:cBhvr additive="repl">
                                        <p:cTn id="48" dur="1" fill="hold">
                                          <p:stCondLst>
                                            <p:cond delay="0"/>
                                          </p:stCondLst>
                                        </p:cTn>
                                        <p:tgtEl>
                                          <p:spTgt spid="93219"/>
                                        </p:tgtEl>
                                        <p:attrNameLst>
                                          <p:attrName>style.visibility</p:attrName>
                                        </p:attrNameLst>
                                      </p:cBhvr>
                                      <p:to>
                                        <p:strVal val="visible"/>
                                      </p:to>
                                    </p:set>
                                    <p:animEffect transition="in" filter="wipe(up)">
                                      <p:cBhvr additive="repl">
                                        <p:cTn id="49" dur="500"/>
                                        <p:tgtEl>
                                          <p:spTgt spid="93219"/>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additive="repl">
                                        <p:cTn id="52" dur="1" fill="hold">
                                          <p:stCondLst>
                                            <p:cond delay="0"/>
                                          </p:stCondLst>
                                        </p:cTn>
                                        <p:tgtEl>
                                          <p:spTgt spid="93220"/>
                                        </p:tgtEl>
                                        <p:attrNameLst>
                                          <p:attrName>style.visibility</p:attrName>
                                        </p:attrNameLst>
                                      </p:cBhvr>
                                      <p:to>
                                        <p:strVal val="visible"/>
                                      </p:to>
                                    </p:set>
                                    <p:animEffect transition="in" filter="wipe(up)">
                                      <p:cBhvr additive="repl">
                                        <p:cTn id="53" dur="500"/>
                                        <p:tgtEl>
                                          <p:spTgt spid="932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fill="hold" grpId="1" nodeType="clickEffect">
                                  <p:stCondLst>
                                    <p:cond delay="0"/>
                                  </p:stCondLst>
                                  <p:childTnLst>
                                    <p:animEffect transition="out" filter="fade">
                                      <p:cBhvr additive="repl">
                                        <p:cTn id="57" dur="1000"/>
                                        <p:tgtEl>
                                          <p:spTgt spid="93216"/>
                                        </p:tgtEl>
                                      </p:cBhvr>
                                    </p:animEffect>
                                    <p:set>
                                      <p:cBhvr additive="repl">
                                        <p:cTn id="58" dur="1" fill="hold">
                                          <p:stCondLst>
                                            <p:cond delay="0"/>
                                          </p:stCondLst>
                                        </p:cTn>
                                        <p:tgtEl>
                                          <p:spTgt spid="93216"/>
                                        </p:tgtEl>
                                        <p:attrNameLst>
                                          <p:attrName>style.visibility</p:attrName>
                                        </p:attrNameLst>
                                      </p:cBhvr>
                                      <p:to>
                                        <p:strVal val="hidden"/>
                                      </p:to>
                                    </p:set>
                                  </p:childTnLst>
                                </p:cTn>
                              </p:par>
                              <p:par>
                                <p:cTn id="59" presetID="10" presetClass="exit" fill="hold" grpId="1" nodeType="withEffect">
                                  <p:stCondLst>
                                    <p:cond delay="0"/>
                                  </p:stCondLst>
                                  <p:childTnLst>
                                    <p:animEffect transition="out" filter="fade">
                                      <p:cBhvr additive="repl">
                                        <p:cTn id="60" dur="1000"/>
                                        <p:tgtEl>
                                          <p:spTgt spid="93217"/>
                                        </p:tgtEl>
                                      </p:cBhvr>
                                    </p:animEffect>
                                    <p:set>
                                      <p:cBhvr additive="repl">
                                        <p:cTn id="61" dur="1" fill="hold">
                                          <p:stCondLst>
                                            <p:cond delay="0"/>
                                          </p:stCondLst>
                                        </p:cTn>
                                        <p:tgtEl>
                                          <p:spTgt spid="93217"/>
                                        </p:tgtEl>
                                        <p:attrNameLst>
                                          <p:attrName>style.visibility</p:attrName>
                                        </p:attrNameLst>
                                      </p:cBhvr>
                                      <p:to>
                                        <p:strVal val="hidden"/>
                                      </p:to>
                                    </p:set>
                                  </p:childTnLst>
                                </p:cTn>
                              </p:par>
                              <p:par>
                                <p:cTn id="62" presetID="10" presetClass="exit" fill="hold" grpId="1" nodeType="withEffect">
                                  <p:stCondLst>
                                    <p:cond delay="0"/>
                                  </p:stCondLst>
                                  <p:childTnLst>
                                    <p:animEffect transition="out" filter="fade">
                                      <p:cBhvr additive="repl">
                                        <p:cTn id="63" dur="1000"/>
                                        <p:tgtEl>
                                          <p:spTgt spid="93219"/>
                                        </p:tgtEl>
                                      </p:cBhvr>
                                    </p:animEffect>
                                    <p:set>
                                      <p:cBhvr additive="repl">
                                        <p:cTn id="64" dur="1" fill="hold">
                                          <p:stCondLst>
                                            <p:cond delay="0"/>
                                          </p:stCondLst>
                                        </p:cTn>
                                        <p:tgtEl>
                                          <p:spTgt spid="93219"/>
                                        </p:tgtEl>
                                        <p:attrNameLst>
                                          <p:attrName>style.visibility</p:attrName>
                                        </p:attrNameLst>
                                      </p:cBhvr>
                                      <p:to>
                                        <p:strVal val="hidden"/>
                                      </p:to>
                                    </p:set>
                                  </p:childTnLst>
                                </p:cTn>
                              </p:par>
                              <p:par>
                                <p:cTn id="65" presetID="10" presetClass="exit" fill="hold" grpId="1" nodeType="withEffect">
                                  <p:stCondLst>
                                    <p:cond delay="0"/>
                                  </p:stCondLst>
                                  <p:childTnLst>
                                    <p:animEffect transition="out" filter="fade">
                                      <p:cBhvr additive="repl">
                                        <p:cTn id="66" dur="1000"/>
                                        <p:tgtEl>
                                          <p:spTgt spid="93218"/>
                                        </p:tgtEl>
                                      </p:cBhvr>
                                    </p:animEffect>
                                    <p:set>
                                      <p:cBhvr additive="repl">
                                        <p:cTn id="67" dur="1" fill="hold">
                                          <p:stCondLst>
                                            <p:cond delay="0"/>
                                          </p:stCondLst>
                                        </p:cTn>
                                        <p:tgtEl>
                                          <p:spTgt spid="93218"/>
                                        </p:tgtEl>
                                        <p:attrNameLst>
                                          <p:attrName>style.visibility</p:attrName>
                                        </p:attrNameLst>
                                      </p:cBhvr>
                                      <p:to>
                                        <p:strVal val="hidden"/>
                                      </p:to>
                                    </p:set>
                                  </p:childTnLst>
                                </p:cTn>
                              </p:par>
                              <p:par>
                                <p:cTn id="68" presetID="10" presetClass="exit" fill="hold" grpId="1" nodeType="withEffect">
                                  <p:stCondLst>
                                    <p:cond delay="0"/>
                                  </p:stCondLst>
                                  <p:childTnLst>
                                    <p:animEffect transition="out" filter="fade">
                                      <p:cBhvr additive="repl">
                                        <p:cTn id="69" dur="1000"/>
                                        <p:tgtEl>
                                          <p:spTgt spid="93215"/>
                                        </p:tgtEl>
                                      </p:cBhvr>
                                    </p:animEffect>
                                    <p:set>
                                      <p:cBhvr additive="repl">
                                        <p:cTn id="70" dur="1" fill="hold">
                                          <p:stCondLst>
                                            <p:cond delay="0"/>
                                          </p:stCondLst>
                                        </p:cTn>
                                        <p:tgtEl>
                                          <p:spTgt spid="93215"/>
                                        </p:tgtEl>
                                        <p:attrNameLst>
                                          <p:attrName>style.visibility</p:attrName>
                                        </p:attrNameLst>
                                      </p:cBhvr>
                                      <p:to>
                                        <p:strVal val="hidden"/>
                                      </p:to>
                                    </p:set>
                                  </p:childTnLst>
                                </p:cTn>
                              </p:par>
                              <p:par>
                                <p:cTn id="71" presetID="63" presetClass="path" accel="50000" decel="50000" fill="hold" nodeType="withEffect">
                                  <p:stCondLst>
                                    <p:cond delay="0"/>
                                  </p:stCondLst>
                                  <p:childTnLst>
                                    <p:animMotion origin="layout" path="M -3.33333 -6 -3.72427 -7 L 0.64184 0.06523">
                                      <p:cBhvr additive="repl">
                                        <p:cTn id="72" dur="2000" fill="hold"/>
                                        <p:tgtEl>
                                          <p:spTgt spid="93211"/>
                                        </p:tgtEl>
                                      </p:cBhvr>
                                    </p:animMotion>
                                  </p:childTnLst>
                                </p:cTn>
                              </p:par>
                            </p:childTnLst>
                          </p:cTn>
                        </p:par>
                        <p:par>
                          <p:cTn id="73" fill="hold">
                            <p:stCondLst>
                              <p:cond delay="2000"/>
                            </p:stCondLst>
                            <p:childTnLst>
                              <p:par>
                                <p:cTn id="74" presetID="22" presetClass="entr" presetSubtype="8" fill="hold" nodeType="afterEffect">
                                  <p:stCondLst>
                                    <p:cond delay="0"/>
                                  </p:stCondLst>
                                  <p:childTnLst>
                                    <p:set>
                                      <p:cBhvr additive="repl">
                                        <p:cTn id="75" dur="1" fill="hold">
                                          <p:stCondLst>
                                            <p:cond delay="0"/>
                                          </p:stCondLst>
                                        </p:cTn>
                                        <p:tgtEl>
                                          <p:spTgt spid="93224"/>
                                        </p:tgtEl>
                                        <p:attrNameLst>
                                          <p:attrName>style.visibility</p:attrName>
                                        </p:attrNameLst>
                                      </p:cBhvr>
                                      <p:to>
                                        <p:strVal val="visible"/>
                                      </p:to>
                                    </p:set>
                                    <p:animEffect transition="in" filter="wipe(left)">
                                      <p:cBhvr additive="repl">
                                        <p:cTn id="76" dur="1000"/>
                                        <p:tgtEl>
                                          <p:spTgt spid="93224"/>
                                        </p:tgtEl>
                                      </p:cBhvr>
                                    </p:animEffect>
                                  </p:childTnLst>
                                </p:cTn>
                              </p:par>
                              <p:par>
                                <p:cTn id="77" presetID="63" presetClass="path" accel="50000" decel="50000" fill="hold" nodeType="withEffect">
                                  <p:stCondLst>
                                    <p:cond delay="0"/>
                                  </p:stCondLst>
                                  <p:childTnLst>
                                    <p:animMotion origin="layout" path="M -3.33333 -6 -6.24566 -7 L 0.64184 -0.05043">
                                      <p:cBhvr additive="repl">
                                        <p:cTn id="78" dur="2000" fill="hold"/>
                                        <p:tgtEl>
                                          <p:spTgt spid="93214"/>
                                        </p:tgtEl>
                                      </p:cBhvr>
                                    </p:animMotion>
                                  </p:childTnLst>
                                </p:cTn>
                              </p:par>
                            </p:childTnLst>
                          </p:cTn>
                        </p:par>
                        <p:par>
                          <p:cTn id="79" fill="hold">
                            <p:stCondLst>
                              <p:cond delay="4000"/>
                            </p:stCondLst>
                            <p:childTnLst>
                              <p:par>
                                <p:cTn id="80" presetID="22" presetClass="entr" presetSubtype="8" fill="hold" nodeType="afterEffect">
                                  <p:stCondLst>
                                    <p:cond delay="0"/>
                                  </p:stCondLst>
                                  <p:childTnLst>
                                    <p:set>
                                      <p:cBhvr additive="repl">
                                        <p:cTn id="81" dur="1" fill="hold">
                                          <p:stCondLst>
                                            <p:cond delay="0"/>
                                          </p:stCondLst>
                                        </p:cTn>
                                        <p:tgtEl>
                                          <p:spTgt spid="93225"/>
                                        </p:tgtEl>
                                        <p:attrNameLst>
                                          <p:attrName>style.visibility</p:attrName>
                                        </p:attrNameLst>
                                      </p:cBhvr>
                                      <p:to>
                                        <p:strVal val="visible"/>
                                      </p:to>
                                    </p:set>
                                    <p:animEffect transition="in" filter="wipe(left)">
                                      <p:cBhvr additive="repl">
                                        <p:cTn id="82" dur="1000"/>
                                        <p:tgtEl>
                                          <p:spTgt spid="93225"/>
                                        </p:tgtEl>
                                      </p:cBhvr>
                                    </p:animEffect>
                                  </p:childTnLst>
                                </p:cTn>
                              </p:par>
                              <p:par>
                                <p:cTn id="83" presetID="63" presetClass="path" accel="50000" decel="50000" fill="hold" nodeType="withEffect">
                                  <p:stCondLst>
                                    <p:cond delay="0"/>
                                  </p:stCondLst>
                                  <p:childTnLst>
                                    <p:animMotion origin="layout" path="M 2.77778 -6 -3.38885 -6 L 0.27482 0.1765">
                                      <p:cBhvr additive="repl">
                                        <p:cTn id="84" dur="2000" fill="hold"/>
                                        <p:tgtEl>
                                          <p:spTgt spid="93212"/>
                                        </p:tgtEl>
                                      </p:cBhvr>
                                    </p:animMotion>
                                  </p:childTnLst>
                                </p:cTn>
                              </p:par>
                            </p:childTnLst>
                          </p:cTn>
                        </p:par>
                        <p:par>
                          <p:cTn id="85" fill="hold">
                            <p:stCondLst>
                              <p:cond delay="6000"/>
                            </p:stCondLst>
                            <p:childTnLst>
                              <p:par>
                                <p:cTn id="86" presetID="22" presetClass="entr" presetSubtype="8" fill="hold" nodeType="afterEffect">
                                  <p:stCondLst>
                                    <p:cond delay="0"/>
                                  </p:stCondLst>
                                  <p:childTnLst>
                                    <p:set>
                                      <p:cBhvr additive="repl">
                                        <p:cTn id="87" dur="1" fill="hold">
                                          <p:stCondLst>
                                            <p:cond delay="0"/>
                                          </p:stCondLst>
                                        </p:cTn>
                                        <p:tgtEl>
                                          <p:spTgt spid="93226"/>
                                        </p:tgtEl>
                                        <p:attrNameLst>
                                          <p:attrName>style.visibility</p:attrName>
                                        </p:attrNameLst>
                                      </p:cBhvr>
                                      <p:to>
                                        <p:strVal val="visible"/>
                                      </p:to>
                                    </p:set>
                                    <p:animEffect transition="in" filter="wipe(left)">
                                      <p:cBhvr additive="repl">
                                        <p:cTn id="88" dur="1000"/>
                                        <p:tgtEl>
                                          <p:spTgt spid="93226"/>
                                        </p:tgtEl>
                                      </p:cBhvr>
                                    </p:animEffect>
                                  </p:childTnLst>
                                </p:cTn>
                              </p:par>
                              <p:par>
                                <p:cTn id="89" presetID="63" presetClass="path" accel="50000" decel="50000" fill="hold" nodeType="withEffect">
                                  <p:stCondLst>
                                    <p:cond delay="0"/>
                                  </p:stCondLst>
                                  <p:childTnLst>
                                    <p:animMotion origin="layout" path="M -4.16667 -6 -8.85959 -7 L 0.57882 -0.13833">
                                      <p:cBhvr additive="repl">
                                        <p:cTn id="90" dur="2000" fill="hold"/>
                                        <p:tgtEl>
                                          <p:spTgt spid="93213"/>
                                        </p:tgtEl>
                                      </p:cBhvr>
                                    </p:animMotion>
                                  </p:childTnLst>
                                </p:cTn>
                              </p:par>
                            </p:childTnLst>
                          </p:cTn>
                        </p:par>
                        <p:par>
                          <p:cTn id="91" fill="hold">
                            <p:stCondLst>
                              <p:cond delay="8000"/>
                            </p:stCondLst>
                            <p:childTnLst>
                              <p:par>
                                <p:cTn id="92" presetID="22" presetClass="entr" presetSubtype="8" fill="hold" nodeType="afterEffect">
                                  <p:stCondLst>
                                    <p:cond delay="0"/>
                                  </p:stCondLst>
                                  <p:childTnLst>
                                    <p:set>
                                      <p:cBhvr additive="repl">
                                        <p:cTn id="93" dur="1" fill="hold">
                                          <p:stCondLst>
                                            <p:cond delay="0"/>
                                          </p:stCondLst>
                                        </p:cTn>
                                        <p:tgtEl>
                                          <p:spTgt spid="93227"/>
                                        </p:tgtEl>
                                        <p:attrNameLst>
                                          <p:attrName>style.visibility</p:attrName>
                                        </p:attrNameLst>
                                      </p:cBhvr>
                                      <p:to>
                                        <p:strVal val="visible"/>
                                      </p:to>
                                    </p:set>
                                    <p:animEffect transition="in" filter="wipe(left)">
                                      <p:cBhvr additive="repl">
                                        <p:cTn id="94" dur="1000"/>
                                        <p:tgtEl>
                                          <p:spTgt spid="93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5" grpId="0" animBg="1"/>
      <p:bldP spid="93215" grpId="1" animBg="1"/>
      <p:bldP spid="93216" grpId="0" animBg="1"/>
      <p:bldP spid="93216" grpId="1" animBg="1"/>
      <p:bldP spid="93217" grpId="0" animBg="1"/>
      <p:bldP spid="93217" grpId="1" animBg="1"/>
      <p:bldP spid="93218" grpId="0" animBg="1"/>
      <p:bldP spid="93218" grpId="1" animBg="1"/>
      <p:bldP spid="93219" grpId="0" animBg="1"/>
      <p:bldP spid="93219" grpId="1" animBg="1"/>
      <p:bldP spid="932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80811CE-8219-4571-96C7-0EF12E9E15FB}"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de-CH" sz="1200" b="1">
              <a:solidFill>
                <a:srgbClr val="4D4D4D"/>
              </a:solidFill>
              <a:latin typeface="Verdana" pitchFamily="32" charset="0"/>
              <a:ea typeface="MS Gothic" charset="0"/>
              <a:cs typeface="MS Gothic" charset="0"/>
            </a:endParaRPr>
          </a:p>
        </p:txBody>
      </p:sp>
      <p:cxnSp>
        <p:nvCxnSpPr>
          <p:cNvPr id="95234" name="AutoShape 2"/>
          <p:cNvCxnSpPr>
            <a:cxnSpLocks noChangeShapeType="1"/>
            <a:stCxn id="95246" idx="1"/>
            <a:endCxn id="95242" idx="0"/>
          </p:cNvCxnSpPr>
          <p:nvPr/>
        </p:nvCxnSpPr>
        <p:spPr bwMode="auto">
          <a:xfrm flipH="1" flipV="1">
            <a:off x="7127875" y="1062038"/>
            <a:ext cx="242888" cy="971550"/>
          </a:xfrm>
          <a:prstGeom prst="bentConnector3">
            <a:avLst>
              <a:gd name="adj1" fmla="val 50000"/>
            </a:avLst>
          </a:prstGeom>
          <a:noFill/>
          <a:ln w="28440">
            <a:solidFill>
              <a:srgbClr val="5F5F5F"/>
            </a:solidFill>
            <a:miter lim="800000"/>
            <a:headEnd/>
            <a:tailEnd/>
          </a:ln>
          <a:effectLst/>
        </p:spPr>
      </p:cxnSp>
      <p:cxnSp>
        <p:nvCxnSpPr>
          <p:cNvPr id="95235" name="AutoShape 3"/>
          <p:cNvCxnSpPr>
            <a:cxnSpLocks noChangeShapeType="1"/>
            <a:stCxn id="95245" idx="0"/>
            <a:endCxn id="95242" idx="0"/>
          </p:cNvCxnSpPr>
          <p:nvPr/>
        </p:nvCxnSpPr>
        <p:spPr bwMode="auto">
          <a:xfrm flipV="1">
            <a:off x="6192838" y="1096963"/>
            <a:ext cx="244475" cy="936625"/>
          </a:xfrm>
          <a:prstGeom prst="bentConnector3">
            <a:avLst>
              <a:gd name="adj1" fmla="val 50000"/>
            </a:avLst>
          </a:prstGeom>
          <a:noFill/>
          <a:ln w="28440">
            <a:solidFill>
              <a:srgbClr val="5F5F5F"/>
            </a:solidFill>
            <a:miter lim="800000"/>
            <a:headEnd/>
            <a:tailEnd/>
          </a:ln>
          <a:effectLst/>
        </p:spPr>
      </p:cxnSp>
      <p:cxnSp>
        <p:nvCxnSpPr>
          <p:cNvPr id="95236" name="AutoShape 4"/>
          <p:cNvCxnSpPr>
            <a:cxnSpLocks noChangeShapeType="1"/>
            <a:stCxn id="95244" idx="1"/>
            <a:endCxn id="95241" idx="0"/>
          </p:cNvCxnSpPr>
          <p:nvPr/>
        </p:nvCxnSpPr>
        <p:spPr bwMode="auto">
          <a:xfrm flipH="1" flipV="1">
            <a:off x="2716213" y="773113"/>
            <a:ext cx="242887" cy="1260475"/>
          </a:xfrm>
          <a:prstGeom prst="bentConnector3">
            <a:avLst>
              <a:gd name="adj1" fmla="val 50000"/>
            </a:avLst>
          </a:prstGeom>
          <a:noFill/>
          <a:ln w="28440">
            <a:solidFill>
              <a:srgbClr val="5F5F5F"/>
            </a:solidFill>
            <a:miter lim="800000"/>
            <a:headEnd/>
            <a:tailEnd/>
          </a:ln>
          <a:effectLst/>
        </p:spPr>
      </p:cxnSp>
      <p:cxnSp>
        <p:nvCxnSpPr>
          <p:cNvPr id="95237" name="AutoShape 5"/>
          <p:cNvCxnSpPr>
            <a:cxnSpLocks noChangeShapeType="1"/>
            <a:stCxn id="95243" idx="0"/>
            <a:endCxn id="95241" idx="0"/>
          </p:cNvCxnSpPr>
          <p:nvPr/>
        </p:nvCxnSpPr>
        <p:spPr bwMode="auto">
          <a:xfrm flipV="1">
            <a:off x="1692275" y="1008063"/>
            <a:ext cx="242888" cy="1025525"/>
          </a:xfrm>
          <a:prstGeom prst="bentConnector3">
            <a:avLst>
              <a:gd name="adj1" fmla="val 50000"/>
            </a:avLst>
          </a:prstGeom>
          <a:noFill/>
          <a:ln w="28440">
            <a:solidFill>
              <a:srgbClr val="5F5F5F"/>
            </a:solidFill>
            <a:miter lim="800000"/>
            <a:headEnd/>
            <a:tailEnd/>
          </a:ln>
          <a:effectLst/>
        </p:spPr>
      </p:cxnSp>
      <p:cxnSp>
        <p:nvCxnSpPr>
          <p:cNvPr id="95238" name="AutoShape 6"/>
          <p:cNvCxnSpPr>
            <a:cxnSpLocks noChangeShapeType="1"/>
            <a:stCxn id="95242" idx="1"/>
            <a:endCxn id="95240" idx="0"/>
          </p:cNvCxnSpPr>
          <p:nvPr/>
        </p:nvCxnSpPr>
        <p:spPr bwMode="auto">
          <a:xfrm flipH="1" flipV="1">
            <a:off x="4660900" y="-979488"/>
            <a:ext cx="215900" cy="2465388"/>
          </a:xfrm>
          <a:prstGeom prst="bentConnector3">
            <a:avLst>
              <a:gd name="adj1" fmla="val 50000"/>
            </a:avLst>
          </a:prstGeom>
          <a:noFill/>
          <a:ln w="28440">
            <a:solidFill>
              <a:srgbClr val="5F5F5F"/>
            </a:solidFill>
            <a:miter lim="800000"/>
            <a:headEnd/>
            <a:tailEnd/>
          </a:ln>
          <a:effectLst/>
        </p:spPr>
      </p:cxnSp>
      <p:cxnSp>
        <p:nvCxnSpPr>
          <p:cNvPr id="95239" name="AutoShape 7"/>
          <p:cNvCxnSpPr>
            <a:cxnSpLocks noChangeShapeType="1"/>
            <a:stCxn id="95241" idx="0"/>
            <a:endCxn id="95240" idx="1"/>
          </p:cNvCxnSpPr>
          <p:nvPr/>
        </p:nvCxnSpPr>
        <p:spPr bwMode="auto">
          <a:xfrm flipV="1">
            <a:off x="2717800" y="-458788"/>
            <a:ext cx="220663" cy="1944688"/>
          </a:xfrm>
          <a:prstGeom prst="bentConnector3">
            <a:avLst>
              <a:gd name="adj1" fmla="val 50000"/>
            </a:avLst>
          </a:prstGeom>
          <a:noFill/>
          <a:ln w="28440">
            <a:solidFill>
              <a:srgbClr val="5F5F5F"/>
            </a:solidFill>
            <a:miter lim="800000"/>
            <a:headEnd/>
            <a:tailEnd/>
          </a:ln>
          <a:effectLst/>
        </p:spPr>
      </p:cxnSp>
      <p:sp>
        <p:nvSpPr>
          <p:cNvPr id="95240" name="AutoShape 8"/>
          <p:cNvSpPr>
            <a:spLocks noChangeArrowheads="1"/>
          </p:cNvSpPr>
          <p:nvPr/>
        </p:nvSpPr>
        <p:spPr bwMode="auto">
          <a:xfrm>
            <a:off x="3671888" y="1052513"/>
            <a:ext cx="1979612" cy="431800"/>
          </a:xfrm>
          <a:prstGeom prst="roundRect">
            <a:avLst>
              <a:gd name="adj" fmla="val 16667"/>
            </a:avLst>
          </a:prstGeom>
          <a:solidFill>
            <a:srgbClr val="CC0000"/>
          </a:solidFill>
          <a:ln w="9525">
            <a:noFill/>
            <a:round/>
            <a:headEnd/>
            <a:tailEnd/>
          </a:ln>
          <a:effectLst/>
        </p:spPr>
        <p:txBody>
          <a:bodyPr wrap="none" lIns="65880" tIns="32760" rIns="65880" bIns="3276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FFFFFF"/>
                </a:solidFill>
                <a:latin typeface="Verdana" pitchFamily="32" charset="0"/>
                <a:ea typeface="MS Gothic" charset="0"/>
                <a:cs typeface="MS Gothic" charset="0"/>
              </a:rPr>
              <a:t>ICF</a:t>
            </a:r>
          </a:p>
        </p:txBody>
      </p:sp>
      <p:sp>
        <p:nvSpPr>
          <p:cNvPr id="95241" name="AutoShape 9"/>
          <p:cNvSpPr>
            <a:spLocks noChangeArrowheads="1"/>
          </p:cNvSpPr>
          <p:nvPr/>
        </p:nvSpPr>
        <p:spPr bwMode="auto">
          <a:xfrm>
            <a:off x="468313" y="1700213"/>
            <a:ext cx="4498975" cy="333375"/>
          </a:xfrm>
          <a:prstGeom prst="roundRect">
            <a:avLst>
              <a:gd name="adj" fmla="val 16667"/>
            </a:avLst>
          </a:prstGeom>
          <a:solidFill>
            <a:srgbClr val="C0C0C0"/>
          </a:solidFill>
          <a:ln w="9525">
            <a:noFill/>
            <a:round/>
            <a:headEnd/>
            <a:tailEnd/>
          </a:ln>
          <a:effectLst/>
        </p:spPr>
        <p:txBody>
          <a:bodyPr wrap="none" anchor="ctr"/>
          <a:lstStyle/>
          <a:p>
            <a:endParaRPr lang="pl-PL"/>
          </a:p>
        </p:txBody>
      </p:sp>
      <p:sp>
        <p:nvSpPr>
          <p:cNvPr id="95242" name="AutoShape 10"/>
          <p:cNvSpPr>
            <a:spLocks noChangeArrowheads="1"/>
          </p:cNvSpPr>
          <p:nvPr/>
        </p:nvSpPr>
        <p:spPr bwMode="auto">
          <a:xfrm>
            <a:off x="5256213" y="1700213"/>
            <a:ext cx="3743325" cy="333375"/>
          </a:xfrm>
          <a:prstGeom prst="roundRect">
            <a:avLst>
              <a:gd name="adj" fmla="val 16667"/>
            </a:avLst>
          </a:prstGeom>
          <a:solidFill>
            <a:srgbClr val="C0C0C0"/>
          </a:solidFill>
          <a:ln w="9525">
            <a:noFill/>
            <a:round/>
            <a:headEnd/>
            <a:tailEnd/>
          </a:ln>
          <a:effectLst/>
        </p:spPr>
        <p:txBody>
          <a:bodyPr wrap="none" anchor="ctr"/>
          <a:lstStyle/>
          <a:p>
            <a:endParaRPr lang="pl-PL"/>
          </a:p>
        </p:txBody>
      </p:sp>
      <p:sp>
        <p:nvSpPr>
          <p:cNvPr id="95243" name="AutoShape 11"/>
          <p:cNvSpPr>
            <a:spLocks noChangeArrowheads="1"/>
          </p:cNvSpPr>
          <p:nvPr/>
        </p:nvSpPr>
        <p:spPr bwMode="auto">
          <a:xfrm>
            <a:off x="468313" y="2276475"/>
            <a:ext cx="24479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5244" name="AutoShape 12"/>
          <p:cNvSpPr>
            <a:spLocks noChangeArrowheads="1"/>
          </p:cNvSpPr>
          <p:nvPr/>
        </p:nvSpPr>
        <p:spPr bwMode="auto">
          <a:xfrm>
            <a:off x="2987675" y="2276475"/>
            <a:ext cx="1979613" cy="474663"/>
          </a:xfrm>
          <a:prstGeom prst="roundRect">
            <a:avLst>
              <a:gd name="adj" fmla="val 9449"/>
            </a:avLst>
          </a:prstGeom>
          <a:solidFill>
            <a:srgbClr val="CC0000"/>
          </a:solidFill>
          <a:ln w="9525">
            <a:noFill/>
            <a:round/>
            <a:headEnd/>
            <a:tailEnd/>
          </a:ln>
          <a:effectLst/>
        </p:spPr>
        <p:txBody>
          <a:bodyPr wrap="none" anchor="ctr"/>
          <a:lstStyle/>
          <a:p>
            <a:endParaRPr lang="pl-PL"/>
          </a:p>
        </p:txBody>
      </p:sp>
      <p:sp>
        <p:nvSpPr>
          <p:cNvPr id="95245" name="AutoShape 13"/>
          <p:cNvSpPr>
            <a:spLocks noChangeArrowheads="1"/>
          </p:cNvSpPr>
          <p:nvPr/>
        </p:nvSpPr>
        <p:spPr bwMode="auto">
          <a:xfrm>
            <a:off x="5256213" y="2276475"/>
            <a:ext cx="1871662" cy="503238"/>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5246" name="AutoShape 14"/>
          <p:cNvSpPr>
            <a:spLocks noChangeArrowheads="1"/>
          </p:cNvSpPr>
          <p:nvPr/>
        </p:nvSpPr>
        <p:spPr bwMode="auto">
          <a:xfrm>
            <a:off x="7199313" y="2276475"/>
            <a:ext cx="18002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cxnSp>
        <p:nvCxnSpPr>
          <p:cNvPr id="95247" name="AutoShape 15"/>
          <p:cNvCxnSpPr>
            <a:cxnSpLocks noChangeShapeType="1"/>
            <a:stCxn id="95250" idx="0"/>
          </p:cNvCxnSpPr>
          <p:nvPr/>
        </p:nvCxnSpPr>
        <p:spPr bwMode="auto">
          <a:xfrm flipV="1">
            <a:off x="1081088" y="2138363"/>
            <a:ext cx="174625" cy="612775"/>
          </a:xfrm>
          <a:prstGeom prst="bentConnector3">
            <a:avLst>
              <a:gd name="adj1" fmla="val 50000"/>
            </a:avLst>
          </a:prstGeom>
          <a:noFill/>
          <a:ln w="28440">
            <a:solidFill>
              <a:srgbClr val="4D4D4D"/>
            </a:solidFill>
            <a:miter lim="800000"/>
            <a:headEnd/>
            <a:tailEnd/>
          </a:ln>
          <a:effectLst/>
        </p:spPr>
      </p:cxnSp>
      <p:cxnSp>
        <p:nvCxnSpPr>
          <p:cNvPr id="95248" name="AutoShape 16"/>
          <p:cNvCxnSpPr>
            <a:cxnSpLocks noChangeShapeType="1"/>
          </p:cNvCxnSpPr>
          <p:nvPr/>
        </p:nvCxnSpPr>
        <p:spPr bwMode="auto">
          <a:xfrm flipH="1" flipV="1">
            <a:off x="1835150" y="2139950"/>
            <a:ext cx="244475" cy="612775"/>
          </a:xfrm>
          <a:prstGeom prst="bentConnector3">
            <a:avLst>
              <a:gd name="adj1" fmla="val 50000"/>
            </a:avLst>
          </a:prstGeom>
          <a:noFill/>
          <a:ln w="28440">
            <a:solidFill>
              <a:srgbClr val="4D4D4D"/>
            </a:solidFill>
            <a:miter lim="800000"/>
            <a:headEnd/>
            <a:tailEnd/>
          </a:ln>
          <a:effectLst/>
        </p:spPr>
      </p:cxnSp>
      <p:sp>
        <p:nvSpPr>
          <p:cNvPr id="95249" name="AutoShape 17"/>
          <p:cNvSpPr>
            <a:spLocks noChangeArrowheads="1"/>
          </p:cNvSpPr>
          <p:nvPr/>
        </p:nvSpPr>
        <p:spPr bwMode="auto">
          <a:xfrm>
            <a:off x="1763713" y="2924175"/>
            <a:ext cx="1150937" cy="330200"/>
          </a:xfrm>
          <a:prstGeom prst="roundRect">
            <a:avLst>
              <a:gd name="adj" fmla="val 16829"/>
            </a:avLst>
          </a:prstGeom>
          <a:solidFill>
            <a:srgbClr val="C0C0C0"/>
          </a:solidFill>
          <a:ln w="9525">
            <a:noFill/>
            <a:round/>
            <a:headEnd/>
            <a:tailEnd/>
          </a:ln>
          <a:effectLst/>
        </p:spPr>
        <p:txBody>
          <a:bodyPr wrap="none" anchor="ctr"/>
          <a:lstStyle/>
          <a:p>
            <a:endParaRPr lang="pl-PL"/>
          </a:p>
        </p:txBody>
      </p:sp>
      <p:sp>
        <p:nvSpPr>
          <p:cNvPr id="95250" name="AutoShape 18"/>
          <p:cNvSpPr>
            <a:spLocks noChangeArrowheads="1"/>
          </p:cNvSpPr>
          <p:nvPr/>
        </p:nvSpPr>
        <p:spPr bwMode="auto">
          <a:xfrm>
            <a:off x="468313" y="2924175"/>
            <a:ext cx="1223962" cy="330200"/>
          </a:xfrm>
          <a:prstGeom prst="roundRect">
            <a:avLst>
              <a:gd name="adj" fmla="val 16667"/>
            </a:avLst>
          </a:prstGeom>
          <a:solidFill>
            <a:srgbClr val="C0C0C0"/>
          </a:solidFill>
          <a:ln w="9525">
            <a:noFill/>
            <a:round/>
            <a:headEnd/>
            <a:tailEnd/>
          </a:ln>
          <a:effectLst/>
        </p:spPr>
        <p:txBody>
          <a:bodyPr wrap="none" anchor="ctr"/>
          <a:lstStyle/>
          <a:p>
            <a:endParaRPr lang="pl-PL"/>
          </a:p>
        </p:txBody>
      </p:sp>
      <p:sp>
        <p:nvSpPr>
          <p:cNvPr id="95251" name="Text Box 19"/>
          <p:cNvSpPr txBox="1">
            <a:spLocks noChangeArrowheads="1"/>
          </p:cNvSpPr>
          <p:nvPr/>
        </p:nvSpPr>
        <p:spPr bwMode="auto">
          <a:xfrm>
            <a:off x="900113" y="1674813"/>
            <a:ext cx="3743325" cy="322262"/>
          </a:xfrm>
          <a:prstGeom prst="rect">
            <a:avLst/>
          </a:prstGeom>
          <a:noFill/>
          <a:ln w="9525">
            <a:noFill/>
            <a:round/>
            <a:headEnd/>
            <a:tailEnd/>
          </a:ln>
          <a:effectLst/>
        </p:spPr>
        <p:txBody>
          <a:bodyPr lIns="90000" tIns="46800" rIns="90000" bIns="46800">
            <a:spAutoFit/>
          </a:bodyPr>
          <a:lstStyle/>
          <a:p>
            <a:pP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ea typeface="MS Gothic" charset="0"/>
                <a:cs typeface="MS Gothic" charset="0"/>
              </a:rPr>
              <a:t>Funkcjonowanie i niepełnosprawność</a:t>
            </a:r>
          </a:p>
        </p:txBody>
      </p:sp>
      <p:sp>
        <p:nvSpPr>
          <p:cNvPr id="95252" name="Text Box 20"/>
          <p:cNvSpPr txBox="1">
            <a:spLocks noChangeArrowheads="1"/>
          </p:cNvSpPr>
          <p:nvPr/>
        </p:nvSpPr>
        <p:spPr bwMode="auto">
          <a:xfrm>
            <a:off x="5389563" y="1657350"/>
            <a:ext cx="3527425" cy="322263"/>
          </a:xfrm>
          <a:prstGeom prst="rect">
            <a:avLst/>
          </a:prstGeom>
          <a:noFill/>
          <a:ln w="9525">
            <a:noFill/>
            <a:round/>
            <a:headEnd/>
            <a:tailEnd/>
          </a:ln>
          <a:effectLst/>
        </p:spPr>
        <p:txBody>
          <a:bodyPr lIns="90000" tIns="46800" rIns="90000" bIns="46800">
            <a:spAutoFit/>
          </a:bodyPr>
          <a:lstStyle/>
          <a:p>
            <a:pPr algn="ct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ea typeface="MS Gothic" charset="0"/>
                <a:cs typeface="MS Gothic" charset="0"/>
              </a:rPr>
              <a:t>Czynniki kontekstowe</a:t>
            </a:r>
          </a:p>
        </p:txBody>
      </p:sp>
      <p:sp>
        <p:nvSpPr>
          <p:cNvPr id="95253" name="Text Box 21"/>
          <p:cNvSpPr txBox="1">
            <a:spLocks noChangeArrowheads="1"/>
          </p:cNvSpPr>
          <p:nvPr/>
        </p:nvSpPr>
        <p:spPr bwMode="auto">
          <a:xfrm>
            <a:off x="539750" y="2205038"/>
            <a:ext cx="2303463" cy="581025"/>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ea typeface="MS Gothic" charset="0"/>
                <a:cs typeface="MS Gothic" charset="0"/>
              </a:rPr>
              <a:t>Funkcje życiowe i struktury ciała</a:t>
            </a:r>
          </a:p>
        </p:txBody>
      </p:sp>
      <p:sp>
        <p:nvSpPr>
          <p:cNvPr id="95254" name="Text Box 22"/>
          <p:cNvSpPr txBox="1">
            <a:spLocks noChangeArrowheads="1"/>
          </p:cNvSpPr>
          <p:nvPr/>
        </p:nvSpPr>
        <p:spPr bwMode="auto">
          <a:xfrm>
            <a:off x="2843213" y="2205038"/>
            <a:ext cx="2303462" cy="581025"/>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ea typeface="MS Gothic" charset="0"/>
                <a:cs typeface="MS Gothic" charset="0"/>
              </a:rPr>
              <a:t>Czynności i uczestnictwo</a:t>
            </a:r>
          </a:p>
        </p:txBody>
      </p:sp>
      <p:sp>
        <p:nvSpPr>
          <p:cNvPr id="95255" name="Text Box 23"/>
          <p:cNvSpPr txBox="1">
            <a:spLocks noChangeArrowheads="1"/>
          </p:cNvSpPr>
          <p:nvPr/>
        </p:nvSpPr>
        <p:spPr bwMode="auto">
          <a:xfrm>
            <a:off x="5076825" y="2205038"/>
            <a:ext cx="2303463" cy="581025"/>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ea typeface="MS Gothic" charset="0"/>
                <a:cs typeface="MS Gothic" charset="0"/>
              </a:rPr>
              <a:t>Czynniki środowiskowe</a:t>
            </a:r>
          </a:p>
        </p:txBody>
      </p:sp>
      <p:sp>
        <p:nvSpPr>
          <p:cNvPr id="95256" name="Text Box 24"/>
          <p:cNvSpPr txBox="1">
            <a:spLocks noChangeArrowheads="1"/>
          </p:cNvSpPr>
          <p:nvPr/>
        </p:nvSpPr>
        <p:spPr bwMode="auto">
          <a:xfrm>
            <a:off x="7235825" y="2205038"/>
            <a:ext cx="1800225" cy="581025"/>
          </a:xfrm>
          <a:prstGeom prst="rect">
            <a:avLst/>
          </a:prstGeom>
          <a:noFill/>
          <a:ln w="9525">
            <a:noFill/>
            <a:round/>
            <a:headEnd/>
            <a:tailEnd/>
          </a:ln>
          <a:effectLst/>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ea typeface="MS Gothic" charset="0"/>
                <a:cs typeface="MS Gothic" charset="0"/>
              </a:rPr>
              <a:t>Czynniki osobiste</a:t>
            </a:r>
          </a:p>
        </p:txBody>
      </p:sp>
      <p:sp>
        <p:nvSpPr>
          <p:cNvPr id="95257" name="Text Box 25"/>
          <p:cNvSpPr txBox="1">
            <a:spLocks noChangeArrowheads="1"/>
          </p:cNvSpPr>
          <p:nvPr/>
        </p:nvSpPr>
        <p:spPr bwMode="auto">
          <a:xfrm>
            <a:off x="414338" y="2895600"/>
            <a:ext cx="1439862" cy="239713"/>
          </a:xfrm>
          <a:prstGeom prst="rect">
            <a:avLst/>
          </a:prstGeom>
          <a:noFill/>
          <a:ln w="9525">
            <a:noFill/>
            <a:round/>
            <a:headEnd/>
            <a:tailEnd/>
          </a:ln>
          <a:effectLst/>
        </p:spPr>
        <p:txBody>
          <a:bodyPr lIns="90000" tIns="46800" rIns="90000" bIns="46800">
            <a:spAutoFit/>
          </a:bodyPr>
          <a:lstStyle/>
          <a:p>
            <a:pPr algn="ctr">
              <a:lnSpc>
                <a:spcPct val="80000"/>
              </a:lnSpc>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ea typeface="MS Gothic" charset="0"/>
                <a:cs typeface="MS Gothic" charset="0"/>
              </a:rPr>
              <a:t>Funkcje życiowe</a:t>
            </a:r>
          </a:p>
        </p:txBody>
      </p:sp>
      <p:sp>
        <p:nvSpPr>
          <p:cNvPr id="95258" name="Text Box 26"/>
          <p:cNvSpPr txBox="1">
            <a:spLocks noChangeArrowheads="1"/>
          </p:cNvSpPr>
          <p:nvPr/>
        </p:nvSpPr>
        <p:spPr bwMode="auto">
          <a:xfrm>
            <a:off x="1652588" y="2900363"/>
            <a:ext cx="1439862" cy="239712"/>
          </a:xfrm>
          <a:prstGeom prst="rect">
            <a:avLst/>
          </a:prstGeom>
          <a:noFill/>
          <a:ln w="9525">
            <a:noFill/>
            <a:round/>
            <a:headEnd/>
            <a:tailEnd/>
          </a:ln>
          <a:effectLst/>
        </p:spPr>
        <p:txBody>
          <a:bodyPr lIns="90000" tIns="46800" rIns="90000" bIns="46800">
            <a:spAutoFit/>
          </a:bodyPr>
          <a:lstStyle/>
          <a:p>
            <a:pPr algn="ctr">
              <a:lnSpc>
                <a:spcPct val="80000"/>
              </a:lnSpc>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ea typeface="MS Gothic" charset="0"/>
                <a:cs typeface="MS Gothic" charset="0"/>
              </a:rPr>
              <a:t>Struktury ciała</a:t>
            </a:r>
          </a:p>
        </p:txBody>
      </p:sp>
      <p:sp>
        <p:nvSpPr>
          <p:cNvPr id="95259" name="Text Box 27"/>
          <p:cNvSpPr txBox="1">
            <a:spLocks noChangeArrowheads="1"/>
          </p:cNvSpPr>
          <p:nvPr/>
        </p:nvSpPr>
        <p:spPr bwMode="auto">
          <a:xfrm>
            <a:off x="6253163" y="142875"/>
            <a:ext cx="2881312" cy="185738"/>
          </a:xfrm>
          <a:prstGeom prst="rect">
            <a:avLst/>
          </a:prstGeom>
          <a:solidFill>
            <a:srgbClr val="FFFFFF"/>
          </a:solidFill>
          <a:ln w="9525">
            <a:noFill/>
            <a:round/>
            <a:headEnd/>
            <a:tailEnd/>
          </a:ln>
          <a:effectLst/>
        </p:spPr>
        <p:txBody>
          <a:bodyPr lIns="90000" tIns="46800" rIns="90000" bIns="46800">
            <a:spAutoFit/>
          </a:bodyPr>
          <a:lstStyle/>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663300"/>
                </a:solidFill>
                <a:latin typeface="Verdana" pitchFamily="32" charset="0"/>
                <a:ea typeface="MS Gothic" charset="0"/>
                <a:cs typeface="MS Gothic" charset="0"/>
              </a:rPr>
              <a:t>Części</a:t>
            </a:r>
          </a:p>
        </p:txBody>
      </p:sp>
      <p:sp>
        <p:nvSpPr>
          <p:cNvPr id="95260" name="Text Box 28"/>
          <p:cNvSpPr txBox="1">
            <a:spLocks noChangeArrowheads="1"/>
          </p:cNvSpPr>
          <p:nvPr/>
        </p:nvSpPr>
        <p:spPr bwMode="auto">
          <a:xfrm>
            <a:off x="6249988" y="360363"/>
            <a:ext cx="2881312" cy="185737"/>
          </a:xfrm>
          <a:prstGeom prst="rect">
            <a:avLst/>
          </a:prstGeom>
          <a:solidFill>
            <a:srgbClr val="FFFFFF"/>
          </a:solidFill>
          <a:ln w="9525">
            <a:noFill/>
            <a:round/>
            <a:headEnd/>
            <a:tailEnd/>
          </a:ln>
          <a:effectLst/>
        </p:spPr>
        <p:txBody>
          <a:bodyPr lIns="90000" tIns="46800" rIns="90000" bIns="46800">
            <a:spAutoFit/>
          </a:bodyPr>
          <a:lstStyle/>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CC0000"/>
                </a:solidFill>
                <a:latin typeface="Verdana" pitchFamily="32" charset="0"/>
                <a:ea typeface="MS Gothic" charset="0"/>
                <a:cs typeface="MS Gothic" charset="0"/>
              </a:rPr>
              <a:t>Elementy</a:t>
            </a:r>
          </a:p>
        </p:txBody>
      </p:sp>
      <p:grpSp>
        <p:nvGrpSpPr>
          <p:cNvPr id="95261" name="Group 29"/>
          <p:cNvGrpSpPr>
            <a:grpSpLocks/>
          </p:cNvGrpSpPr>
          <p:nvPr/>
        </p:nvGrpSpPr>
        <p:grpSpPr bwMode="auto">
          <a:xfrm>
            <a:off x="395288" y="1071563"/>
            <a:ext cx="8731250" cy="4516437"/>
            <a:chOff x="249" y="675"/>
            <a:chExt cx="5500" cy="2845"/>
          </a:xfrm>
        </p:grpSpPr>
        <p:sp>
          <p:nvSpPr>
            <p:cNvPr id="95262" name="AutoShape 30"/>
            <p:cNvSpPr>
              <a:spLocks noChangeArrowheads="1"/>
            </p:cNvSpPr>
            <p:nvPr/>
          </p:nvSpPr>
          <p:spPr bwMode="auto">
            <a:xfrm>
              <a:off x="249" y="3248"/>
              <a:ext cx="771" cy="273"/>
            </a:xfrm>
            <a:prstGeom prst="roundRect">
              <a:avLst>
                <a:gd name="adj" fmla="val 16667"/>
              </a:avLst>
            </a:prstGeom>
            <a:solidFill>
              <a:srgbClr val="C0C0C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b11420 -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b51059</a:t>
              </a:r>
            </a:p>
          </p:txBody>
        </p:sp>
        <p:sp>
          <p:nvSpPr>
            <p:cNvPr id="95263" name="AutoShape 31"/>
            <p:cNvSpPr>
              <a:spLocks noChangeArrowheads="1"/>
            </p:cNvSpPr>
            <p:nvPr/>
          </p:nvSpPr>
          <p:spPr bwMode="auto">
            <a:xfrm>
              <a:off x="1111" y="3248"/>
              <a:ext cx="771" cy="273"/>
            </a:xfrm>
            <a:prstGeom prst="roundRect">
              <a:avLst>
                <a:gd name="adj" fmla="val 16667"/>
              </a:avLst>
            </a:prstGeom>
            <a:solidFill>
              <a:srgbClr val="C0C0C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s11000 -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s76009</a:t>
              </a:r>
            </a:p>
          </p:txBody>
        </p:sp>
        <p:sp>
          <p:nvSpPr>
            <p:cNvPr id="95264" name="Text Box 32"/>
            <p:cNvSpPr txBox="1">
              <a:spLocks noChangeArrowheads="1"/>
            </p:cNvSpPr>
            <p:nvPr/>
          </p:nvSpPr>
          <p:spPr bwMode="auto">
            <a:xfrm>
              <a:off x="3935" y="675"/>
              <a:ext cx="1815" cy="117"/>
            </a:xfrm>
            <a:prstGeom prst="rect">
              <a:avLst/>
            </a:prstGeom>
            <a:solidFill>
              <a:srgbClr val="FFFFFF"/>
            </a:solidFill>
            <a:ln w="9525">
              <a:noFill/>
              <a:round/>
              <a:headEnd/>
              <a:tailEnd/>
            </a:ln>
            <a:effectLst/>
          </p:spPr>
          <p:txBody>
            <a:bodyPr lIns="90000" tIns="46800" rIns="90000" bIns="46800">
              <a:spAutoFit/>
            </a:bodyPr>
            <a:lstStyle/>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969696"/>
                  </a:solidFill>
                  <a:latin typeface="Verdana" pitchFamily="32" charset="0"/>
                  <a:ea typeface="MS Gothic" charset="0"/>
                  <a:cs typeface="MS Gothic" charset="0"/>
                </a:rPr>
                <a:t>Klasyfikacja czwartego stopnia</a:t>
              </a:r>
            </a:p>
          </p:txBody>
        </p:sp>
        <p:cxnSp>
          <p:nvCxnSpPr>
            <p:cNvPr id="95265" name="AutoShape 33"/>
            <p:cNvCxnSpPr>
              <a:cxnSpLocks noChangeShapeType="1"/>
              <a:endCxn id="95262" idx="0"/>
            </p:cNvCxnSpPr>
            <p:nvPr/>
          </p:nvCxnSpPr>
          <p:spPr bwMode="auto">
            <a:xfrm>
              <a:off x="635" y="3158"/>
              <a:ext cx="2" cy="90"/>
            </a:xfrm>
            <a:prstGeom prst="straightConnector1">
              <a:avLst/>
            </a:prstGeom>
            <a:noFill/>
            <a:ln w="28440">
              <a:solidFill>
                <a:srgbClr val="4D4D4D"/>
              </a:solidFill>
              <a:miter lim="800000"/>
              <a:headEnd/>
              <a:tailEnd/>
            </a:ln>
            <a:effectLst/>
          </p:spPr>
        </p:cxnSp>
        <p:cxnSp>
          <p:nvCxnSpPr>
            <p:cNvPr id="95266" name="AutoShape 34"/>
            <p:cNvCxnSpPr>
              <a:cxnSpLocks noChangeShapeType="1"/>
              <a:endCxn id="95263" idx="0"/>
            </p:cNvCxnSpPr>
            <p:nvPr/>
          </p:nvCxnSpPr>
          <p:spPr bwMode="auto">
            <a:xfrm>
              <a:off x="1497" y="3158"/>
              <a:ext cx="2" cy="90"/>
            </a:xfrm>
            <a:prstGeom prst="straightConnector1">
              <a:avLst/>
            </a:prstGeom>
            <a:noFill/>
            <a:ln w="28440">
              <a:solidFill>
                <a:srgbClr val="4D4D4D"/>
              </a:solidFill>
              <a:miter lim="800000"/>
              <a:headEnd/>
              <a:tailEnd/>
            </a:ln>
            <a:effectLst/>
          </p:spPr>
        </p:cxnSp>
      </p:grpSp>
      <p:grpSp>
        <p:nvGrpSpPr>
          <p:cNvPr id="95267" name="Group 35"/>
          <p:cNvGrpSpPr>
            <a:grpSpLocks/>
          </p:cNvGrpSpPr>
          <p:nvPr/>
        </p:nvGrpSpPr>
        <p:grpSpPr bwMode="auto">
          <a:xfrm>
            <a:off x="403225" y="884238"/>
            <a:ext cx="8739188" cy="4125912"/>
            <a:chOff x="254" y="557"/>
            <a:chExt cx="5505" cy="2599"/>
          </a:xfrm>
        </p:grpSpPr>
        <p:sp>
          <p:nvSpPr>
            <p:cNvPr id="95268" name="AutoShape 36"/>
            <p:cNvSpPr>
              <a:spLocks noChangeArrowheads="1"/>
            </p:cNvSpPr>
            <p:nvPr/>
          </p:nvSpPr>
          <p:spPr bwMode="auto">
            <a:xfrm>
              <a:off x="254" y="2885"/>
              <a:ext cx="771" cy="272"/>
            </a:xfrm>
            <a:prstGeom prst="roundRect">
              <a:avLst>
                <a:gd name="adj" fmla="val 16667"/>
              </a:avLst>
            </a:prstGeom>
            <a:solidFill>
              <a:srgbClr val="99CC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b1100 -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b7809</a:t>
              </a:r>
            </a:p>
          </p:txBody>
        </p:sp>
        <p:sp>
          <p:nvSpPr>
            <p:cNvPr id="95269" name="AutoShape 37"/>
            <p:cNvSpPr>
              <a:spLocks noChangeArrowheads="1"/>
            </p:cNvSpPr>
            <p:nvPr/>
          </p:nvSpPr>
          <p:spPr bwMode="auto">
            <a:xfrm>
              <a:off x="1116" y="2885"/>
              <a:ext cx="771" cy="272"/>
            </a:xfrm>
            <a:prstGeom prst="roundRect">
              <a:avLst>
                <a:gd name="adj" fmla="val 16667"/>
              </a:avLst>
            </a:prstGeom>
            <a:solidFill>
              <a:srgbClr val="99CC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s1100 -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s8309</a:t>
              </a:r>
            </a:p>
          </p:txBody>
        </p:sp>
        <p:sp>
          <p:nvSpPr>
            <p:cNvPr id="95270" name="AutoShape 38"/>
            <p:cNvSpPr>
              <a:spLocks noChangeArrowheads="1"/>
            </p:cNvSpPr>
            <p:nvPr/>
          </p:nvSpPr>
          <p:spPr bwMode="auto">
            <a:xfrm>
              <a:off x="2134" y="2885"/>
              <a:ext cx="771" cy="272"/>
            </a:xfrm>
            <a:prstGeom prst="roundRect">
              <a:avLst>
                <a:gd name="adj" fmla="val 16667"/>
              </a:avLst>
            </a:prstGeom>
            <a:solidFill>
              <a:srgbClr val="99CC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d1550 -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d9309</a:t>
              </a:r>
            </a:p>
          </p:txBody>
        </p:sp>
        <p:sp>
          <p:nvSpPr>
            <p:cNvPr id="95271" name="AutoShape 39"/>
            <p:cNvSpPr>
              <a:spLocks noChangeArrowheads="1"/>
            </p:cNvSpPr>
            <p:nvPr/>
          </p:nvSpPr>
          <p:spPr bwMode="auto">
            <a:xfrm>
              <a:off x="3545" y="2885"/>
              <a:ext cx="771" cy="272"/>
            </a:xfrm>
            <a:prstGeom prst="roundRect">
              <a:avLst>
                <a:gd name="adj" fmla="val 16667"/>
              </a:avLst>
            </a:prstGeom>
            <a:solidFill>
              <a:srgbClr val="99CC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e1100 -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e5959</a:t>
              </a:r>
            </a:p>
          </p:txBody>
        </p:sp>
        <p:sp>
          <p:nvSpPr>
            <p:cNvPr id="95272" name="Text Box 40"/>
            <p:cNvSpPr txBox="1">
              <a:spLocks noChangeArrowheads="1"/>
            </p:cNvSpPr>
            <p:nvPr/>
          </p:nvSpPr>
          <p:spPr bwMode="auto">
            <a:xfrm>
              <a:off x="3945" y="557"/>
              <a:ext cx="1815" cy="126"/>
            </a:xfrm>
            <a:prstGeom prst="rect">
              <a:avLst/>
            </a:prstGeom>
            <a:solidFill>
              <a:srgbClr val="FFFFFF"/>
            </a:solidFill>
            <a:ln w="9525">
              <a:noFill/>
              <a:round/>
              <a:headEnd/>
              <a:tailEnd/>
            </a:ln>
            <a:effectLst/>
          </p:spPr>
          <p:txBody>
            <a:bodyPr lIns="90000" tIns="46800" rIns="90000" bIns="46800">
              <a:spAutoFit/>
            </a:bodyPr>
            <a:lstStyle/>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b="1">
                  <a:solidFill>
                    <a:srgbClr val="99CC00"/>
                  </a:solidFill>
                  <a:latin typeface="Verdana" pitchFamily="32" charset="0"/>
                  <a:ea typeface="MS Gothic" charset="0"/>
                  <a:cs typeface="MS Gothic" charset="0"/>
                </a:rPr>
                <a:t>Third-level classification</a:t>
              </a:r>
            </a:p>
          </p:txBody>
        </p:sp>
        <p:cxnSp>
          <p:nvCxnSpPr>
            <p:cNvPr id="95273" name="AutoShape 41"/>
            <p:cNvCxnSpPr>
              <a:cxnSpLocks noChangeShapeType="1"/>
              <a:endCxn id="95268" idx="0"/>
            </p:cNvCxnSpPr>
            <p:nvPr/>
          </p:nvCxnSpPr>
          <p:spPr bwMode="auto">
            <a:xfrm>
              <a:off x="640" y="2794"/>
              <a:ext cx="2" cy="91"/>
            </a:xfrm>
            <a:prstGeom prst="straightConnector1">
              <a:avLst/>
            </a:prstGeom>
            <a:noFill/>
            <a:ln w="28440">
              <a:solidFill>
                <a:srgbClr val="4D4D4D"/>
              </a:solidFill>
              <a:miter lim="800000"/>
              <a:headEnd/>
              <a:tailEnd/>
            </a:ln>
            <a:effectLst/>
          </p:spPr>
        </p:cxnSp>
        <p:cxnSp>
          <p:nvCxnSpPr>
            <p:cNvPr id="95274" name="AutoShape 42"/>
            <p:cNvCxnSpPr>
              <a:cxnSpLocks noChangeShapeType="1"/>
              <a:endCxn id="95269" idx="0"/>
            </p:cNvCxnSpPr>
            <p:nvPr/>
          </p:nvCxnSpPr>
          <p:spPr bwMode="auto">
            <a:xfrm>
              <a:off x="1502" y="2794"/>
              <a:ext cx="2" cy="91"/>
            </a:xfrm>
            <a:prstGeom prst="straightConnector1">
              <a:avLst/>
            </a:prstGeom>
            <a:noFill/>
            <a:ln w="28440">
              <a:solidFill>
                <a:srgbClr val="4D4D4D"/>
              </a:solidFill>
              <a:miter lim="800000"/>
              <a:headEnd/>
              <a:tailEnd/>
            </a:ln>
            <a:effectLst/>
          </p:spPr>
        </p:cxnSp>
        <p:cxnSp>
          <p:nvCxnSpPr>
            <p:cNvPr id="95275" name="AutoShape 43"/>
            <p:cNvCxnSpPr>
              <a:cxnSpLocks noChangeShapeType="1"/>
              <a:endCxn id="95270" idx="0"/>
            </p:cNvCxnSpPr>
            <p:nvPr/>
          </p:nvCxnSpPr>
          <p:spPr bwMode="auto">
            <a:xfrm>
              <a:off x="2520" y="2794"/>
              <a:ext cx="1" cy="91"/>
            </a:xfrm>
            <a:prstGeom prst="straightConnector1">
              <a:avLst/>
            </a:prstGeom>
            <a:noFill/>
            <a:ln w="28440">
              <a:solidFill>
                <a:srgbClr val="4D4D4D"/>
              </a:solidFill>
              <a:miter lim="800000"/>
              <a:headEnd/>
              <a:tailEnd/>
            </a:ln>
            <a:effectLst/>
          </p:spPr>
        </p:cxnSp>
        <p:cxnSp>
          <p:nvCxnSpPr>
            <p:cNvPr id="95276" name="AutoShape 44"/>
            <p:cNvCxnSpPr>
              <a:cxnSpLocks noChangeShapeType="1"/>
              <a:endCxn id="95271" idx="0"/>
            </p:cNvCxnSpPr>
            <p:nvPr/>
          </p:nvCxnSpPr>
          <p:spPr bwMode="auto">
            <a:xfrm>
              <a:off x="3931" y="2794"/>
              <a:ext cx="1" cy="91"/>
            </a:xfrm>
            <a:prstGeom prst="straightConnector1">
              <a:avLst/>
            </a:prstGeom>
            <a:noFill/>
            <a:ln w="28440">
              <a:solidFill>
                <a:srgbClr val="4D4D4D"/>
              </a:solidFill>
              <a:miter lim="800000"/>
              <a:headEnd/>
              <a:tailEnd/>
            </a:ln>
            <a:effectLst/>
          </p:spPr>
        </p:cxnSp>
      </p:grpSp>
      <p:grpSp>
        <p:nvGrpSpPr>
          <p:cNvPr id="95277" name="Group 45"/>
          <p:cNvGrpSpPr>
            <a:grpSpLocks/>
          </p:cNvGrpSpPr>
          <p:nvPr/>
        </p:nvGrpSpPr>
        <p:grpSpPr bwMode="auto">
          <a:xfrm>
            <a:off x="395288" y="677863"/>
            <a:ext cx="8737600" cy="3757612"/>
            <a:chOff x="249" y="427"/>
            <a:chExt cx="5504" cy="2367"/>
          </a:xfrm>
        </p:grpSpPr>
        <p:sp>
          <p:nvSpPr>
            <p:cNvPr id="95278" name="AutoShape 46"/>
            <p:cNvSpPr>
              <a:spLocks noChangeArrowheads="1"/>
            </p:cNvSpPr>
            <p:nvPr/>
          </p:nvSpPr>
          <p:spPr bwMode="auto">
            <a:xfrm>
              <a:off x="249" y="2523"/>
              <a:ext cx="771" cy="272"/>
            </a:xfrm>
            <a:prstGeom prst="roundRect">
              <a:avLst>
                <a:gd name="adj" fmla="val 16667"/>
              </a:avLst>
            </a:prstGeom>
            <a:solidFill>
              <a:srgbClr val="8080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b110 -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b899</a:t>
              </a:r>
            </a:p>
          </p:txBody>
        </p:sp>
        <p:sp>
          <p:nvSpPr>
            <p:cNvPr id="95279" name="AutoShape 47"/>
            <p:cNvSpPr>
              <a:spLocks noChangeArrowheads="1"/>
            </p:cNvSpPr>
            <p:nvPr/>
          </p:nvSpPr>
          <p:spPr bwMode="auto">
            <a:xfrm>
              <a:off x="1111" y="2523"/>
              <a:ext cx="771" cy="272"/>
            </a:xfrm>
            <a:prstGeom prst="roundRect">
              <a:avLst>
                <a:gd name="adj" fmla="val 16667"/>
              </a:avLst>
            </a:prstGeom>
            <a:solidFill>
              <a:srgbClr val="8080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s110 -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s899</a:t>
              </a:r>
            </a:p>
          </p:txBody>
        </p:sp>
        <p:sp>
          <p:nvSpPr>
            <p:cNvPr id="95280" name="AutoShape 48"/>
            <p:cNvSpPr>
              <a:spLocks noChangeArrowheads="1"/>
            </p:cNvSpPr>
            <p:nvPr/>
          </p:nvSpPr>
          <p:spPr bwMode="auto">
            <a:xfrm>
              <a:off x="2129" y="2523"/>
              <a:ext cx="771" cy="272"/>
            </a:xfrm>
            <a:prstGeom prst="roundRect">
              <a:avLst>
                <a:gd name="adj" fmla="val 16667"/>
              </a:avLst>
            </a:prstGeom>
            <a:solidFill>
              <a:srgbClr val="8080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d110 -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d999</a:t>
              </a:r>
            </a:p>
          </p:txBody>
        </p:sp>
        <p:sp>
          <p:nvSpPr>
            <p:cNvPr id="95281" name="AutoShape 49"/>
            <p:cNvSpPr>
              <a:spLocks noChangeArrowheads="1"/>
            </p:cNvSpPr>
            <p:nvPr/>
          </p:nvSpPr>
          <p:spPr bwMode="auto">
            <a:xfrm>
              <a:off x="3540" y="2523"/>
              <a:ext cx="771" cy="272"/>
            </a:xfrm>
            <a:prstGeom prst="roundRect">
              <a:avLst>
                <a:gd name="adj" fmla="val 16667"/>
              </a:avLst>
            </a:prstGeom>
            <a:solidFill>
              <a:srgbClr val="8080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e110 -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e599</a:t>
              </a:r>
            </a:p>
          </p:txBody>
        </p:sp>
        <p:sp>
          <p:nvSpPr>
            <p:cNvPr id="95282" name="Text Box 50"/>
            <p:cNvSpPr txBox="1">
              <a:spLocks noChangeArrowheads="1"/>
            </p:cNvSpPr>
            <p:nvPr/>
          </p:nvSpPr>
          <p:spPr bwMode="auto">
            <a:xfrm>
              <a:off x="3939" y="427"/>
              <a:ext cx="1815" cy="244"/>
            </a:xfrm>
            <a:prstGeom prst="rect">
              <a:avLst/>
            </a:prstGeom>
            <a:solidFill>
              <a:srgbClr val="FFFFFF"/>
            </a:solidFill>
            <a:ln w="9525">
              <a:noFill/>
              <a:round/>
              <a:headEnd/>
              <a:tailEnd/>
            </a:ln>
            <a:effectLst/>
          </p:spPr>
          <p:txBody>
            <a:bodyPr lIns="90000" tIns="46800" rIns="90000" bIns="46800">
              <a:spAutoFit/>
            </a:bodyPr>
            <a:lstStyle/>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808000"/>
                  </a:solidFill>
                  <a:latin typeface="Verdana" pitchFamily="32" charset="0"/>
                  <a:ea typeface="MS Gothic" charset="0"/>
                  <a:cs typeface="MS Gothic" charset="0"/>
                </a:rPr>
                <a:t>Klasyfikacja drugiego stopnia</a:t>
              </a:r>
            </a:p>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FF00"/>
                  </a:solidFill>
                  <a:latin typeface="Verdana" pitchFamily="32" charset="0"/>
                  <a:ea typeface="MS Gothic" charset="0"/>
                  <a:cs typeface="MS Gothic" charset="0"/>
                </a:rPr>
                <a:t>Klasyfikacja trzeciego stopnia</a:t>
              </a:r>
            </a:p>
          </p:txBody>
        </p:sp>
        <p:cxnSp>
          <p:nvCxnSpPr>
            <p:cNvPr id="95283" name="AutoShape 51"/>
            <p:cNvCxnSpPr>
              <a:cxnSpLocks noChangeShapeType="1"/>
              <a:endCxn id="95278" idx="0"/>
            </p:cNvCxnSpPr>
            <p:nvPr/>
          </p:nvCxnSpPr>
          <p:spPr bwMode="auto">
            <a:xfrm>
              <a:off x="635" y="2387"/>
              <a:ext cx="2" cy="137"/>
            </a:xfrm>
            <a:prstGeom prst="straightConnector1">
              <a:avLst/>
            </a:prstGeom>
            <a:noFill/>
            <a:ln w="28440">
              <a:solidFill>
                <a:srgbClr val="4D4D4D"/>
              </a:solidFill>
              <a:miter lim="800000"/>
              <a:headEnd/>
              <a:tailEnd/>
            </a:ln>
            <a:effectLst/>
          </p:spPr>
        </p:cxnSp>
        <p:cxnSp>
          <p:nvCxnSpPr>
            <p:cNvPr id="95284" name="AutoShape 52"/>
            <p:cNvCxnSpPr>
              <a:cxnSpLocks noChangeShapeType="1"/>
              <a:endCxn id="95279" idx="0"/>
            </p:cNvCxnSpPr>
            <p:nvPr/>
          </p:nvCxnSpPr>
          <p:spPr bwMode="auto">
            <a:xfrm>
              <a:off x="1497" y="2387"/>
              <a:ext cx="2" cy="137"/>
            </a:xfrm>
            <a:prstGeom prst="straightConnector1">
              <a:avLst/>
            </a:prstGeom>
            <a:noFill/>
            <a:ln w="28440">
              <a:solidFill>
                <a:srgbClr val="4D4D4D"/>
              </a:solidFill>
              <a:miter lim="800000"/>
              <a:headEnd/>
              <a:tailEnd/>
            </a:ln>
            <a:effectLst/>
          </p:spPr>
        </p:cxnSp>
        <p:cxnSp>
          <p:nvCxnSpPr>
            <p:cNvPr id="95285" name="AutoShape 53"/>
            <p:cNvCxnSpPr>
              <a:cxnSpLocks noChangeShapeType="1"/>
              <a:endCxn id="95280" idx="0"/>
            </p:cNvCxnSpPr>
            <p:nvPr/>
          </p:nvCxnSpPr>
          <p:spPr bwMode="auto">
            <a:xfrm>
              <a:off x="2515" y="2387"/>
              <a:ext cx="2" cy="137"/>
            </a:xfrm>
            <a:prstGeom prst="straightConnector1">
              <a:avLst/>
            </a:prstGeom>
            <a:noFill/>
            <a:ln w="28440">
              <a:solidFill>
                <a:srgbClr val="4D4D4D"/>
              </a:solidFill>
              <a:miter lim="800000"/>
              <a:headEnd/>
              <a:tailEnd/>
            </a:ln>
            <a:effectLst/>
          </p:spPr>
        </p:cxnSp>
        <p:cxnSp>
          <p:nvCxnSpPr>
            <p:cNvPr id="95286" name="AutoShape 54"/>
            <p:cNvCxnSpPr>
              <a:cxnSpLocks noChangeShapeType="1"/>
              <a:endCxn id="95281" idx="0"/>
            </p:cNvCxnSpPr>
            <p:nvPr/>
          </p:nvCxnSpPr>
          <p:spPr bwMode="auto">
            <a:xfrm flipH="1">
              <a:off x="3925" y="2387"/>
              <a:ext cx="1" cy="137"/>
            </a:xfrm>
            <a:prstGeom prst="straightConnector1">
              <a:avLst/>
            </a:prstGeom>
            <a:noFill/>
            <a:ln w="28440">
              <a:solidFill>
                <a:srgbClr val="4D4D4D"/>
              </a:solidFill>
              <a:miter lim="800000"/>
              <a:headEnd/>
              <a:tailEnd/>
            </a:ln>
            <a:effectLst/>
          </p:spPr>
        </p:cxnSp>
      </p:grpSp>
      <p:grpSp>
        <p:nvGrpSpPr>
          <p:cNvPr id="95287" name="Group 55"/>
          <p:cNvGrpSpPr>
            <a:grpSpLocks/>
          </p:cNvGrpSpPr>
          <p:nvPr/>
        </p:nvGrpSpPr>
        <p:grpSpPr bwMode="auto">
          <a:xfrm>
            <a:off x="395288" y="481013"/>
            <a:ext cx="8739187" cy="3306762"/>
            <a:chOff x="249" y="303"/>
            <a:chExt cx="5505" cy="2083"/>
          </a:xfrm>
        </p:grpSpPr>
        <p:sp>
          <p:nvSpPr>
            <p:cNvPr id="95288" name="AutoShape 56"/>
            <p:cNvSpPr>
              <a:spLocks noChangeArrowheads="1"/>
            </p:cNvSpPr>
            <p:nvPr/>
          </p:nvSpPr>
          <p:spPr bwMode="auto">
            <a:xfrm>
              <a:off x="249" y="2160"/>
              <a:ext cx="771" cy="227"/>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b1 – b8</a:t>
              </a:r>
            </a:p>
          </p:txBody>
        </p:sp>
        <p:sp>
          <p:nvSpPr>
            <p:cNvPr id="95289" name="AutoShape 57"/>
            <p:cNvSpPr>
              <a:spLocks noChangeArrowheads="1"/>
            </p:cNvSpPr>
            <p:nvPr/>
          </p:nvSpPr>
          <p:spPr bwMode="auto">
            <a:xfrm>
              <a:off x="1111" y="2160"/>
              <a:ext cx="771" cy="227"/>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s1 – b8</a:t>
              </a:r>
            </a:p>
          </p:txBody>
        </p:sp>
        <p:sp>
          <p:nvSpPr>
            <p:cNvPr id="95290" name="AutoShape 58"/>
            <p:cNvSpPr>
              <a:spLocks noChangeArrowheads="1"/>
            </p:cNvSpPr>
            <p:nvPr/>
          </p:nvSpPr>
          <p:spPr bwMode="auto">
            <a:xfrm>
              <a:off x="2129" y="2160"/>
              <a:ext cx="771" cy="227"/>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d1 – d9</a:t>
              </a:r>
            </a:p>
          </p:txBody>
        </p:sp>
        <p:sp>
          <p:nvSpPr>
            <p:cNvPr id="95291" name="AutoShape 59"/>
            <p:cNvSpPr>
              <a:spLocks noChangeArrowheads="1"/>
            </p:cNvSpPr>
            <p:nvPr/>
          </p:nvSpPr>
          <p:spPr bwMode="auto">
            <a:xfrm>
              <a:off x="3540" y="2160"/>
              <a:ext cx="771" cy="227"/>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000000"/>
                  </a:solidFill>
                  <a:latin typeface="Verdana" pitchFamily="32" charset="0"/>
                  <a:ea typeface="MS Gothic" charset="0"/>
                  <a:cs typeface="MS Gothic" charset="0"/>
                </a:rPr>
                <a:t>e1 – e5</a:t>
              </a:r>
            </a:p>
          </p:txBody>
        </p:sp>
        <p:sp>
          <p:nvSpPr>
            <p:cNvPr id="95292" name="Text Box 60"/>
            <p:cNvSpPr txBox="1">
              <a:spLocks noChangeArrowheads="1"/>
            </p:cNvSpPr>
            <p:nvPr/>
          </p:nvSpPr>
          <p:spPr bwMode="auto">
            <a:xfrm>
              <a:off x="3940" y="303"/>
              <a:ext cx="1815" cy="117"/>
            </a:xfrm>
            <a:prstGeom prst="rect">
              <a:avLst/>
            </a:prstGeom>
            <a:solidFill>
              <a:srgbClr val="FFFFFF"/>
            </a:solidFill>
            <a:ln w="9525">
              <a:noFill/>
              <a:round/>
              <a:headEnd/>
              <a:tailEnd/>
            </a:ln>
            <a:effectLst/>
          </p:spPr>
          <p:txBody>
            <a:bodyPr lIns="90000" tIns="46800" rIns="90000" bIns="46800">
              <a:spAutoFit/>
            </a:bodyPr>
            <a:lstStyle/>
            <a:p>
              <a:pPr>
                <a:lnSpc>
                  <a:spcPct val="50000"/>
                </a:lnSpc>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b="1">
                  <a:solidFill>
                    <a:srgbClr val="CC6600"/>
                  </a:solidFill>
                  <a:latin typeface="Verdana" pitchFamily="32" charset="0"/>
                  <a:ea typeface="MS Gothic" charset="0"/>
                  <a:cs typeface="MS Gothic" charset="0"/>
                </a:rPr>
                <a:t>Sekcje</a:t>
              </a:r>
            </a:p>
          </p:txBody>
        </p:sp>
        <p:cxnSp>
          <p:nvCxnSpPr>
            <p:cNvPr id="95293" name="AutoShape 61"/>
            <p:cNvCxnSpPr>
              <a:cxnSpLocks noChangeShapeType="1"/>
              <a:endCxn id="95290" idx="0"/>
            </p:cNvCxnSpPr>
            <p:nvPr/>
          </p:nvCxnSpPr>
          <p:spPr bwMode="auto">
            <a:xfrm flipH="1">
              <a:off x="2514" y="1755"/>
              <a:ext cx="2" cy="405"/>
            </a:xfrm>
            <a:prstGeom prst="straightConnector1">
              <a:avLst/>
            </a:prstGeom>
            <a:noFill/>
            <a:ln w="28440">
              <a:solidFill>
                <a:srgbClr val="5F5F5F"/>
              </a:solidFill>
              <a:miter lim="800000"/>
              <a:headEnd/>
              <a:tailEnd/>
            </a:ln>
            <a:effectLst/>
          </p:spPr>
        </p:cxnSp>
        <p:cxnSp>
          <p:nvCxnSpPr>
            <p:cNvPr id="95294" name="AutoShape 62"/>
            <p:cNvCxnSpPr>
              <a:cxnSpLocks noChangeShapeType="1"/>
              <a:endCxn id="95291" idx="0"/>
            </p:cNvCxnSpPr>
            <p:nvPr/>
          </p:nvCxnSpPr>
          <p:spPr bwMode="auto">
            <a:xfrm>
              <a:off x="3924" y="1755"/>
              <a:ext cx="2" cy="405"/>
            </a:xfrm>
            <a:prstGeom prst="straightConnector1">
              <a:avLst/>
            </a:prstGeom>
            <a:noFill/>
            <a:ln w="28440">
              <a:solidFill>
                <a:srgbClr val="4D4D4D"/>
              </a:solidFill>
              <a:miter lim="800000"/>
              <a:headEnd/>
              <a:tailEnd/>
            </a:ln>
            <a:effectLst/>
          </p:spPr>
        </p:cxnSp>
        <p:cxnSp>
          <p:nvCxnSpPr>
            <p:cNvPr id="95295" name="AutoShape 63"/>
            <p:cNvCxnSpPr>
              <a:cxnSpLocks noChangeShapeType="1"/>
              <a:endCxn id="95288" idx="0"/>
            </p:cNvCxnSpPr>
            <p:nvPr/>
          </p:nvCxnSpPr>
          <p:spPr bwMode="auto">
            <a:xfrm flipH="1">
              <a:off x="635" y="2050"/>
              <a:ext cx="46" cy="110"/>
            </a:xfrm>
            <a:prstGeom prst="straightConnector1">
              <a:avLst/>
            </a:prstGeom>
            <a:noFill/>
            <a:ln w="28440">
              <a:solidFill>
                <a:srgbClr val="4D4D4D"/>
              </a:solidFill>
              <a:miter lim="800000"/>
              <a:headEnd/>
              <a:tailEnd/>
            </a:ln>
            <a:effectLst/>
          </p:spPr>
        </p:cxnSp>
        <p:cxnSp>
          <p:nvCxnSpPr>
            <p:cNvPr id="95296" name="AutoShape 64"/>
            <p:cNvCxnSpPr>
              <a:cxnSpLocks noChangeShapeType="1"/>
              <a:endCxn id="95289" idx="0"/>
            </p:cNvCxnSpPr>
            <p:nvPr/>
          </p:nvCxnSpPr>
          <p:spPr bwMode="auto">
            <a:xfrm>
              <a:off x="1474" y="2050"/>
              <a:ext cx="23" cy="110"/>
            </a:xfrm>
            <a:prstGeom prst="straightConnector1">
              <a:avLst/>
            </a:prstGeom>
            <a:noFill/>
            <a:ln w="28440">
              <a:solidFill>
                <a:srgbClr val="4D4D4D"/>
              </a:solidFill>
              <a:miter lim="800000"/>
              <a:headEnd/>
              <a:tailEnd/>
            </a:ln>
            <a:effectLst/>
          </p:spPr>
        </p:cxnSp>
      </p:grpSp>
      <p:sp>
        <p:nvSpPr>
          <p:cNvPr id="95297" name="Rectangle 65"/>
          <p:cNvSpPr>
            <a:spLocks noChangeArrowheads="1"/>
          </p:cNvSpPr>
          <p:nvPr/>
        </p:nvSpPr>
        <p:spPr bwMode="auto">
          <a:xfrm>
            <a:off x="214313" y="5741988"/>
            <a:ext cx="8858250" cy="1008062"/>
          </a:xfrm>
          <a:prstGeom prst="rect">
            <a:avLst/>
          </a:prstGeom>
          <a:solidFill>
            <a:srgbClr val="FFFFFF"/>
          </a:solidFill>
          <a:ln w="9525">
            <a:noFill/>
            <a:round/>
            <a:headEnd/>
            <a:tailEnd/>
          </a:ln>
          <a:effec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b="1">
              <a:solidFill>
                <a:srgbClr val="009440"/>
              </a:solidFill>
              <a:latin typeface="Verdana" pitchFamily="32" charset="0"/>
              <a:ea typeface="MS Gothic" charset="0"/>
              <a:cs typeface="MS Gothic"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rgbClr val="CC0000"/>
                </a:solidFill>
                <a:latin typeface="Verdana" pitchFamily="32" charset="0"/>
                <a:ea typeface="MS Gothic" charset="0"/>
                <a:cs typeface="MS Gothic" charset="0"/>
              </a:rPr>
              <a:t>     kod ICF</a:t>
            </a:r>
            <a:r>
              <a:rPr lang="en-GB" sz="2000">
                <a:solidFill>
                  <a:srgbClr val="009440"/>
                </a:solidFill>
                <a:latin typeface="Verdana" pitchFamily="32" charset="0"/>
                <a:ea typeface="MS Gothic" charset="0"/>
                <a:cs typeface="MS Gothic" charset="0"/>
              </a:rPr>
              <a:t> </a:t>
            </a:r>
            <a:r>
              <a:rPr lang="en-GB" sz="2000">
                <a:solidFill>
                  <a:srgbClr val="606060"/>
                </a:solidFill>
                <a:latin typeface="Verdana" pitchFamily="32" charset="0"/>
                <a:ea typeface="MS Gothic" charset="0"/>
                <a:cs typeface="MS Gothic" charset="0"/>
              </a:rPr>
              <a:t>=  przedrostki + kody numeryczne  + kwalifikatory ICF</a:t>
            </a:r>
            <a:r>
              <a:rPr lang="de-CH" sz="2000">
                <a:solidFill>
                  <a:srgbClr val="606060"/>
                </a:solidFill>
                <a:latin typeface="Verdana" pitchFamily="32" charset="0"/>
                <a:ea typeface="MS Gothic" charset="0"/>
                <a:cs typeface="MS Gothic" charset="0"/>
              </a:rPr>
              <a:t> </a:t>
            </a:r>
          </a:p>
        </p:txBody>
      </p:sp>
      <p:sp>
        <p:nvSpPr>
          <p:cNvPr id="95298" name="Text Box 66"/>
          <p:cNvSpPr txBox="1">
            <a:spLocks noChangeArrowheads="1"/>
          </p:cNvSpPr>
          <p:nvPr/>
        </p:nvSpPr>
        <p:spPr bwMode="auto">
          <a:xfrm>
            <a:off x="468313" y="5583238"/>
            <a:ext cx="1230312"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b</a:t>
            </a:r>
          </a:p>
        </p:txBody>
      </p:sp>
      <p:sp>
        <p:nvSpPr>
          <p:cNvPr id="95299" name="Text Box 67"/>
          <p:cNvSpPr txBox="1">
            <a:spLocks noChangeArrowheads="1"/>
          </p:cNvSpPr>
          <p:nvPr/>
        </p:nvSpPr>
        <p:spPr bwMode="auto">
          <a:xfrm>
            <a:off x="1692275" y="5583238"/>
            <a:ext cx="1231900"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s</a:t>
            </a:r>
          </a:p>
        </p:txBody>
      </p:sp>
      <p:sp>
        <p:nvSpPr>
          <p:cNvPr id="95300" name="Text Box 68"/>
          <p:cNvSpPr txBox="1">
            <a:spLocks noChangeArrowheads="1"/>
          </p:cNvSpPr>
          <p:nvPr/>
        </p:nvSpPr>
        <p:spPr bwMode="auto">
          <a:xfrm>
            <a:off x="3203575" y="5583238"/>
            <a:ext cx="1582738"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d</a:t>
            </a:r>
          </a:p>
        </p:txBody>
      </p:sp>
      <p:sp>
        <p:nvSpPr>
          <p:cNvPr id="95301" name="Text Box 69"/>
          <p:cNvSpPr txBox="1">
            <a:spLocks noChangeArrowheads="1"/>
          </p:cNvSpPr>
          <p:nvPr/>
        </p:nvSpPr>
        <p:spPr bwMode="auto">
          <a:xfrm>
            <a:off x="5292725" y="5578475"/>
            <a:ext cx="1779588"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e</a:t>
            </a:r>
          </a:p>
        </p:txBody>
      </p:sp>
      <p:grpSp>
        <p:nvGrpSpPr>
          <p:cNvPr id="95302" name="Group 70"/>
          <p:cNvGrpSpPr>
            <a:grpSpLocks/>
          </p:cNvGrpSpPr>
          <p:nvPr/>
        </p:nvGrpSpPr>
        <p:grpSpPr bwMode="auto">
          <a:xfrm>
            <a:off x="1231900" y="5849938"/>
            <a:ext cx="4851400" cy="412750"/>
            <a:chOff x="776" y="3685"/>
            <a:chExt cx="3056" cy="260"/>
          </a:xfrm>
        </p:grpSpPr>
        <p:sp>
          <p:nvSpPr>
            <p:cNvPr id="95303" name="Line 71"/>
            <p:cNvSpPr>
              <a:spLocks noChangeShapeType="1"/>
            </p:cNvSpPr>
            <p:nvPr/>
          </p:nvSpPr>
          <p:spPr bwMode="auto">
            <a:xfrm flipH="1" flipV="1">
              <a:off x="775" y="3705"/>
              <a:ext cx="1170" cy="242"/>
            </a:xfrm>
            <a:prstGeom prst="line">
              <a:avLst/>
            </a:prstGeom>
            <a:noFill/>
            <a:ln w="9360">
              <a:solidFill>
                <a:srgbClr val="008000"/>
              </a:solidFill>
              <a:miter lim="800000"/>
              <a:headEnd/>
              <a:tailEnd type="triangle" w="med" len="med"/>
            </a:ln>
            <a:effectLst/>
          </p:spPr>
          <p:txBody>
            <a:bodyPr/>
            <a:lstStyle/>
            <a:p>
              <a:endParaRPr lang="pl-PL"/>
            </a:p>
          </p:txBody>
        </p:sp>
        <p:sp>
          <p:nvSpPr>
            <p:cNvPr id="95304" name="Line 72"/>
            <p:cNvSpPr>
              <a:spLocks noChangeShapeType="1"/>
            </p:cNvSpPr>
            <p:nvPr/>
          </p:nvSpPr>
          <p:spPr bwMode="auto">
            <a:xfrm flipH="1" flipV="1">
              <a:off x="1456" y="3705"/>
              <a:ext cx="535" cy="242"/>
            </a:xfrm>
            <a:prstGeom prst="line">
              <a:avLst/>
            </a:prstGeom>
            <a:noFill/>
            <a:ln w="9360">
              <a:solidFill>
                <a:srgbClr val="008000"/>
              </a:solidFill>
              <a:miter lim="800000"/>
              <a:headEnd/>
              <a:tailEnd type="triangle" w="med" len="med"/>
            </a:ln>
            <a:effectLst/>
          </p:spPr>
          <p:txBody>
            <a:bodyPr/>
            <a:lstStyle/>
            <a:p>
              <a:endParaRPr lang="pl-PL"/>
            </a:p>
          </p:txBody>
        </p:sp>
        <p:sp>
          <p:nvSpPr>
            <p:cNvPr id="95305" name="Line 73"/>
            <p:cNvSpPr>
              <a:spLocks noChangeShapeType="1"/>
            </p:cNvSpPr>
            <p:nvPr/>
          </p:nvSpPr>
          <p:spPr bwMode="auto">
            <a:xfrm flipV="1">
              <a:off x="2064" y="3705"/>
              <a:ext cx="453" cy="242"/>
            </a:xfrm>
            <a:prstGeom prst="line">
              <a:avLst/>
            </a:prstGeom>
            <a:noFill/>
            <a:ln w="9360">
              <a:solidFill>
                <a:srgbClr val="008000"/>
              </a:solidFill>
              <a:miter lim="800000"/>
              <a:headEnd/>
              <a:tailEnd type="triangle" w="med" len="med"/>
            </a:ln>
            <a:effectLst/>
          </p:spPr>
          <p:txBody>
            <a:bodyPr/>
            <a:lstStyle/>
            <a:p>
              <a:endParaRPr lang="pl-PL"/>
            </a:p>
          </p:txBody>
        </p:sp>
        <p:sp>
          <p:nvSpPr>
            <p:cNvPr id="95306" name="Line 74"/>
            <p:cNvSpPr>
              <a:spLocks noChangeShapeType="1"/>
            </p:cNvSpPr>
            <p:nvPr/>
          </p:nvSpPr>
          <p:spPr bwMode="auto">
            <a:xfrm flipV="1">
              <a:off x="2154" y="3684"/>
              <a:ext cx="1679" cy="263"/>
            </a:xfrm>
            <a:prstGeom prst="line">
              <a:avLst/>
            </a:prstGeom>
            <a:noFill/>
            <a:ln w="9360">
              <a:solidFill>
                <a:srgbClr val="008000"/>
              </a:solidFill>
              <a:miter lim="800000"/>
              <a:headEnd/>
              <a:tailEnd type="triangle" w="med" len="med"/>
            </a:ln>
            <a:effectLst/>
          </p:spPr>
          <p:txBody>
            <a:bodyPr/>
            <a:lstStyle/>
            <a:p>
              <a:endParaRPr lang="pl-PL"/>
            </a:p>
          </p:txBody>
        </p:sp>
      </p:grpSp>
      <p:sp>
        <p:nvSpPr>
          <p:cNvPr id="95307" name="Rectangle 75"/>
          <p:cNvSpPr>
            <a:spLocks noChangeArrowheads="1"/>
          </p:cNvSpPr>
          <p:nvPr/>
        </p:nvSpPr>
        <p:spPr bwMode="auto">
          <a:xfrm>
            <a:off x="2160588" y="6119813"/>
            <a:ext cx="1619250" cy="360362"/>
          </a:xfrm>
          <a:prstGeom prst="rect">
            <a:avLst/>
          </a:prstGeom>
          <a:noFill/>
          <a:ln w="28440">
            <a:solidFill>
              <a:srgbClr val="CC0000"/>
            </a:solidFill>
            <a:miter lim="800000"/>
            <a:headEnd/>
            <a:tailEnd/>
          </a:ln>
          <a:effectLst/>
        </p:spPr>
        <p:txBody>
          <a:bodyPr wrap="none" anchor="ctr"/>
          <a:lstStyle/>
          <a:p>
            <a:endParaRPr lang="pl-PL"/>
          </a:p>
        </p:txBody>
      </p:sp>
      <p:sp>
        <p:nvSpPr>
          <p:cNvPr id="95308" name="Rectangle 76"/>
          <p:cNvSpPr>
            <a:spLocks noChangeArrowheads="1"/>
          </p:cNvSpPr>
          <p:nvPr/>
        </p:nvSpPr>
        <p:spPr bwMode="auto">
          <a:xfrm>
            <a:off x="4140200" y="6119813"/>
            <a:ext cx="2339975" cy="360362"/>
          </a:xfrm>
          <a:prstGeom prst="rect">
            <a:avLst/>
          </a:prstGeom>
          <a:noFill/>
          <a:ln w="28440">
            <a:solidFill>
              <a:srgbClr val="CC0000"/>
            </a:solidFill>
            <a:miter lim="800000"/>
            <a:headEnd/>
            <a:tailEnd/>
          </a:ln>
          <a:effectLst/>
        </p:spPr>
        <p:txBody>
          <a:bodyPr wrap="none" anchor="ctr"/>
          <a:lstStyle/>
          <a:p>
            <a:endParaRPr lang="pl-PL"/>
          </a:p>
        </p:txBody>
      </p:sp>
      <p:grpSp>
        <p:nvGrpSpPr>
          <p:cNvPr id="95309" name="Group 77"/>
          <p:cNvGrpSpPr>
            <a:grpSpLocks/>
          </p:cNvGrpSpPr>
          <p:nvPr/>
        </p:nvGrpSpPr>
        <p:grpSpPr bwMode="auto">
          <a:xfrm>
            <a:off x="7275513" y="2786063"/>
            <a:ext cx="1727200" cy="1651000"/>
            <a:chOff x="4583" y="1755"/>
            <a:chExt cx="1088" cy="1040"/>
          </a:xfrm>
        </p:grpSpPr>
        <p:sp>
          <p:nvSpPr>
            <p:cNvPr id="95310" name="Text Box 78"/>
            <p:cNvSpPr txBox="1">
              <a:spLocks noChangeArrowheads="1"/>
            </p:cNvSpPr>
            <p:nvPr/>
          </p:nvSpPr>
          <p:spPr bwMode="auto">
            <a:xfrm>
              <a:off x="4583" y="2161"/>
              <a:ext cx="1089" cy="635"/>
            </a:xfrm>
            <a:prstGeom prst="rect">
              <a:avLst/>
            </a:prstGeom>
            <a:noFill/>
            <a:ln w="9525">
              <a:noFill/>
              <a:round/>
              <a:headEnd/>
              <a:tailEnd/>
            </a:ln>
            <a:effectLst/>
          </p:spPr>
          <p:txBody>
            <a:bodyPr lIns="90000" tIns="46800" rIns="90000" bIns="46800">
              <a:spAutoFit/>
            </a:bodyPr>
            <a:lstStyle/>
            <a:p>
              <a:pPr algn="ct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000" b="1">
                  <a:solidFill>
                    <a:srgbClr val="CC0000"/>
                  </a:solidFill>
                  <a:latin typeface="Verdana" pitchFamily="32" charset="0"/>
                  <a:ea typeface="MS Gothic" charset="0"/>
                  <a:cs typeface="MS Gothic" charset="0"/>
                </a:rPr>
                <a:t>Jeszcze niesklasyfikowane!</a:t>
              </a:r>
            </a:p>
          </p:txBody>
        </p:sp>
        <p:cxnSp>
          <p:nvCxnSpPr>
            <p:cNvPr id="95311" name="AutoShape 79"/>
            <p:cNvCxnSpPr>
              <a:cxnSpLocks noChangeShapeType="1"/>
              <a:stCxn id="95256" idx="2"/>
              <a:endCxn id="95310" idx="0"/>
            </p:cNvCxnSpPr>
            <p:nvPr/>
          </p:nvCxnSpPr>
          <p:spPr bwMode="auto">
            <a:xfrm>
              <a:off x="5125" y="1755"/>
              <a:ext cx="3" cy="406"/>
            </a:xfrm>
            <a:prstGeom prst="straightConnector1">
              <a:avLst/>
            </a:prstGeom>
            <a:noFill/>
            <a:ln w="28440">
              <a:solidFill>
                <a:srgbClr val="5F5F5F"/>
              </a:solidFill>
              <a:miter lim="800000"/>
              <a:headEnd/>
              <a:tailEnd/>
            </a:ln>
            <a:effectLst/>
          </p:spPr>
        </p:cxnSp>
      </p:grpSp>
      <p:sp>
        <p:nvSpPr>
          <p:cNvPr id="95312" name="Text Box 80"/>
          <p:cNvSpPr txBox="1">
            <a:spLocks noChangeArrowheads="1"/>
          </p:cNvSpPr>
          <p:nvPr/>
        </p:nvSpPr>
        <p:spPr bwMode="auto">
          <a:xfrm>
            <a:off x="214313" y="-142875"/>
            <a:ext cx="5572125" cy="1143000"/>
          </a:xfrm>
          <a:prstGeom prst="rect">
            <a:avLst/>
          </a:prstGeom>
          <a:noFill/>
          <a:ln w="9525">
            <a:noFill/>
            <a:round/>
            <a:headEnd/>
            <a:tailEnd/>
          </a:ln>
          <a:effectLst/>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
        <p:nvSpPr>
          <p:cNvPr id="95313" name="Text Box 81"/>
          <p:cNvSpPr txBox="1">
            <a:spLocks noChangeArrowheads="1"/>
          </p:cNvSpPr>
          <p:nvPr/>
        </p:nvSpPr>
        <p:spPr bwMode="auto">
          <a:xfrm>
            <a:off x="827088" y="5573713"/>
            <a:ext cx="1230312"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110</a:t>
            </a:r>
          </a:p>
        </p:txBody>
      </p:sp>
      <p:sp>
        <p:nvSpPr>
          <p:cNvPr id="95314" name="Text Box 82"/>
          <p:cNvSpPr txBox="1">
            <a:spLocks noChangeArrowheads="1"/>
          </p:cNvSpPr>
          <p:nvPr/>
        </p:nvSpPr>
        <p:spPr bwMode="auto">
          <a:xfrm>
            <a:off x="2179638" y="5583238"/>
            <a:ext cx="1230312"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54002</a:t>
            </a:r>
          </a:p>
        </p:txBody>
      </p:sp>
      <p:sp>
        <p:nvSpPr>
          <p:cNvPr id="95315" name="Text Box 83"/>
          <p:cNvSpPr txBox="1">
            <a:spLocks noChangeArrowheads="1"/>
          </p:cNvSpPr>
          <p:nvPr/>
        </p:nvSpPr>
        <p:spPr bwMode="auto">
          <a:xfrm>
            <a:off x="3786188" y="5586413"/>
            <a:ext cx="1230312"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4401</a:t>
            </a:r>
          </a:p>
        </p:txBody>
      </p:sp>
      <p:sp>
        <p:nvSpPr>
          <p:cNvPr id="95316" name="Text Box 84"/>
          <p:cNvSpPr txBox="1">
            <a:spLocks noChangeArrowheads="1"/>
          </p:cNvSpPr>
          <p:nvPr/>
        </p:nvSpPr>
        <p:spPr bwMode="auto">
          <a:xfrm>
            <a:off x="5973763" y="5573713"/>
            <a:ext cx="1230312" cy="36830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800" b="1" u="sng">
                <a:solidFill>
                  <a:srgbClr val="CC0000"/>
                </a:solidFill>
                <a:effectLst>
                  <a:outerShdw blurRad="38100" dist="38100" dir="2700000" algn="tl">
                    <a:srgbClr val="C0C0C0"/>
                  </a:outerShdw>
                </a:effectLst>
                <a:latin typeface="Verdana" pitchFamily="32" charset="0"/>
                <a:ea typeface="MS Gothic" charset="0"/>
                <a:cs typeface="MS Gothic" charset="0"/>
              </a:rPr>
              <a:t>1101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95259"/>
                                        </p:tgtEl>
                                        <p:attrNameLst>
                                          <p:attrName>style.visibility</p:attrName>
                                        </p:attrNameLst>
                                      </p:cBhvr>
                                      <p:to>
                                        <p:strVal val="visible"/>
                                      </p:to>
                                    </p:set>
                                    <p:animEffect transition="in" filter="fade">
                                      <p:cBhvr additive="repl">
                                        <p:cTn id="7" dur="1000"/>
                                        <p:tgtEl>
                                          <p:spTgt spid="95259"/>
                                        </p:tgtEl>
                                      </p:cBhvr>
                                    </p:animEffect>
                                  </p:childTnLst>
                                </p:cTn>
                              </p:par>
                            </p:childTnLst>
                          </p:cTn>
                        </p:par>
                        <p:par>
                          <p:cTn id="8" fill="hold">
                            <p:stCondLst>
                              <p:cond delay="1000"/>
                            </p:stCondLst>
                            <p:childTnLst>
                              <p:par>
                                <p:cTn id="9" presetID="1" presetClass="emph" presetSubtype="2" fill="hold" nodeType="afterEffect">
                                  <p:stCondLst>
                                    <p:cond delay="0"/>
                                  </p:stCondLst>
                                  <p:childTnLst>
                                    <p:animClr clrSpc="rgb" dir="cw">
                                      <p:cBhvr additive="repl">
                                        <p:cTn id="10" dur="1000" fill="hold" masterRel="sameClick"/>
                                        <p:tgtEl>
                                          <p:spTgt spid="95241"/>
                                        </p:tgtEl>
                                        <p:attrNameLst>
                                          <p:attrName>fillColor</p:attrName>
                                        </p:attrNameLst>
                                      </p:cBhvr>
                                      <p:to>
                                        <a:srgbClr val="003300"/>
                                      </p:to>
                                    </p:animClr>
                                    <p:set>
                                      <p:cBhvr additive="repl">
                                        <p:cTn id="11" dur="1000" fill="hold"/>
                                        <p:tgtEl>
                                          <p:spTgt spid="95241"/>
                                        </p:tgtEl>
                                        <p:attrNameLst>
                                          <p:attrName>fill.type</p:attrName>
                                        </p:attrNameLst>
                                      </p:cBhvr>
                                      <p:to>
                                        <p:strVal val="solid"/>
                                      </p:to>
                                    </p:set>
                                  </p:childTnLst>
                                </p:cTn>
                              </p:par>
                              <p:par>
                                <p:cTn id="12" presetID="1" presetClass="emph" presetSubtype="2" fill="hold" nodeType="withEffect">
                                  <p:stCondLst>
                                    <p:cond delay="0"/>
                                  </p:stCondLst>
                                  <p:childTnLst>
                                    <p:animClr clrSpc="rgb" dir="cw">
                                      <p:cBhvr additive="repl">
                                        <p:cTn id="13" dur="1000" fill="hold" masterRel="sameClick"/>
                                        <p:tgtEl>
                                          <p:spTgt spid="95242"/>
                                        </p:tgtEl>
                                        <p:attrNameLst>
                                          <p:attrName>fillColor</p:attrName>
                                        </p:attrNameLst>
                                      </p:cBhvr>
                                      <p:to>
                                        <a:srgbClr val="003300"/>
                                      </p:to>
                                    </p:animClr>
                                    <p:set>
                                      <p:cBhvr additive="repl">
                                        <p:cTn id="14" dur="1000" fill="hold"/>
                                        <p:tgtEl>
                                          <p:spTgt spid="95242"/>
                                        </p:tgtEl>
                                        <p:attrNameLst>
                                          <p:attrName>fill.type</p:attrName>
                                        </p:attrNameLst>
                                      </p:cBhvr>
                                      <p:to>
                                        <p:strVal val="solid"/>
                                      </p:to>
                                    </p:set>
                                  </p:childTnLst>
                                </p:cTn>
                              </p:par>
                              <p:par>
                                <p:cTn id="15" presetID="10" presetClass="entr" fill="hold" nodeType="withEffect">
                                  <p:stCondLst>
                                    <p:cond delay="0"/>
                                  </p:stCondLst>
                                  <p:childTnLst>
                                    <p:set>
                                      <p:cBhvr additive="repl">
                                        <p:cTn id="16" dur="1" fill="hold">
                                          <p:stCondLst>
                                            <p:cond delay="0"/>
                                          </p:stCondLst>
                                        </p:cTn>
                                        <p:tgtEl>
                                          <p:spTgt spid="95252"/>
                                        </p:tgtEl>
                                        <p:attrNameLst>
                                          <p:attrName>style.visibility</p:attrName>
                                        </p:attrNameLst>
                                      </p:cBhvr>
                                      <p:to>
                                        <p:strVal val="visible"/>
                                      </p:to>
                                    </p:set>
                                    <p:animEffect transition="in" filter="fade">
                                      <p:cBhvr additive="repl">
                                        <p:cTn id="17" dur="1000"/>
                                        <p:tgtEl>
                                          <p:spTgt spid="95252"/>
                                        </p:tgtEl>
                                      </p:cBhvr>
                                    </p:animEffect>
                                  </p:childTnLst>
                                </p:cTn>
                              </p:par>
                              <p:par>
                                <p:cTn id="18" presetID="10" presetClass="entr" fill="hold" nodeType="withEffect">
                                  <p:stCondLst>
                                    <p:cond delay="0"/>
                                  </p:stCondLst>
                                  <p:childTnLst>
                                    <p:set>
                                      <p:cBhvr additive="repl">
                                        <p:cTn id="19" dur="1" fill="hold">
                                          <p:stCondLst>
                                            <p:cond delay="0"/>
                                          </p:stCondLst>
                                        </p:cTn>
                                        <p:tgtEl>
                                          <p:spTgt spid="95251"/>
                                        </p:tgtEl>
                                        <p:attrNameLst>
                                          <p:attrName>style.visibility</p:attrName>
                                        </p:attrNameLst>
                                      </p:cBhvr>
                                      <p:to>
                                        <p:strVal val="visible"/>
                                      </p:to>
                                    </p:set>
                                    <p:animEffect transition="in" filter="fade">
                                      <p:cBhvr additive="repl">
                                        <p:cTn id="20" dur="1000"/>
                                        <p:tgtEl>
                                          <p:spTgt spid="95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additive="repl">
                                        <p:cTn id="24" dur="1" fill="hold">
                                          <p:stCondLst>
                                            <p:cond delay="0"/>
                                          </p:stCondLst>
                                        </p:cTn>
                                        <p:tgtEl>
                                          <p:spTgt spid="95260"/>
                                        </p:tgtEl>
                                        <p:attrNameLst>
                                          <p:attrName>style.visibility</p:attrName>
                                        </p:attrNameLst>
                                      </p:cBhvr>
                                      <p:to>
                                        <p:strVal val="visible"/>
                                      </p:to>
                                    </p:set>
                                    <p:animEffect transition="in" filter="fade">
                                      <p:cBhvr additive="repl">
                                        <p:cTn id="25" dur="1000"/>
                                        <p:tgtEl>
                                          <p:spTgt spid="95260"/>
                                        </p:tgtEl>
                                      </p:cBhvr>
                                    </p:animEffec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additive="repl">
                                        <p:cTn id="28" dur="1000" fill="hold" masterRel="sameClick"/>
                                        <p:tgtEl>
                                          <p:spTgt spid="95243"/>
                                        </p:tgtEl>
                                        <p:attrNameLst>
                                          <p:attrName>fillColor</p:attrName>
                                        </p:attrNameLst>
                                      </p:cBhvr>
                                      <p:to>
                                        <a:srgbClr val="000000"/>
                                      </p:to>
                                    </p:animClr>
                                    <p:set>
                                      <p:cBhvr additive="repl">
                                        <p:cTn id="29" dur="1000" fill="hold"/>
                                        <p:tgtEl>
                                          <p:spTgt spid="95243"/>
                                        </p:tgtEl>
                                        <p:attrNameLst>
                                          <p:attrName>fill.type</p:attrName>
                                        </p:attrNameLst>
                                      </p:cBhvr>
                                      <p:to>
                                        <p:strVal val="solid"/>
                                      </p:to>
                                    </p:set>
                                  </p:childTnLst>
                                </p:cTn>
                              </p:par>
                              <p:par>
                                <p:cTn id="30" presetID="1" presetClass="emph" presetSubtype="2" fill="hold" nodeType="withEffect">
                                  <p:stCondLst>
                                    <p:cond delay="0"/>
                                  </p:stCondLst>
                                  <p:childTnLst>
                                    <p:animClr clrSpc="rgb" dir="cw">
                                      <p:cBhvr additive="repl">
                                        <p:cTn id="31" dur="1000" fill="hold" masterRel="sameClick"/>
                                        <p:tgtEl>
                                          <p:spTgt spid="95244"/>
                                        </p:tgtEl>
                                        <p:attrNameLst>
                                          <p:attrName>fillColor</p:attrName>
                                        </p:attrNameLst>
                                      </p:cBhvr>
                                      <p:to>
                                        <a:srgbClr val="000000"/>
                                      </p:to>
                                    </p:animClr>
                                    <p:set>
                                      <p:cBhvr additive="repl">
                                        <p:cTn id="32" dur="1000" fill="hold"/>
                                        <p:tgtEl>
                                          <p:spTgt spid="95244"/>
                                        </p:tgtEl>
                                        <p:attrNameLst>
                                          <p:attrName>fill.type</p:attrName>
                                        </p:attrNameLst>
                                      </p:cBhvr>
                                      <p:to>
                                        <p:strVal val="solid"/>
                                      </p:to>
                                    </p:set>
                                  </p:childTnLst>
                                </p:cTn>
                              </p:par>
                              <p:par>
                                <p:cTn id="33" presetID="1" presetClass="emph" presetSubtype="2" fill="hold" nodeType="withEffect">
                                  <p:stCondLst>
                                    <p:cond delay="0"/>
                                  </p:stCondLst>
                                  <p:childTnLst>
                                    <p:animClr clrSpc="rgb" dir="cw">
                                      <p:cBhvr additive="repl">
                                        <p:cTn id="34" dur="1000" fill="hold" masterRel="sameClick"/>
                                        <p:tgtEl>
                                          <p:spTgt spid="95245"/>
                                        </p:tgtEl>
                                        <p:attrNameLst>
                                          <p:attrName>fillColor</p:attrName>
                                        </p:attrNameLst>
                                      </p:cBhvr>
                                      <p:to>
                                        <a:srgbClr val="000000"/>
                                      </p:to>
                                    </p:animClr>
                                    <p:set>
                                      <p:cBhvr additive="repl">
                                        <p:cTn id="35" dur="1000" fill="hold"/>
                                        <p:tgtEl>
                                          <p:spTgt spid="95245"/>
                                        </p:tgtEl>
                                        <p:attrNameLst>
                                          <p:attrName>fill.type</p:attrName>
                                        </p:attrNameLst>
                                      </p:cBhvr>
                                      <p:to>
                                        <p:strVal val="solid"/>
                                      </p:to>
                                    </p:set>
                                  </p:childTnLst>
                                </p:cTn>
                              </p:par>
                              <p:par>
                                <p:cTn id="36" presetID="1" presetClass="emph" presetSubtype="2" fill="hold" nodeType="withEffect">
                                  <p:stCondLst>
                                    <p:cond delay="0"/>
                                  </p:stCondLst>
                                  <p:childTnLst>
                                    <p:animClr clrSpc="rgb" dir="cw">
                                      <p:cBhvr additive="repl">
                                        <p:cTn id="37" dur="1000" fill="hold" masterRel="sameClick"/>
                                        <p:tgtEl>
                                          <p:spTgt spid="95246"/>
                                        </p:tgtEl>
                                        <p:attrNameLst>
                                          <p:attrName>fillColor</p:attrName>
                                        </p:attrNameLst>
                                      </p:cBhvr>
                                      <p:to>
                                        <a:srgbClr val="000000"/>
                                      </p:to>
                                    </p:animClr>
                                    <p:set>
                                      <p:cBhvr additive="repl">
                                        <p:cTn id="38" dur="1000" fill="hold"/>
                                        <p:tgtEl>
                                          <p:spTgt spid="95246"/>
                                        </p:tgtEl>
                                        <p:attrNameLst>
                                          <p:attrName>fill.type</p:attrName>
                                        </p:attrNameLst>
                                      </p:cBhvr>
                                      <p:to>
                                        <p:strVal val="solid"/>
                                      </p:to>
                                    </p:set>
                                  </p:childTnLst>
                                </p:cTn>
                              </p:par>
                              <p:par>
                                <p:cTn id="39" presetID="10" presetClass="entr" fill="hold" nodeType="withEffect">
                                  <p:stCondLst>
                                    <p:cond delay="0"/>
                                  </p:stCondLst>
                                  <p:childTnLst>
                                    <p:set>
                                      <p:cBhvr additive="repl">
                                        <p:cTn id="40" dur="1" fill="hold">
                                          <p:stCondLst>
                                            <p:cond delay="0"/>
                                          </p:stCondLst>
                                        </p:cTn>
                                        <p:tgtEl>
                                          <p:spTgt spid="95253"/>
                                        </p:tgtEl>
                                        <p:attrNameLst>
                                          <p:attrName>style.visibility</p:attrName>
                                        </p:attrNameLst>
                                      </p:cBhvr>
                                      <p:to>
                                        <p:strVal val="visible"/>
                                      </p:to>
                                    </p:set>
                                    <p:animEffect transition="in" filter="fade">
                                      <p:cBhvr additive="repl">
                                        <p:cTn id="41" dur="1000"/>
                                        <p:tgtEl>
                                          <p:spTgt spid="95253"/>
                                        </p:tgtEl>
                                      </p:cBhvr>
                                    </p:animEffect>
                                  </p:childTnLst>
                                </p:cTn>
                              </p:par>
                              <p:par>
                                <p:cTn id="42" presetID="10" presetClass="entr" fill="hold" nodeType="withEffect">
                                  <p:stCondLst>
                                    <p:cond delay="0"/>
                                  </p:stCondLst>
                                  <p:childTnLst>
                                    <p:set>
                                      <p:cBhvr additive="repl">
                                        <p:cTn id="43" dur="1" fill="hold">
                                          <p:stCondLst>
                                            <p:cond delay="0"/>
                                          </p:stCondLst>
                                        </p:cTn>
                                        <p:tgtEl>
                                          <p:spTgt spid="95254"/>
                                        </p:tgtEl>
                                        <p:attrNameLst>
                                          <p:attrName>style.visibility</p:attrName>
                                        </p:attrNameLst>
                                      </p:cBhvr>
                                      <p:to>
                                        <p:strVal val="visible"/>
                                      </p:to>
                                    </p:set>
                                    <p:animEffect transition="in" filter="fade">
                                      <p:cBhvr additive="repl">
                                        <p:cTn id="44" dur="1000"/>
                                        <p:tgtEl>
                                          <p:spTgt spid="95254"/>
                                        </p:tgtEl>
                                      </p:cBhvr>
                                    </p:animEffect>
                                  </p:childTnLst>
                                </p:cTn>
                              </p:par>
                              <p:par>
                                <p:cTn id="45" presetID="10" presetClass="entr" fill="hold" nodeType="withEffect">
                                  <p:stCondLst>
                                    <p:cond delay="0"/>
                                  </p:stCondLst>
                                  <p:childTnLst>
                                    <p:set>
                                      <p:cBhvr additive="repl">
                                        <p:cTn id="46" dur="1" fill="hold">
                                          <p:stCondLst>
                                            <p:cond delay="0"/>
                                          </p:stCondLst>
                                        </p:cTn>
                                        <p:tgtEl>
                                          <p:spTgt spid="95255"/>
                                        </p:tgtEl>
                                        <p:attrNameLst>
                                          <p:attrName>style.visibility</p:attrName>
                                        </p:attrNameLst>
                                      </p:cBhvr>
                                      <p:to>
                                        <p:strVal val="visible"/>
                                      </p:to>
                                    </p:set>
                                    <p:animEffect transition="in" filter="fade">
                                      <p:cBhvr additive="repl">
                                        <p:cTn id="47" dur="1000"/>
                                        <p:tgtEl>
                                          <p:spTgt spid="95255"/>
                                        </p:tgtEl>
                                      </p:cBhvr>
                                    </p:animEffect>
                                  </p:childTnLst>
                                </p:cTn>
                              </p:par>
                              <p:par>
                                <p:cTn id="48" presetID="10" presetClass="entr" fill="hold" nodeType="withEffect">
                                  <p:stCondLst>
                                    <p:cond delay="0"/>
                                  </p:stCondLst>
                                  <p:childTnLst>
                                    <p:set>
                                      <p:cBhvr additive="repl">
                                        <p:cTn id="49" dur="1" fill="hold">
                                          <p:stCondLst>
                                            <p:cond delay="0"/>
                                          </p:stCondLst>
                                        </p:cTn>
                                        <p:tgtEl>
                                          <p:spTgt spid="95256"/>
                                        </p:tgtEl>
                                        <p:attrNameLst>
                                          <p:attrName>style.visibility</p:attrName>
                                        </p:attrNameLst>
                                      </p:cBhvr>
                                      <p:to>
                                        <p:strVal val="visible"/>
                                      </p:to>
                                    </p:set>
                                    <p:animEffect transition="in" filter="fade">
                                      <p:cBhvr additive="repl">
                                        <p:cTn id="50" dur="1000"/>
                                        <p:tgtEl>
                                          <p:spTgt spid="95256"/>
                                        </p:tgtEl>
                                      </p:cBhvr>
                                    </p:animEffect>
                                  </p:childTnLst>
                                </p:cTn>
                              </p:par>
                            </p:childTnLst>
                          </p:cTn>
                        </p:par>
                        <p:par>
                          <p:cTn id="51" fill="hold">
                            <p:stCondLst>
                              <p:cond delay="2000"/>
                            </p:stCondLst>
                            <p:childTnLst>
                              <p:par>
                                <p:cTn id="52" presetID="1" presetClass="emph" presetSubtype="2" fill="hold" nodeType="afterEffect">
                                  <p:stCondLst>
                                    <p:cond delay="0"/>
                                  </p:stCondLst>
                                  <p:childTnLst>
                                    <p:animClr clrSpc="rgb" dir="cw">
                                      <p:cBhvr additive="repl">
                                        <p:cTn id="53" dur="1000" fill="hold" masterRel="sameClick"/>
                                        <p:tgtEl>
                                          <p:spTgt spid="95250"/>
                                        </p:tgtEl>
                                        <p:attrNameLst>
                                          <p:attrName>fillColor</p:attrName>
                                        </p:attrNameLst>
                                      </p:cBhvr>
                                      <p:to>
                                        <a:srgbClr val="000000"/>
                                      </p:to>
                                    </p:animClr>
                                    <p:set>
                                      <p:cBhvr additive="repl">
                                        <p:cTn id="54" dur="1000" fill="hold"/>
                                        <p:tgtEl>
                                          <p:spTgt spid="95250"/>
                                        </p:tgtEl>
                                        <p:attrNameLst>
                                          <p:attrName>fill.type</p:attrName>
                                        </p:attrNameLst>
                                      </p:cBhvr>
                                      <p:to>
                                        <p:strVal val="solid"/>
                                      </p:to>
                                    </p:set>
                                  </p:childTnLst>
                                </p:cTn>
                              </p:par>
                              <p:par>
                                <p:cTn id="55" presetID="1" presetClass="emph" presetSubtype="2" fill="hold" nodeType="withEffect">
                                  <p:stCondLst>
                                    <p:cond delay="0"/>
                                  </p:stCondLst>
                                  <p:childTnLst>
                                    <p:animClr clrSpc="rgb" dir="cw">
                                      <p:cBhvr additive="repl">
                                        <p:cTn id="56" dur="1000" fill="hold" masterRel="sameClick"/>
                                        <p:tgtEl>
                                          <p:spTgt spid="95249"/>
                                        </p:tgtEl>
                                        <p:attrNameLst>
                                          <p:attrName>fillColor</p:attrName>
                                        </p:attrNameLst>
                                      </p:cBhvr>
                                      <p:to>
                                        <a:srgbClr val="000000"/>
                                      </p:to>
                                    </p:animClr>
                                    <p:set>
                                      <p:cBhvr additive="repl">
                                        <p:cTn id="57" dur="1000" fill="hold"/>
                                        <p:tgtEl>
                                          <p:spTgt spid="95249"/>
                                        </p:tgtEl>
                                        <p:attrNameLst>
                                          <p:attrName>fill.type</p:attrName>
                                        </p:attrNameLst>
                                      </p:cBhvr>
                                      <p:to>
                                        <p:strVal val="solid"/>
                                      </p:to>
                                    </p:set>
                                  </p:childTnLst>
                                </p:cTn>
                              </p:par>
                              <p:par>
                                <p:cTn id="58" presetID="10" presetClass="entr" fill="hold" nodeType="withEffect">
                                  <p:stCondLst>
                                    <p:cond delay="0"/>
                                  </p:stCondLst>
                                  <p:childTnLst>
                                    <p:set>
                                      <p:cBhvr additive="repl">
                                        <p:cTn id="59" dur="1" fill="hold">
                                          <p:stCondLst>
                                            <p:cond delay="0"/>
                                          </p:stCondLst>
                                        </p:cTn>
                                        <p:tgtEl>
                                          <p:spTgt spid="95257"/>
                                        </p:tgtEl>
                                        <p:attrNameLst>
                                          <p:attrName>style.visibility</p:attrName>
                                        </p:attrNameLst>
                                      </p:cBhvr>
                                      <p:to>
                                        <p:strVal val="visible"/>
                                      </p:to>
                                    </p:set>
                                    <p:animEffect transition="in" filter="fade">
                                      <p:cBhvr additive="repl">
                                        <p:cTn id="60" dur="1000"/>
                                        <p:tgtEl>
                                          <p:spTgt spid="95257"/>
                                        </p:tgtEl>
                                      </p:cBhvr>
                                    </p:animEffect>
                                  </p:childTnLst>
                                </p:cTn>
                              </p:par>
                              <p:par>
                                <p:cTn id="61" presetID="10" presetClass="entr" fill="hold" nodeType="withEffect">
                                  <p:stCondLst>
                                    <p:cond delay="0"/>
                                  </p:stCondLst>
                                  <p:childTnLst>
                                    <p:set>
                                      <p:cBhvr additive="repl">
                                        <p:cTn id="62" dur="1" fill="hold">
                                          <p:stCondLst>
                                            <p:cond delay="0"/>
                                          </p:stCondLst>
                                        </p:cTn>
                                        <p:tgtEl>
                                          <p:spTgt spid="95258"/>
                                        </p:tgtEl>
                                        <p:attrNameLst>
                                          <p:attrName>style.visibility</p:attrName>
                                        </p:attrNameLst>
                                      </p:cBhvr>
                                      <p:to>
                                        <p:strVal val="visible"/>
                                      </p:to>
                                    </p:set>
                                    <p:animEffect transition="in" filter="fade">
                                      <p:cBhvr additive="repl">
                                        <p:cTn id="63" dur="1000"/>
                                        <p:tgtEl>
                                          <p:spTgt spid="9525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additive="repl">
                                        <p:cTn id="67" dur="1" fill="hold">
                                          <p:stCondLst>
                                            <p:cond delay="0"/>
                                          </p:stCondLst>
                                        </p:cTn>
                                        <p:tgtEl>
                                          <p:spTgt spid="95287"/>
                                        </p:tgtEl>
                                        <p:attrNameLst>
                                          <p:attrName>style.visibility</p:attrName>
                                        </p:attrNameLst>
                                      </p:cBhvr>
                                      <p:to>
                                        <p:strVal val="visible"/>
                                      </p:to>
                                    </p:set>
                                    <p:animEffect transition="in" filter="wipe(up)">
                                      <p:cBhvr additive="repl">
                                        <p:cTn id="68" dur="1000"/>
                                        <p:tgtEl>
                                          <p:spTgt spid="9528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additive="repl">
                                        <p:cTn id="72" dur="1" fill="hold">
                                          <p:stCondLst>
                                            <p:cond delay="0"/>
                                          </p:stCondLst>
                                        </p:cTn>
                                        <p:tgtEl>
                                          <p:spTgt spid="95309"/>
                                        </p:tgtEl>
                                        <p:attrNameLst>
                                          <p:attrName>style.visibility</p:attrName>
                                        </p:attrNameLst>
                                      </p:cBhvr>
                                      <p:to>
                                        <p:strVal val="visible"/>
                                      </p:to>
                                    </p:set>
                                    <p:animEffect transition="in" filter="wipe(up)">
                                      <p:cBhvr additive="repl">
                                        <p:cTn id="73" dur="1000"/>
                                        <p:tgtEl>
                                          <p:spTgt spid="9530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additive="repl">
                                        <p:cTn id="77" dur="1" fill="hold">
                                          <p:stCondLst>
                                            <p:cond delay="0"/>
                                          </p:stCondLst>
                                        </p:cTn>
                                        <p:tgtEl>
                                          <p:spTgt spid="95277"/>
                                        </p:tgtEl>
                                        <p:attrNameLst>
                                          <p:attrName>style.visibility</p:attrName>
                                        </p:attrNameLst>
                                      </p:cBhvr>
                                      <p:to>
                                        <p:strVal val="visible"/>
                                      </p:to>
                                    </p:set>
                                    <p:animEffect transition="in" filter="wipe(up)">
                                      <p:cBhvr additive="repl">
                                        <p:cTn id="78" dur="1000"/>
                                        <p:tgtEl>
                                          <p:spTgt spid="952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additive="repl">
                                        <p:cTn id="82" dur="1" fill="hold">
                                          <p:stCondLst>
                                            <p:cond delay="0"/>
                                          </p:stCondLst>
                                        </p:cTn>
                                        <p:tgtEl>
                                          <p:spTgt spid="95267"/>
                                        </p:tgtEl>
                                        <p:attrNameLst>
                                          <p:attrName>style.visibility</p:attrName>
                                        </p:attrNameLst>
                                      </p:cBhvr>
                                      <p:to>
                                        <p:strVal val="visible"/>
                                      </p:to>
                                    </p:set>
                                    <p:animEffect transition="in" filter="wipe(up)">
                                      <p:cBhvr additive="repl">
                                        <p:cTn id="83" dur="1000"/>
                                        <p:tgtEl>
                                          <p:spTgt spid="9526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additive="repl">
                                        <p:cTn id="87" dur="1" fill="hold">
                                          <p:stCondLst>
                                            <p:cond delay="0"/>
                                          </p:stCondLst>
                                        </p:cTn>
                                        <p:tgtEl>
                                          <p:spTgt spid="95261"/>
                                        </p:tgtEl>
                                        <p:attrNameLst>
                                          <p:attrName>style.visibility</p:attrName>
                                        </p:attrNameLst>
                                      </p:cBhvr>
                                      <p:to>
                                        <p:strVal val="visible"/>
                                      </p:to>
                                    </p:set>
                                    <p:animEffect transition="in" filter="wipe(up)">
                                      <p:cBhvr additive="repl">
                                        <p:cTn id="88" dur="1000"/>
                                        <p:tgtEl>
                                          <p:spTgt spid="9526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fill="hold" nodeType="clickEffect">
                                  <p:stCondLst>
                                    <p:cond delay="0"/>
                                  </p:stCondLst>
                                  <p:childTnLst>
                                    <p:set>
                                      <p:cBhvr additive="repl">
                                        <p:cTn id="92" dur="1" fill="hold">
                                          <p:stCondLst>
                                            <p:cond delay="0"/>
                                          </p:stCondLst>
                                        </p:cTn>
                                        <p:tgtEl>
                                          <p:spTgt spid="95297"/>
                                        </p:tgtEl>
                                        <p:attrNameLst>
                                          <p:attrName>style.visibility</p:attrName>
                                        </p:attrNameLst>
                                      </p:cBhvr>
                                      <p:to>
                                        <p:strVal val="visible"/>
                                      </p:to>
                                    </p:set>
                                    <p:animEffect transition="in" filter="fade">
                                      <p:cBhvr additive="repl">
                                        <p:cTn id="93" dur="2000"/>
                                        <p:tgtEl>
                                          <p:spTgt spid="9529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fill="hold" grpId="0" nodeType="clickEffect">
                                  <p:stCondLst>
                                    <p:cond delay="0"/>
                                  </p:stCondLst>
                                  <p:childTnLst>
                                    <p:set>
                                      <p:cBhvr additive="repl">
                                        <p:cTn id="97" dur="1" fill="hold">
                                          <p:stCondLst>
                                            <p:cond delay="0"/>
                                          </p:stCondLst>
                                        </p:cTn>
                                        <p:tgtEl>
                                          <p:spTgt spid="95307"/>
                                        </p:tgtEl>
                                        <p:attrNameLst>
                                          <p:attrName>style.visibility</p:attrName>
                                        </p:attrNameLst>
                                      </p:cBhvr>
                                      <p:to>
                                        <p:strVal val="visible"/>
                                      </p:to>
                                    </p:set>
                                    <p:animEffect transition="in" filter="fade">
                                      <p:cBhvr additive="repl">
                                        <p:cTn id="98" dur="1000"/>
                                        <p:tgtEl>
                                          <p:spTgt spid="95307"/>
                                        </p:tgtEl>
                                      </p:cBhvr>
                                    </p:animEffect>
                                  </p:childTnLst>
                                </p:cTn>
                              </p:par>
                              <p:par>
                                <p:cTn id="99" presetID="22" presetClass="entr" presetSubtype="4" fill="hold" nodeType="withEffect">
                                  <p:stCondLst>
                                    <p:cond delay="0"/>
                                  </p:stCondLst>
                                  <p:childTnLst>
                                    <p:set>
                                      <p:cBhvr additive="repl">
                                        <p:cTn id="100" dur="1" fill="hold">
                                          <p:stCondLst>
                                            <p:cond delay="0"/>
                                          </p:stCondLst>
                                        </p:cTn>
                                        <p:tgtEl>
                                          <p:spTgt spid="95302"/>
                                        </p:tgtEl>
                                        <p:attrNameLst>
                                          <p:attrName>style.visibility</p:attrName>
                                        </p:attrNameLst>
                                      </p:cBhvr>
                                      <p:to>
                                        <p:strVal val="visible"/>
                                      </p:to>
                                    </p:set>
                                    <p:animEffect transition="in" filter="wipe(down)">
                                      <p:cBhvr additive="repl">
                                        <p:cTn id="101" dur="1000"/>
                                        <p:tgtEl>
                                          <p:spTgt spid="95302"/>
                                        </p:tgtEl>
                                      </p:cBhvr>
                                    </p:animEffect>
                                  </p:childTnLst>
                                </p:cTn>
                              </p:par>
                            </p:childTnLst>
                          </p:cTn>
                        </p:par>
                        <p:par>
                          <p:cTn id="102" fill="hold">
                            <p:stCondLst>
                              <p:cond delay="1000"/>
                            </p:stCondLst>
                            <p:childTnLst>
                              <p:par>
                                <p:cTn id="103" presetID="22" presetClass="entr" presetSubtype="4" fill="hold" nodeType="afterEffect">
                                  <p:stCondLst>
                                    <p:cond delay="0"/>
                                  </p:stCondLst>
                                  <p:childTnLst>
                                    <p:set>
                                      <p:cBhvr additive="repl">
                                        <p:cTn id="104" dur="1" fill="hold">
                                          <p:stCondLst>
                                            <p:cond delay="0"/>
                                          </p:stCondLst>
                                        </p:cTn>
                                        <p:tgtEl>
                                          <p:spTgt spid="95298"/>
                                        </p:tgtEl>
                                        <p:attrNameLst>
                                          <p:attrName>style.visibility</p:attrName>
                                        </p:attrNameLst>
                                      </p:cBhvr>
                                      <p:to>
                                        <p:strVal val="visible"/>
                                      </p:to>
                                    </p:set>
                                    <p:animEffect transition="in" filter="wipe(down)">
                                      <p:cBhvr additive="repl">
                                        <p:cTn id="105" dur="1000"/>
                                        <p:tgtEl>
                                          <p:spTgt spid="95298"/>
                                        </p:tgtEl>
                                      </p:cBhvr>
                                    </p:animEffect>
                                  </p:childTnLst>
                                </p:cTn>
                              </p:par>
                              <p:par>
                                <p:cTn id="106" presetID="22" presetClass="entr" presetSubtype="4" fill="hold" nodeType="withEffect">
                                  <p:stCondLst>
                                    <p:cond delay="0"/>
                                  </p:stCondLst>
                                  <p:childTnLst>
                                    <p:set>
                                      <p:cBhvr additive="repl">
                                        <p:cTn id="107" dur="1" fill="hold">
                                          <p:stCondLst>
                                            <p:cond delay="0"/>
                                          </p:stCondLst>
                                        </p:cTn>
                                        <p:tgtEl>
                                          <p:spTgt spid="95299"/>
                                        </p:tgtEl>
                                        <p:attrNameLst>
                                          <p:attrName>style.visibility</p:attrName>
                                        </p:attrNameLst>
                                      </p:cBhvr>
                                      <p:to>
                                        <p:strVal val="visible"/>
                                      </p:to>
                                    </p:set>
                                    <p:animEffect transition="in" filter="wipe(down)">
                                      <p:cBhvr additive="repl">
                                        <p:cTn id="108" dur="1000"/>
                                        <p:tgtEl>
                                          <p:spTgt spid="95299"/>
                                        </p:tgtEl>
                                      </p:cBhvr>
                                    </p:animEffect>
                                  </p:childTnLst>
                                </p:cTn>
                              </p:par>
                              <p:par>
                                <p:cTn id="109" presetID="22" presetClass="entr" presetSubtype="4" fill="hold" nodeType="withEffect">
                                  <p:stCondLst>
                                    <p:cond delay="0"/>
                                  </p:stCondLst>
                                  <p:childTnLst>
                                    <p:set>
                                      <p:cBhvr additive="repl">
                                        <p:cTn id="110" dur="1" fill="hold">
                                          <p:stCondLst>
                                            <p:cond delay="0"/>
                                          </p:stCondLst>
                                        </p:cTn>
                                        <p:tgtEl>
                                          <p:spTgt spid="95300"/>
                                        </p:tgtEl>
                                        <p:attrNameLst>
                                          <p:attrName>style.visibility</p:attrName>
                                        </p:attrNameLst>
                                      </p:cBhvr>
                                      <p:to>
                                        <p:strVal val="visible"/>
                                      </p:to>
                                    </p:set>
                                    <p:animEffect transition="in" filter="wipe(down)">
                                      <p:cBhvr additive="repl">
                                        <p:cTn id="111" dur="1000"/>
                                        <p:tgtEl>
                                          <p:spTgt spid="95300"/>
                                        </p:tgtEl>
                                      </p:cBhvr>
                                    </p:animEffect>
                                  </p:childTnLst>
                                </p:cTn>
                              </p:par>
                              <p:par>
                                <p:cTn id="112" presetID="22" presetClass="entr" presetSubtype="4" fill="hold" nodeType="withEffect">
                                  <p:stCondLst>
                                    <p:cond delay="0"/>
                                  </p:stCondLst>
                                  <p:childTnLst>
                                    <p:set>
                                      <p:cBhvr additive="repl">
                                        <p:cTn id="113" dur="1" fill="hold">
                                          <p:stCondLst>
                                            <p:cond delay="0"/>
                                          </p:stCondLst>
                                        </p:cTn>
                                        <p:tgtEl>
                                          <p:spTgt spid="95301"/>
                                        </p:tgtEl>
                                        <p:attrNameLst>
                                          <p:attrName>style.visibility</p:attrName>
                                        </p:attrNameLst>
                                      </p:cBhvr>
                                      <p:to>
                                        <p:strVal val="visible"/>
                                      </p:to>
                                    </p:set>
                                    <p:animEffect transition="in" filter="wipe(down)">
                                      <p:cBhvr additive="repl">
                                        <p:cTn id="114" dur="1000"/>
                                        <p:tgtEl>
                                          <p:spTgt spid="9530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fill="hold" grpId="1" nodeType="clickEffect">
                                  <p:stCondLst>
                                    <p:cond delay="0"/>
                                  </p:stCondLst>
                                  <p:childTnLst>
                                    <p:animEffect transition="out" filter="fade">
                                      <p:cBhvr additive="repl">
                                        <p:cTn id="118" dur="1000"/>
                                        <p:tgtEl>
                                          <p:spTgt spid="95307"/>
                                        </p:tgtEl>
                                      </p:cBhvr>
                                    </p:animEffect>
                                    <p:set>
                                      <p:cBhvr additive="repl">
                                        <p:cTn id="119" dur="1" fill="hold">
                                          <p:stCondLst>
                                            <p:cond delay="0"/>
                                          </p:stCondLst>
                                        </p:cTn>
                                        <p:tgtEl>
                                          <p:spTgt spid="95307"/>
                                        </p:tgtEl>
                                        <p:attrNameLst>
                                          <p:attrName>style.visibility</p:attrName>
                                        </p:attrNameLst>
                                      </p:cBhvr>
                                      <p:to>
                                        <p:strVal val="hidden"/>
                                      </p:to>
                                    </p:set>
                                  </p:childTnLst>
                                </p:cTn>
                              </p:par>
                              <p:par>
                                <p:cTn id="120" presetID="10" presetClass="entr" fill="hold" grpId="0" nodeType="withEffect">
                                  <p:stCondLst>
                                    <p:cond delay="0"/>
                                  </p:stCondLst>
                                  <p:childTnLst>
                                    <p:set>
                                      <p:cBhvr additive="repl">
                                        <p:cTn id="121" dur="1" fill="hold">
                                          <p:stCondLst>
                                            <p:cond delay="0"/>
                                          </p:stCondLst>
                                        </p:cTn>
                                        <p:tgtEl>
                                          <p:spTgt spid="95308"/>
                                        </p:tgtEl>
                                        <p:attrNameLst>
                                          <p:attrName>style.visibility</p:attrName>
                                        </p:attrNameLst>
                                      </p:cBhvr>
                                      <p:to>
                                        <p:strVal val="visible"/>
                                      </p:to>
                                    </p:set>
                                    <p:animEffect transition="in" filter="fade">
                                      <p:cBhvr additive="repl">
                                        <p:cTn id="122" dur="1000"/>
                                        <p:tgtEl>
                                          <p:spTgt spid="95308"/>
                                        </p:tgtEl>
                                      </p:cBhvr>
                                    </p:animEffect>
                                  </p:childTnLst>
                                </p:cTn>
                              </p:par>
                            </p:childTnLst>
                          </p:cTn>
                        </p:par>
                        <p:par>
                          <p:cTn id="123" fill="hold">
                            <p:stCondLst>
                              <p:cond delay="1000"/>
                            </p:stCondLst>
                            <p:childTnLst>
                              <p:par>
                                <p:cTn id="124" presetID="22" presetClass="entr" presetSubtype="4" fill="hold" nodeType="afterEffect">
                                  <p:stCondLst>
                                    <p:cond delay="0"/>
                                  </p:stCondLst>
                                  <p:childTnLst>
                                    <p:set>
                                      <p:cBhvr additive="repl">
                                        <p:cTn id="125" dur="1" fill="hold">
                                          <p:stCondLst>
                                            <p:cond delay="0"/>
                                          </p:stCondLst>
                                        </p:cTn>
                                        <p:tgtEl>
                                          <p:spTgt spid="95316"/>
                                        </p:tgtEl>
                                        <p:attrNameLst>
                                          <p:attrName>style.visibility</p:attrName>
                                        </p:attrNameLst>
                                      </p:cBhvr>
                                      <p:to>
                                        <p:strVal val="visible"/>
                                      </p:to>
                                    </p:set>
                                    <p:animEffect transition="in" filter="wipe(down)">
                                      <p:cBhvr additive="repl">
                                        <p:cTn id="126" dur="1000"/>
                                        <p:tgtEl>
                                          <p:spTgt spid="95316"/>
                                        </p:tgtEl>
                                      </p:cBhvr>
                                    </p:animEffect>
                                  </p:childTnLst>
                                </p:cTn>
                              </p:par>
                              <p:par>
                                <p:cTn id="127" presetID="22" presetClass="entr" presetSubtype="4" fill="hold" nodeType="withEffect">
                                  <p:stCondLst>
                                    <p:cond delay="0"/>
                                  </p:stCondLst>
                                  <p:childTnLst>
                                    <p:set>
                                      <p:cBhvr additive="repl">
                                        <p:cTn id="128" dur="1" fill="hold">
                                          <p:stCondLst>
                                            <p:cond delay="0"/>
                                          </p:stCondLst>
                                        </p:cTn>
                                        <p:tgtEl>
                                          <p:spTgt spid="95313"/>
                                        </p:tgtEl>
                                        <p:attrNameLst>
                                          <p:attrName>style.visibility</p:attrName>
                                        </p:attrNameLst>
                                      </p:cBhvr>
                                      <p:to>
                                        <p:strVal val="visible"/>
                                      </p:to>
                                    </p:set>
                                    <p:animEffect transition="in" filter="wipe(down)">
                                      <p:cBhvr additive="repl">
                                        <p:cTn id="129" dur="1000"/>
                                        <p:tgtEl>
                                          <p:spTgt spid="95313"/>
                                        </p:tgtEl>
                                      </p:cBhvr>
                                    </p:animEffect>
                                  </p:childTnLst>
                                </p:cTn>
                              </p:par>
                              <p:par>
                                <p:cTn id="130" presetID="22" presetClass="entr" presetSubtype="4" fill="hold" nodeType="withEffect">
                                  <p:stCondLst>
                                    <p:cond delay="0"/>
                                  </p:stCondLst>
                                  <p:childTnLst>
                                    <p:set>
                                      <p:cBhvr additive="repl">
                                        <p:cTn id="131" dur="1" fill="hold">
                                          <p:stCondLst>
                                            <p:cond delay="0"/>
                                          </p:stCondLst>
                                        </p:cTn>
                                        <p:tgtEl>
                                          <p:spTgt spid="95314"/>
                                        </p:tgtEl>
                                        <p:attrNameLst>
                                          <p:attrName>style.visibility</p:attrName>
                                        </p:attrNameLst>
                                      </p:cBhvr>
                                      <p:to>
                                        <p:strVal val="visible"/>
                                      </p:to>
                                    </p:set>
                                    <p:animEffect transition="in" filter="wipe(down)">
                                      <p:cBhvr additive="repl">
                                        <p:cTn id="132" dur="1000"/>
                                        <p:tgtEl>
                                          <p:spTgt spid="95314"/>
                                        </p:tgtEl>
                                      </p:cBhvr>
                                    </p:animEffect>
                                  </p:childTnLst>
                                </p:cTn>
                              </p:par>
                              <p:par>
                                <p:cTn id="133" presetID="22" presetClass="entr" presetSubtype="4" fill="hold" nodeType="withEffect">
                                  <p:stCondLst>
                                    <p:cond delay="0"/>
                                  </p:stCondLst>
                                  <p:childTnLst>
                                    <p:set>
                                      <p:cBhvr additive="repl">
                                        <p:cTn id="134" dur="1" fill="hold">
                                          <p:stCondLst>
                                            <p:cond delay="0"/>
                                          </p:stCondLst>
                                        </p:cTn>
                                        <p:tgtEl>
                                          <p:spTgt spid="95315"/>
                                        </p:tgtEl>
                                        <p:attrNameLst>
                                          <p:attrName>style.visibility</p:attrName>
                                        </p:attrNameLst>
                                      </p:cBhvr>
                                      <p:to>
                                        <p:strVal val="visible"/>
                                      </p:to>
                                    </p:set>
                                    <p:animEffect transition="in" filter="wipe(down)">
                                      <p:cBhvr additive="repl">
                                        <p:cTn id="135" dur="1000"/>
                                        <p:tgtEl>
                                          <p:spTgt spid="9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07" grpId="0" animBg="1"/>
      <p:bldP spid="95307" grpId="1" animBg="1"/>
      <p:bldP spid="953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57CFFDB-BA5E-490F-96B9-4D1186C4374D}"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de-CH" sz="1200" b="1">
              <a:solidFill>
                <a:srgbClr val="4D4D4D"/>
              </a:solidFill>
              <a:latin typeface="Verdana" pitchFamily="32" charset="0"/>
              <a:ea typeface="MS Gothic" charset="0"/>
              <a:cs typeface="MS Gothic" charset="0"/>
            </a:endParaRPr>
          </a:p>
        </p:txBody>
      </p:sp>
      <p:sp>
        <p:nvSpPr>
          <p:cNvPr id="96258" name="Rectangle 2"/>
          <p:cNvSpPr>
            <a:spLocks noChangeArrowheads="1"/>
          </p:cNvSpPr>
          <p:nvPr/>
        </p:nvSpPr>
        <p:spPr bwMode="auto">
          <a:xfrm>
            <a:off x="357188" y="1293813"/>
            <a:ext cx="8351837" cy="1619250"/>
          </a:xfrm>
          <a:prstGeom prst="rect">
            <a:avLst/>
          </a:prstGeom>
          <a:noFill/>
          <a:ln w="9525">
            <a:noFill/>
            <a:round/>
            <a:headEnd/>
            <a:tailEnd/>
          </a:ln>
          <a:effec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5F5F5F"/>
                </a:solidFill>
                <a:latin typeface="Verdana" pitchFamily="32" charset="0"/>
                <a:ea typeface="MS Gothic" charset="0"/>
                <a:cs typeface="MS Gothic" charset="0"/>
              </a:rPr>
              <a:t>Każdy kod ICF składa się z </a:t>
            </a:r>
            <a:r>
              <a:rPr lang="en-US" sz="2000" b="1">
                <a:solidFill>
                  <a:srgbClr val="5F5F5F"/>
                </a:solidFill>
                <a:latin typeface="Verdana" pitchFamily="32" charset="0"/>
                <a:ea typeface="MS Gothic" charset="0"/>
                <a:cs typeface="MS Gothic" charset="0"/>
              </a:rPr>
              <a:t>przedrostka</a:t>
            </a:r>
            <a:r>
              <a:rPr lang="en-US" sz="2000">
                <a:solidFill>
                  <a:srgbClr val="5F5F5F"/>
                </a:solidFill>
                <a:latin typeface="Verdana" pitchFamily="32" charset="0"/>
                <a:ea typeface="MS Gothic" charset="0"/>
                <a:cs typeface="MS Gothic" charset="0"/>
              </a:rPr>
              <a:t>, </a:t>
            </a:r>
            <a:r>
              <a:rPr lang="en-US" sz="2000" b="1">
                <a:solidFill>
                  <a:srgbClr val="5F5F5F"/>
                </a:solidFill>
                <a:latin typeface="Verdana" pitchFamily="32" charset="0"/>
                <a:ea typeface="MS Gothic" charset="0"/>
                <a:cs typeface="MS Gothic" charset="0"/>
              </a:rPr>
              <a:t>kodu numerycznego </a:t>
            </a:r>
            <a:r>
              <a:rPr lang="en-US" sz="2000">
                <a:solidFill>
                  <a:srgbClr val="5F5F5F"/>
                </a:solidFill>
                <a:latin typeface="Verdana" pitchFamily="32" charset="0"/>
                <a:ea typeface="MS Gothic" charset="0"/>
                <a:cs typeface="MS Gothic" charset="0"/>
              </a:rPr>
              <a:t>i</a:t>
            </a:r>
            <a:r>
              <a:rPr lang="en-US" sz="2000" b="1">
                <a:solidFill>
                  <a:srgbClr val="5F5F5F"/>
                </a:solidFill>
                <a:latin typeface="Verdana" pitchFamily="32" charset="0"/>
                <a:ea typeface="MS Gothic" charset="0"/>
                <a:cs typeface="MS Gothic" charset="0"/>
              </a:rPr>
              <a:t> kwalifikatora ICF</a:t>
            </a:r>
            <a:r>
              <a:rPr lang="en-US" sz="2000">
                <a:solidFill>
                  <a:srgbClr val="5F5F5F"/>
                </a:solidFill>
                <a:latin typeface="Verdana" pitchFamily="32" charset="0"/>
                <a:ea typeface="MS Gothic" charset="0"/>
                <a:cs typeface="MS Gothic"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5F5F5F"/>
              </a:solidFill>
              <a:latin typeface="Verdana" pitchFamily="32" charset="0"/>
              <a:ea typeface="MS Gothic" charset="0"/>
              <a:cs typeface="MS Gothic"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5F5F5F"/>
                </a:solidFill>
                <a:latin typeface="Verdana" pitchFamily="32" charset="0"/>
                <a:ea typeface="MS Gothic" charset="0"/>
                <a:cs typeface="MS Gothic" charset="0"/>
              </a:rPr>
              <a:t>Litera</a:t>
            </a:r>
            <a:r>
              <a:rPr lang="en-US" sz="2000">
                <a:solidFill>
                  <a:srgbClr val="5F5F5F"/>
                </a:solidFill>
                <a:latin typeface="Verdana" pitchFamily="32" charset="0"/>
                <a:ea typeface="MS Gothic" charset="0"/>
                <a:cs typeface="MS Gothic" charset="0"/>
              </a:rPr>
              <a:t> oznacza</a:t>
            </a:r>
            <a:r>
              <a:rPr lang="en-US" sz="2000" b="1">
                <a:solidFill>
                  <a:srgbClr val="5F5F5F"/>
                </a:solidFill>
                <a:latin typeface="Verdana" pitchFamily="32" charset="0"/>
                <a:ea typeface="MS Gothic" charset="0"/>
                <a:cs typeface="MS Gothic" charset="0"/>
              </a:rPr>
              <a:t> miejsce w klasyfikacji, a liczba cyfr </a:t>
            </a:r>
            <a:r>
              <a:rPr lang="en-US" sz="2000">
                <a:solidFill>
                  <a:srgbClr val="5F5F5F"/>
                </a:solidFill>
                <a:latin typeface="Verdana" pitchFamily="32" charset="0"/>
                <a:ea typeface="MS Gothic" charset="0"/>
                <a:cs typeface="MS Gothic" charset="0"/>
              </a:rPr>
              <a:t>wskazuje</a:t>
            </a:r>
            <a:r>
              <a:rPr lang="en-US" sz="2000" b="1">
                <a:solidFill>
                  <a:srgbClr val="5F5F5F"/>
                </a:solidFill>
                <a:latin typeface="Verdana" pitchFamily="32" charset="0"/>
                <a:ea typeface="MS Gothic" charset="0"/>
                <a:cs typeface="MS Gothic" charset="0"/>
              </a:rPr>
              <a:t> poziom szczegółowości </a:t>
            </a:r>
            <a:r>
              <a:rPr lang="en-US" sz="2000">
                <a:solidFill>
                  <a:srgbClr val="5F5F5F"/>
                </a:solidFill>
                <a:latin typeface="Verdana" pitchFamily="32" charset="0"/>
                <a:ea typeface="MS Gothic" charset="0"/>
                <a:cs typeface="MS Gothic" charset="0"/>
              </a:rPr>
              <a:t>kategorii.</a:t>
            </a:r>
          </a:p>
        </p:txBody>
      </p:sp>
      <p:grpSp>
        <p:nvGrpSpPr>
          <p:cNvPr id="96259" name="Group 3"/>
          <p:cNvGrpSpPr>
            <a:grpSpLocks/>
          </p:cNvGrpSpPr>
          <p:nvPr/>
        </p:nvGrpSpPr>
        <p:grpSpPr bwMode="auto">
          <a:xfrm>
            <a:off x="827088" y="3786188"/>
            <a:ext cx="2967037" cy="527050"/>
            <a:chOff x="521" y="2385"/>
            <a:chExt cx="1869" cy="332"/>
          </a:xfrm>
        </p:grpSpPr>
        <p:grpSp>
          <p:nvGrpSpPr>
            <p:cNvPr id="96260" name="Group 4"/>
            <p:cNvGrpSpPr>
              <a:grpSpLocks/>
            </p:cNvGrpSpPr>
            <p:nvPr/>
          </p:nvGrpSpPr>
          <p:grpSpPr bwMode="auto">
            <a:xfrm>
              <a:off x="521" y="2385"/>
              <a:ext cx="1633" cy="250"/>
              <a:chOff x="521" y="2385"/>
              <a:chExt cx="1633" cy="250"/>
            </a:xfrm>
          </p:grpSpPr>
          <p:sp>
            <p:nvSpPr>
              <p:cNvPr id="96261" name="Text Box 5"/>
              <p:cNvSpPr txBox="1">
                <a:spLocks noChangeArrowheads="1"/>
              </p:cNvSpPr>
              <p:nvPr/>
            </p:nvSpPr>
            <p:spPr bwMode="auto">
              <a:xfrm>
                <a:off x="521" y="2385"/>
                <a:ext cx="1180" cy="251"/>
              </a:xfrm>
              <a:prstGeom prst="rect">
                <a:avLst/>
              </a:prstGeom>
              <a:noFill/>
              <a:ln w="9525">
                <a:noFill/>
                <a:round/>
                <a:headEnd/>
                <a:tailEnd/>
              </a:ln>
              <a:effectLst/>
            </p:spPr>
            <p:txBody>
              <a:bodyPr lIns="90000" tIns="46800" rIns="90000" bIns="46800">
                <a:spAutoFit/>
              </a:bodyPr>
              <a:lstStyle/>
              <a:p>
                <a:pP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CC0000"/>
                    </a:solidFill>
                    <a:latin typeface="Verdana" pitchFamily="32" charset="0"/>
                    <a:ea typeface="MS Gothic" charset="0"/>
                    <a:cs typeface="MS Gothic" charset="0"/>
                  </a:rPr>
                  <a:t>Element</a:t>
                </a:r>
              </a:p>
            </p:txBody>
          </p:sp>
          <p:sp>
            <p:nvSpPr>
              <p:cNvPr id="96262" name="Line 6"/>
              <p:cNvSpPr>
                <a:spLocks noChangeShapeType="1"/>
              </p:cNvSpPr>
              <p:nvPr/>
            </p:nvSpPr>
            <p:spPr bwMode="auto">
              <a:xfrm>
                <a:off x="1701" y="2521"/>
                <a:ext cx="454" cy="45"/>
              </a:xfrm>
              <a:prstGeom prst="line">
                <a:avLst/>
              </a:prstGeom>
              <a:noFill/>
              <a:ln w="50760">
                <a:solidFill>
                  <a:srgbClr val="4D4D4D"/>
                </a:solidFill>
                <a:miter lim="800000"/>
                <a:headEnd/>
                <a:tailEnd type="triangle" w="med" len="med"/>
              </a:ln>
              <a:effectLst/>
            </p:spPr>
            <p:txBody>
              <a:bodyPr/>
              <a:lstStyle/>
              <a:p>
                <a:endParaRPr lang="pl-PL"/>
              </a:p>
            </p:txBody>
          </p:sp>
        </p:grpSp>
        <p:sp>
          <p:nvSpPr>
            <p:cNvPr id="96263" name="Text Box 7"/>
            <p:cNvSpPr txBox="1">
              <a:spLocks noChangeArrowheads="1"/>
            </p:cNvSpPr>
            <p:nvPr/>
          </p:nvSpPr>
          <p:spPr bwMode="auto">
            <a:xfrm>
              <a:off x="2165" y="2390"/>
              <a:ext cx="226" cy="328"/>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solidFill>
                    <a:srgbClr val="CC0000"/>
                  </a:solidFill>
                  <a:latin typeface="Verdana" pitchFamily="32" charset="0"/>
                  <a:ea typeface="MS Gothic" charset="0"/>
                  <a:cs typeface="MS Gothic" charset="0"/>
                </a:rPr>
                <a:t>s</a:t>
              </a:r>
            </a:p>
          </p:txBody>
        </p:sp>
      </p:grpSp>
      <p:grpSp>
        <p:nvGrpSpPr>
          <p:cNvPr id="96264" name="Group 8"/>
          <p:cNvGrpSpPr>
            <a:grpSpLocks/>
          </p:cNvGrpSpPr>
          <p:nvPr/>
        </p:nvGrpSpPr>
        <p:grpSpPr bwMode="auto">
          <a:xfrm>
            <a:off x="1976438" y="3786188"/>
            <a:ext cx="2073275" cy="998537"/>
            <a:chOff x="1245" y="2385"/>
            <a:chExt cx="1306" cy="629"/>
          </a:xfrm>
        </p:grpSpPr>
        <p:grpSp>
          <p:nvGrpSpPr>
            <p:cNvPr id="96265" name="Group 9"/>
            <p:cNvGrpSpPr>
              <a:grpSpLocks/>
            </p:cNvGrpSpPr>
            <p:nvPr/>
          </p:nvGrpSpPr>
          <p:grpSpPr bwMode="auto">
            <a:xfrm>
              <a:off x="1245" y="2656"/>
              <a:ext cx="1180" cy="358"/>
              <a:chOff x="1245" y="2656"/>
              <a:chExt cx="1180" cy="358"/>
            </a:xfrm>
          </p:grpSpPr>
          <p:sp>
            <p:nvSpPr>
              <p:cNvPr id="96266" name="Line 10"/>
              <p:cNvSpPr>
                <a:spLocks noChangeShapeType="1"/>
              </p:cNvSpPr>
              <p:nvPr/>
            </p:nvSpPr>
            <p:spPr bwMode="auto">
              <a:xfrm flipV="1">
                <a:off x="2063" y="2655"/>
                <a:ext cx="363" cy="263"/>
              </a:xfrm>
              <a:prstGeom prst="line">
                <a:avLst/>
              </a:prstGeom>
              <a:noFill/>
              <a:ln w="50760">
                <a:solidFill>
                  <a:srgbClr val="4D4D4D"/>
                </a:solidFill>
                <a:miter lim="800000"/>
                <a:headEnd/>
                <a:tailEnd type="triangle" w="med" len="med"/>
              </a:ln>
              <a:effectLst/>
            </p:spPr>
            <p:txBody>
              <a:bodyPr/>
              <a:lstStyle/>
              <a:p>
                <a:endParaRPr lang="pl-PL"/>
              </a:p>
            </p:txBody>
          </p:sp>
          <p:sp>
            <p:nvSpPr>
              <p:cNvPr id="96267" name="Text Box 11"/>
              <p:cNvSpPr txBox="1">
                <a:spLocks noChangeArrowheads="1"/>
              </p:cNvSpPr>
              <p:nvPr/>
            </p:nvSpPr>
            <p:spPr bwMode="auto">
              <a:xfrm>
                <a:off x="1245" y="2764"/>
                <a:ext cx="863" cy="251"/>
              </a:xfrm>
              <a:prstGeom prst="rect">
                <a:avLst/>
              </a:prstGeom>
              <a:noFill/>
              <a:ln w="9525">
                <a:noFill/>
                <a:round/>
                <a:headEnd/>
                <a:tailEnd/>
              </a:ln>
              <a:effectLst/>
            </p:spPr>
            <p:txBody>
              <a:bodyPr lIns="90000" tIns="46800" rIns="90000" bIns="46800">
                <a:spAutoFit/>
              </a:bodyPr>
              <a:lstStyle/>
              <a:p>
                <a:pP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CC6600"/>
                    </a:solidFill>
                    <a:latin typeface="Verdana" pitchFamily="32" charset="0"/>
                    <a:ea typeface="MS Gothic" charset="0"/>
                    <a:cs typeface="MS Gothic" charset="0"/>
                  </a:rPr>
                  <a:t>Sekcja</a:t>
                </a:r>
              </a:p>
            </p:txBody>
          </p:sp>
        </p:grpSp>
        <p:sp>
          <p:nvSpPr>
            <p:cNvPr id="96268" name="Text Box 12"/>
            <p:cNvSpPr txBox="1">
              <a:spLocks noChangeArrowheads="1"/>
            </p:cNvSpPr>
            <p:nvPr/>
          </p:nvSpPr>
          <p:spPr bwMode="auto">
            <a:xfrm>
              <a:off x="2315" y="2385"/>
              <a:ext cx="237" cy="328"/>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solidFill>
                    <a:srgbClr val="CC6600"/>
                  </a:solidFill>
                  <a:latin typeface="Verdana" pitchFamily="32" charset="0"/>
                  <a:ea typeface="MS Gothic" charset="0"/>
                  <a:cs typeface="MS Gothic" charset="0"/>
                </a:rPr>
                <a:t>7</a:t>
              </a:r>
            </a:p>
          </p:txBody>
        </p:sp>
      </p:grpSp>
      <p:grpSp>
        <p:nvGrpSpPr>
          <p:cNvPr id="96269" name="Group 13"/>
          <p:cNvGrpSpPr>
            <a:grpSpLocks/>
          </p:cNvGrpSpPr>
          <p:nvPr/>
        </p:nvGrpSpPr>
        <p:grpSpPr bwMode="auto">
          <a:xfrm>
            <a:off x="2700338" y="3800475"/>
            <a:ext cx="1951037" cy="1685925"/>
            <a:chOff x="1701" y="2394"/>
            <a:chExt cx="1229" cy="1062"/>
          </a:xfrm>
        </p:grpSpPr>
        <p:grpSp>
          <p:nvGrpSpPr>
            <p:cNvPr id="96270" name="Group 14"/>
            <p:cNvGrpSpPr>
              <a:grpSpLocks/>
            </p:cNvGrpSpPr>
            <p:nvPr/>
          </p:nvGrpSpPr>
          <p:grpSpPr bwMode="auto">
            <a:xfrm>
              <a:off x="1701" y="2679"/>
              <a:ext cx="997" cy="777"/>
              <a:chOff x="1701" y="2679"/>
              <a:chExt cx="997" cy="777"/>
            </a:xfrm>
          </p:grpSpPr>
          <p:sp>
            <p:nvSpPr>
              <p:cNvPr id="96271" name="Line 15"/>
              <p:cNvSpPr>
                <a:spLocks noChangeShapeType="1"/>
              </p:cNvSpPr>
              <p:nvPr/>
            </p:nvSpPr>
            <p:spPr bwMode="auto">
              <a:xfrm flipV="1">
                <a:off x="2563" y="2678"/>
                <a:ext cx="136" cy="354"/>
              </a:xfrm>
              <a:prstGeom prst="line">
                <a:avLst/>
              </a:prstGeom>
              <a:noFill/>
              <a:ln w="50760">
                <a:solidFill>
                  <a:srgbClr val="4D4D4D"/>
                </a:solidFill>
                <a:miter lim="800000"/>
                <a:headEnd/>
                <a:tailEnd type="triangle" w="med" len="med"/>
              </a:ln>
              <a:effectLst/>
            </p:spPr>
            <p:txBody>
              <a:bodyPr/>
              <a:lstStyle/>
              <a:p>
                <a:endParaRPr lang="pl-PL"/>
              </a:p>
            </p:txBody>
          </p:sp>
          <p:sp>
            <p:nvSpPr>
              <p:cNvPr id="96272" name="Text Box 16"/>
              <p:cNvSpPr txBox="1">
                <a:spLocks noChangeArrowheads="1"/>
              </p:cNvSpPr>
              <p:nvPr/>
            </p:nvSpPr>
            <p:spPr bwMode="auto">
              <a:xfrm>
                <a:off x="1701" y="3014"/>
                <a:ext cx="998" cy="443"/>
              </a:xfrm>
              <a:prstGeom prst="rect">
                <a:avLst/>
              </a:prstGeom>
              <a:noFill/>
              <a:ln w="9525">
                <a:noFill/>
                <a:round/>
                <a:headEnd/>
                <a:tailEnd/>
              </a:ln>
              <a:effectLst/>
            </p:spPr>
            <p:txBody>
              <a:bodyPr lIns="90000" tIns="46800" rIns="90000" bIns="46800">
                <a:spAutoFit/>
              </a:bodyPr>
              <a:lstStyle/>
              <a:p>
                <a:pP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808000"/>
                    </a:solidFill>
                    <a:latin typeface="Verdana" pitchFamily="32" charset="0"/>
                    <a:ea typeface="MS Gothic" charset="0"/>
                    <a:cs typeface="MS Gothic" charset="0"/>
                  </a:rPr>
                  <a:t>Drugi poziom</a:t>
                </a:r>
              </a:p>
            </p:txBody>
          </p:sp>
        </p:grpSp>
        <p:sp>
          <p:nvSpPr>
            <p:cNvPr id="96273" name="Text Box 17"/>
            <p:cNvSpPr txBox="1">
              <a:spLocks noChangeArrowheads="1"/>
            </p:cNvSpPr>
            <p:nvPr/>
          </p:nvSpPr>
          <p:spPr bwMode="auto">
            <a:xfrm>
              <a:off x="2477" y="2394"/>
              <a:ext cx="454" cy="328"/>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solidFill>
                    <a:srgbClr val="808000"/>
                  </a:solidFill>
                  <a:latin typeface="Verdana" pitchFamily="32" charset="0"/>
                  <a:ea typeface="MS Gothic" charset="0"/>
                  <a:cs typeface="MS Gothic" charset="0"/>
                </a:rPr>
                <a:t>30</a:t>
              </a:r>
            </a:p>
          </p:txBody>
        </p:sp>
      </p:grpSp>
      <p:grpSp>
        <p:nvGrpSpPr>
          <p:cNvPr id="96274" name="Group 18"/>
          <p:cNvGrpSpPr>
            <a:grpSpLocks/>
          </p:cNvGrpSpPr>
          <p:nvPr/>
        </p:nvGrpSpPr>
        <p:grpSpPr bwMode="auto">
          <a:xfrm>
            <a:off x="4219575" y="3786188"/>
            <a:ext cx="1438275" cy="1622425"/>
            <a:chOff x="2658" y="2385"/>
            <a:chExt cx="906" cy="1022"/>
          </a:xfrm>
        </p:grpSpPr>
        <p:grpSp>
          <p:nvGrpSpPr>
            <p:cNvPr id="96275" name="Group 19"/>
            <p:cNvGrpSpPr>
              <a:grpSpLocks/>
            </p:cNvGrpSpPr>
            <p:nvPr/>
          </p:nvGrpSpPr>
          <p:grpSpPr bwMode="auto">
            <a:xfrm>
              <a:off x="2658" y="2676"/>
              <a:ext cx="906" cy="732"/>
              <a:chOff x="2658" y="2676"/>
              <a:chExt cx="906" cy="732"/>
            </a:xfrm>
          </p:grpSpPr>
          <p:sp>
            <p:nvSpPr>
              <p:cNvPr id="96276" name="Line 20"/>
              <p:cNvSpPr>
                <a:spLocks noChangeShapeType="1"/>
              </p:cNvSpPr>
              <p:nvPr/>
            </p:nvSpPr>
            <p:spPr bwMode="auto">
              <a:xfrm flipH="1" flipV="1">
                <a:off x="2912" y="2675"/>
                <a:ext cx="127" cy="263"/>
              </a:xfrm>
              <a:prstGeom prst="line">
                <a:avLst/>
              </a:prstGeom>
              <a:noFill/>
              <a:ln w="38160">
                <a:solidFill>
                  <a:srgbClr val="4D4D4D"/>
                </a:solidFill>
                <a:miter lim="800000"/>
                <a:headEnd/>
                <a:tailEnd type="triangle" w="med" len="med"/>
              </a:ln>
              <a:effectLst/>
            </p:spPr>
            <p:txBody>
              <a:bodyPr/>
              <a:lstStyle/>
              <a:p>
                <a:endParaRPr lang="pl-PL"/>
              </a:p>
            </p:txBody>
          </p:sp>
          <p:sp>
            <p:nvSpPr>
              <p:cNvPr id="96277" name="Text Box 21"/>
              <p:cNvSpPr txBox="1">
                <a:spLocks noChangeArrowheads="1"/>
              </p:cNvSpPr>
              <p:nvPr/>
            </p:nvSpPr>
            <p:spPr bwMode="auto">
              <a:xfrm>
                <a:off x="2658" y="2965"/>
                <a:ext cx="907" cy="443"/>
              </a:xfrm>
              <a:prstGeom prst="rect">
                <a:avLst/>
              </a:prstGeom>
              <a:noFill/>
              <a:ln w="9525">
                <a:noFill/>
                <a:round/>
                <a:headEnd/>
                <a:tailEnd/>
              </a:ln>
              <a:effectLst/>
            </p:spPr>
            <p:txBody>
              <a:bodyPr lIns="90000" tIns="46800" rIns="90000" bIns="46800">
                <a:spAutoFit/>
              </a:bodyPr>
              <a:lstStyle/>
              <a:p>
                <a:pP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FF00"/>
                    </a:solidFill>
                    <a:latin typeface="Verdana" pitchFamily="32" charset="0"/>
                    <a:ea typeface="MS Gothic" charset="0"/>
                    <a:cs typeface="MS Gothic" charset="0"/>
                  </a:rPr>
                  <a:t>Trzeci poziom</a:t>
                </a:r>
              </a:p>
            </p:txBody>
          </p:sp>
        </p:grpSp>
        <p:sp>
          <p:nvSpPr>
            <p:cNvPr id="96278" name="Text Box 22"/>
            <p:cNvSpPr txBox="1">
              <a:spLocks noChangeArrowheads="1"/>
            </p:cNvSpPr>
            <p:nvPr/>
          </p:nvSpPr>
          <p:spPr bwMode="auto">
            <a:xfrm>
              <a:off x="2779" y="2385"/>
              <a:ext cx="282" cy="328"/>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solidFill>
                    <a:srgbClr val="99CC00"/>
                  </a:solidFill>
                  <a:latin typeface="Verdana" pitchFamily="32" charset="0"/>
                  <a:ea typeface="MS Gothic" charset="0"/>
                  <a:cs typeface="MS Gothic" charset="0"/>
                </a:rPr>
                <a:t>2</a:t>
              </a:r>
            </a:p>
          </p:txBody>
        </p:sp>
      </p:grpSp>
      <p:grpSp>
        <p:nvGrpSpPr>
          <p:cNvPr id="96279" name="Group 23"/>
          <p:cNvGrpSpPr>
            <a:grpSpLocks/>
          </p:cNvGrpSpPr>
          <p:nvPr/>
        </p:nvGrpSpPr>
        <p:grpSpPr bwMode="auto">
          <a:xfrm>
            <a:off x="4676775" y="3786188"/>
            <a:ext cx="2700338" cy="1457325"/>
            <a:chOff x="2946" y="2385"/>
            <a:chExt cx="1701" cy="918"/>
          </a:xfrm>
        </p:grpSpPr>
        <p:sp>
          <p:nvSpPr>
            <p:cNvPr id="96280" name="Line 24"/>
            <p:cNvSpPr>
              <a:spLocks noChangeShapeType="1"/>
            </p:cNvSpPr>
            <p:nvPr/>
          </p:nvSpPr>
          <p:spPr bwMode="auto">
            <a:xfrm flipH="1" flipV="1">
              <a:off x="3043" y="2680"/>
              <a:ext cx="671" cy="308"/>
            </a:xfrm>
            <a:prstGeom prst="line">
              <a:avLst/>
            </a:prstGeom>
            <a:noFill/>
            <a:ln w="38160">
              <a:solidFill>
                <a:srgbClr val="4D4D4D"/>
              </a:solidFill>
              <a:miter lim="800000"/>
              <a:headEnd/>
              <a:tailEnd type="triangle" w="med" len="med"/>
            </a:ln>
            <a:effectLst/>
          </p:spPr>
          <p:txBody>
            <a:bodyPr/>
            <a:lstStyle/>
            <a:p>
              <a:endParaRPr lang="pl-PL"/>
            </a:p>
          </p:txBody>
        </p:sp>
        <p:grpSp>
          <p:nvGrpSpPr>
            <p:cNvPr id="96281" name="Group 25"/>
            <p:cNvGrpSpPr>
              <a:grpSpLocks/>
            </p:cNvGrpSpPr>
            <p:nvPr/>
          </p:nvGrpSpPr>
          <p:grpSpPr bwMode="auto">
            <a:xfrm>
              <a:off x="2946" y="2385"/>
              <a:ext cx="1701" cy="918"/>
              <a:chOff x="2946" y="2385"/>
              <a:chExt cx="1701" cy="918"/>
            </a:xfrm>
          </p:grpSpPr>
          <p:sp>
            <p:nvSpPr>
              <p:cNvPr id="96282" name="Text Box 26"/>
              <p:cNvSpPr txBox="1">
                <a:spLocks noChangeArrowheads="1"/>
              </p:cNvSpPr>
              <p:nvPr/>
            </p:nvSpPr>
            <p:spPr bwMode="auto">
              <a:xfrm>
                <a:off x="3696" y="2861"/>
                <a:ext cx="952" cy="443"/>
              </a:xfrm>
              <a:prstGeom prst="rect">
                <a:avLst/>
              </a:prstGeom>
              <a:noFill/>
              <a:ln w="9525">
                <a:noFill/>
                <a:round/>
                <a:headEnd/>
                <a:tailEnd/>
              </a:ln>
              <a:effectLst/>
            </p:spPr>
            <p:txBody>
              <a:bodyPr lIns="90000" tIns="46800" rIns="90000" bIns="46800">
                <a:spAutoFit/>
              </a:bodyPr>
              <a:lstStyle/>
              <a:p>
                <a:pPr>
                  <a:spcBef>
                    <a:spcPts val="12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00"/>
                    </a:solidFill>
                    <a:latin typeface="Verdana" pitchFamily="32" charset="0"/>
                    <a:ea typeface="MS Gothic" charset="0"/>
                    <a:cs typeface="MS Gothic" charset="0"/>
                  </a:rPr>
                  <a:t>Czwarty poziom</a:t>
                </a:r>
              </a:p>
            </p:txBody>
          </p:sp>
          <p:sp>
            <p:nvSpPr>
              <p:cNvPr id="96283" name="Text Box 27"/>
              <p:cNvSpPr txBox="1">
                <a:spLocks noChangeArrowheads="1"/>
              </p:cNvSpPr>
              <p:nvPr/>
            </p:nvSpPr>
            <p:spPr bwMode="auto">
              <a:xfrm>
                <a:off x="2946" y="2385"/>
                <a:ext cx="282" cy="328"/>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solidFill>
                      <a:srgbClr val="000000"/>
                    </a:solidFill>
                    <a:latin typeface="Verdana" pitchFamily="32" charset="0"/>
                    <a:ea typeface="MS Gothic" charset="0"/>
                    <a:cs typeface="MS Gothic" charset="0"/>
                  </a:rPr>
                  <a:t>0</a:t>
                </a:r>
              </a:p>
            </p:txBody>
          </p:sp>
        </p:grpSp>
      </p:grpSp>
      <p:sp>
        <p:nvSpPr>
          <p:cNvPr id="96284" name="Text Box 28"/>
          <p:cNvSpPr txBox="1">
            <a:spLocks noChangeArrowheads="1"/>
          </p:cNvSpPr>
          <p:nvPr/>
        </p:nvSpPr>
        <p:spPr bwMode="auto">
          <a:xfrm>
            <a:off x="214313" y="-142875"/>
            <a:ext cx="8715375"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96259"/>
                                        </p:tgtEl>
                                        <p:attrNameLst>
                                          <p:attrName>style.visibility</p:attrName>
                                        </p:attrNameLst>
                                      </p:cBhvr>
                                      <p:to>
                                        <p:strVal val="visible"/>
                                      </p:to>
                                    </p:set>
                                    <p:animEffect transition="in" filter="wipe(left)">
                                      <p:cBhvr additive="repl">
                                        <p:cTn id="7" dur="1000"/>
                                        <p:tgtEl>
                                          <p:spTgt spid="9625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additive="repl">
                                        <p:cTn id="10" dur="1" fill="hold">
                                          <p:stCondLst>
                                            <p:cond delay="0"/>
                                          </p:stCondLst>
                                        </p:cTn>
                                        <p:tgtEl>
                                          <p:spTgt spid="96264"/>
                                        </p:tgtEl>
                                        <p:attrNameLst>
                                          <p:attrName>style.visibility</p:attrName>
                                        </p:attrNameLst>
                                      </p:cBhvr>
                                      <p:to>
                                        <p:strVal val="visible"/>
                                      </p:to>
                                    </p:set>
                                    <p:animEffect transition="in" filter="wipe(down)">
                                      <p:cBhvr additive="repl">
                                        <p:cTn id="11" dur="2000"/>
                                        <p:tgtEl>
                                          <p:spTgt spid="96264"/>
                                        </p:tgtEl>
                                      </p:cBhvr>
                                    </p:animEffect>
                                  </p:childTnLst>
                                </p:cTn>
                              </p:par>
                            </p:childTnLst>
                          </p:cTn>
                        </p:par>
                        <p:par>
                          <p:cTn id="12" fill="hold">
                            <p:stCondLst>
                              <p:cond delay="3500"/>
                            </p:stCondLst>
                            <p:childTnLst>
                              <p:par>
                                <p:cTn id="13" presetID="22" presetClass="entr" presetSubtype="4" fill="hold" nodeType="afterEffect">
                                  <p:stCondLst>
                                    <p:cond delay="0"/>
                                  </p:stCondLst>
                                  <p:childTnLst>
                                    <p:set>
                                      <p:cBhvr additive="repl">
                                        <p:cTn id="14" dur="1" fill="hold">
                                          <p:stCondLst>
                                            <p:cond delay="0"/>
                                          </p:stCondLst>
                                        </p:cTn>
                                        <p:tgtEl>
                                          <p:spTgt spid="96269"/>
                                        </p:tgtEl>
                                        <p:attrNameLst>
                                          <p:attrName>style.visibility</p:attrName>
                                        </p:attrNameLst>
                                      </p:cBhvr>
                                      <p:to>
                                        <p:strVal val="visible"/>
                                      </p:to>
                                    </p:set>
                                    <p:animEffect transition="in" filter="wipe(down)">
                                      <p:cBhvr additive="repl">
                                        <p:cTn id="15" dur="1000"/>
                                        <p:tgtEl>
                                          <p:spTgt spid="96269"/>
                                        </p:tgtEl>
                                      </p:cBhvr>
                                    </p:animEffect>
                                  </p:childTnLst>
                                </p:cTn>
                              </p:par>
                            </p:childTnLst>
                          </p:cTn>
                        </p:par>
                        <p:par>
                          <p:cTn id="16" fill="hold">
                            <p:stCondLst>
                              <p:cond delay="5000"/>
                            </p:stCondLst>
                            <p:childTnLst>
                              <p:par>
                                <p:cTn id="17" presetID="22" presetClass="entr" presetSubtype="4" fill="hold" nodeType="afterEffect">
                                  <p:stCondLst>
                                    <p:cond delay="0"/>
                                  </p:stCondLst>
                                  <p:childTnLst>
                                    <p:set>
                                      <p:cBhvr additive="repl">
                                        <p:cTn id="18" dur="1" fill="hold">
                                          <p:stCondLst>
                                            <p:cond delay="0"/>
                                          </p:stCondLst>
                                        </p:cTn>
                                        <p:tgtEl>
                                          <p:spTgt spid="96274"/>
                                        </p:tgtEl>
                                        <p:attrNameLst>
                                          <p:attrName>style.visibility</p:attrName>
                                        </p:attrNameLst>
                                      </p:cBhvr>
                                      <p:to>
                                        <p:strVal val="visible"/>
                                      </p:to>
                                    </p:set>
                                    <p:animEffect transition="in" filter="wipe(down)">
                                      <p:cBhvr additive="repl">
                                        <p:cTn id="19" dur="2000"/>
                                        <p:tgtEl>
                                          <p:spTgt spid="96274"/>
                                        </p:tgtEl>
                                      </p:cBhvr>
                                    </p:animEffect>
                                  </p:childTnLst>
                                </p:cTn>
                              </p:par>
                            </p:childTnLst>
                          </p:cTn>
                        </p:par>
                        <p:par>
                          <p:cTn id="20" fill="hold">
                            <p:stCondLst>
                              <p:cond delay="7500"/>
                            </p:stCondLst>
                            <p:childTnLst>
                              <p:par>
                                <p:cTn id="21" presetID="22" presetClass="entr" presetSubtype="2" fill="hold" nodeType="afterEffect">
                                  <p:stCondLst>
                                    <p:cond delay="0"/>
                                  </p:stCondLst>
                                  <p:childTnLst>
                                    <p:set>
                                      <p:cBhvr additive="repl">
                                        <p:cTn id="22" dur="1" fill="hold">
                                          <p:stCondLst>
                                            <p:cond delay="0"/>
                                          </p:stCondLst>
                                        </p:cTn>
                                        <p:tgtEl>
                                          <p:spTgt spid="96279"/>
                                        </p:tgtEl>
                                        <p:attrNameLst>
                                          <p:attrName>style.visibility</p:attrName>
                                        </p:attrNameLst>
                                      </p:cBhvr>
                                      <p:to>
                                        <p:strVal val="visible"/>
                                      </p:to>
                                    </p:set>
                                    <p:animEffect transition="in" filter="wipe(right)">
                                      <p:cBhvr additive="repl">
                                        <p:cTn id="23" dur="2000"/>
                                        <p:tgtEl>
                                          <p:spTgt spid="96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214313" y="6072188"/>
            <a:ext cx="8715375" cy="338137"/>
          </a:xfrm>
          <a:prstGeom prst="rect">
            <a:avLst/>
          </a:prstGeom>
          <a:solidFill>
            <a:srgbClr val="FFFFFF"/>
          </a:solidFill>
          <a:ln w="9525">
            <a:noFill/>
            <a:round/>
            <a:headEnd/>
            <a:tailEnd/>
          </a:ln>
          <a:effectLst/>
        </p:spPr>
        <p:txBody>
          <a:bodyPr wrap="none" anchor="ctr"/>
          <a:lstStyle/>
          <a:p>
            <a:endParaRPr lang="pl-PL"/>
          </a:p>
        </p:txBody>
      </p:sp>
      <p:sp>
        <p:nvSpPr>
          <p:cNvPr id="98306" name="Text Box 2"/>
          <p:cNvSpPr txBox="1">
            <a:spLocks noChangeArrowheads="1"/>
          </p:cNvSpPr>
          <p:nvPr/>
        </p:nvSpPr>
        <p:spPr bwMode="auto">
          <a:xfrm>
            <a:off x="214313" y="6286500"/>
            <a:ext cx="1928812" cy="461963"/>
          </a:xfrm>
          <a:prstGeom prst="rect">
            <a:avLst/>
          </a:prstGeom>
          <a:solidFill>
            <a:srgbClr val="FFFFFF"/>
          </a:solidFill>
          <a:ln w="9525">
            <a:noFill/>
            <a:round/>
            <a:headEnd/>
            <a:tailEnd/>
          </a:ln>
          <a:effectLst/>
        </p:spPr>
        <p:txBody>
          <a:bodyPr wrap="none" anchor="ctr"/>
          <a:lstStyle/>
          <a:p>
            <a:endParaRPr lang="pl-PL"/>
          </a:p>
        </p:txBody>
      </p:sp>
      <p:grpSp>
        <p:nvGrpSpPr>
          <p:cNvPr id="98307" name="Group 3"/>
          <p:cNvGrpSpPr>
            <a:grpSpLocks/>
          </p:cNvGrpSpPr>
          <p:nvPr/>
        </p:nvGrpSpPr>
        <p:grpSpPr bwMode="auto">
          <a:xfrm>
            <a:off x="571500" y="77788"/>
            <a:ext cx="1046163" cy="6518275"/>
            <a:chOff x="360" y="49"/>
            <a:chExt cx="659" cy="4106"/>
          </a:xfrm>
        </p:grpSpPr>
        <p:cxnSp>
          <p:nvCxnSpPr>
            <p:cNvPr id="98308" name="AutoShape 4"/>
            <p:cNvCxnSpPr>
              <a:cxnSpLocks noChangeShapeType="1"/>
              <a:stCxn id="98323" idx="1"/>
            </p:cNvCxnSpPr>
            <p:nvPr/>
          </p:nvCxnSpPr>
          <p:spPr bwMode="auto">
            <a:xfrm flipV="1">
              <a:off x="360" y="1837"/>
              <a:ext cx="1" cy="427"/>
            </a:xfrm>
            <a:prstGeom prst="bentConnector3">
              <a:avLst>
                <a:gd name="adj1" fmla="val 50000"/>
              </a:avLst>
            </a:prstGeom>
            <a:noFill/>
            <a:ln w="28440">
              <a:solidFill>
                <a:srgbClr val="000000"/>
              </a:solidFill>
              <a:miter lim="800000"/>
              <a:headEnd/>
              <a:tailEnd/>
            </a:ln>
            <a:effectLst/>
          </p:spPr>
        </p:cxnSp>
        <p:cxnSp>
          <p:nvCxnSpPr>
            <p:cNvPr id="98309" name="AutoShape 5"/>
            <p:cNvCxnSpPr>
              <a:cxnSpLocks noChangeShapeType="1"/>
              <a:stCxn id="98322" idx="1"/>
            </p:cNvCxnSpPr>
            <p:nvPr/>
          </p:nvCxnSpPr>
          <p:spPr bwMode="auto">
            <a:xfrm flipV="1">
              <a:off x="360" y="535"/>
              <a:ext cx="1" cy="3032"/>
            </a:xfrm>
            <a:prstGeom prst="bentConnector3">
              <a:avLst>
                <a:gd name="adj1" fmla="val 50000"/>
              </a:avLst>
            </a:prstGeom>
            <a:noFill/>
            <a:ln w="28440">
              <a:solidFill>
                <a:srgbClr val="000000"/>
              </a:solidFill>
              <a:miter lim="800000"/>
              <a:headEnd/>
              <a:tailEnd/>
            </a:ln>
            <a:effectLst/>
          </p:spPr>
        </p:cxnSp>
        <p:cxnSp>
          <p:nvCxnSpPr>
            <p:cNvPr id="98310" name="AutoShape 6"/>
            <p:cNvCxnSpPr>
              <a:cxnSpLocks noChangeShapeType="1"/>
              <a:stCxn id="98321" idx="0"/>
            </p:cNvCxnSpPr>
            <p:nvPr/>
          </p:nvCxnSpPr>
          <p:spPr bwMode="auto">
            <a:xfrm flipH="1" flipV="1">
              <a:off x="360" y="295"/>
              <a:ext cx="330" cy="3408"/>
            </a:xfrm>
            <a:prstGeom prst="bentConnector3">
              <a:avLst>
                <a:gd name="adj1" fmla="val 50000"/>
              </a:avLst>
            </a:prstGeom>
            <a:noFill/>
            <a:ln w="28440">
              <a:solidFill>
                <a:srgbClr val="000000"/>
              </a:solidFill>
              <a:miter lim="800000"/>
              <a:headEnd/>
              <a:tailEnd/>
            </a:ln>
            <a:effectLst/>
          </p:spPr>
        </p:cxnSp>
        <p:cxnSp>
          <p:nvCxnSpPr>
            <p:cNvPr id="98311" name="AutoShape 7"/>
            <p:cNvCxnSpPr>
              <a:cxnSpLocks noChangeShapeType="1"/>
              <a:stCxn id="98320" idx="1"/>
            </p:cNvCxnSpPr>
            <p:nvPr/>
          </p:nvCxnSpPr>
          <p:spPr bwMode="auto">
            <a:xfrm flipV="1">
              <a:off x="360" y="1047"/>
              <a:ext cx="1" cy="2007"/>
            </a:xfrm>
            <a:prstGeom prst="bentConnector3">
              <a:avLst>
                <a:gd name="adj1" fmla="val 50000"/>
              </a:avLst>
            </a:prstGeom>
            <a:noFill/>
            <a:ln w="28440">
              <a:solidFill>
                <a:srgbClr val="000000"/>
              </a:solidFill>
              <a:miter lim="800000"/>
              <a:headEnd/>
              <a:tailEnd/>
            </a:ln>
            <a:effectLst/>
          </p:spPr>
        </p:cxnSp>
        <p:cxnSp>
          <p:nvCxnSpPr>
            <p:cNvPr id="98312" name="AutoShape 8"/>
            <p:cNvCxnSpPr>
              <a:cxnSpLocks noChangeShapeType="1"/>
              <a:stCxn id="98319" idx="1"/>
            </p:cNvCxnSpPr>
            <p:nvPr/>
          </p:nvCxnSpPr>
          <p:spPr bwMode="auto">
            <a:xfrm flipV="1">
              <a:off x="360" y="1564"/>
              <a:ext cx="1" cy="972"/>
            </a:xfrm>
            <a:prstGeom prst="bentConnector3">
              <a:avLst>
                <a:gd name="adj1" fmla="val 50000"/>
              </a:avLst>
            </a:prstGeom>
            <a:noFill/>
            <a:ln w="28440">
              <a:solidFill>
                <a:srgbClr val="000000"/>
              </a:solidFill>
              <a:miter lim="800000"/>
              <a:headEnd/>
              <a:tailEnd/>
            </a:ln>
            <a:effectLst/>
          </p:spPr>
        </p:cxnSp>
        <p:cxnSp>
          <p:nvCxnSpPr>
            <p:cNvPr id="98313" name="AutoShape 9"/>
            <p:cNvCxnSpPr>
              <a:cxnSpLocks noChangeShapeType="1"/>
              <a:stCxn id="98318" idx="0"/>
            </p:cNvCxnSpPr>
            <p:nvPr/>
          </p:nvCxnSpPr>
          <p:spPr bwMode="auto">
            <a:xfrm flipH="1" flipV="1">
              <a:off x="360" y="49"/>
              <a:ext cx="330" cy="3899"/>
            </a:xfrm>
            <a:prstGeom prst="bentConnector3">
              <a:avLst>
                <a:gd name="adj1" fmla="val 50000"/>
              </a:avLst>
            </a:prstGeom>
            <a:noFill/>
            <a:ln w="28440">
              <a:solidFill>
                <a:srgbClr val="000000"/>
              </a:solidFill>
              <a:miter lim="800000"/>
              <a:headEnd/>
              <a:tailEnd/>
            </a:ln>
            <a:effectLst/>
          </p:spPr>
        </p:cxnSp>
        <p:cxnSp>
          <p:nvCxnSpPr>
            <p:cNvPr id="98314" name="AutoShape 10"/>
            <p:cNvCxnSpPr>
              <a:cxnSpLocks noChangeShapeType="1"/>
              <a:stCxn id="98317" idx="1"/>
            </p:cNvCxnSpPr>
            <p:nvPr/>
          </p:nvCxnSpPr>
          <p:spPr bwMode="auto">
            <a:xfrm flipV="1">
              <a:off x="360" y="787"/>
              <a:ext cx="1" cy="2527"/>
            </a:xfrm>
            <a:prstGeom prst="bentConnector3">
              <a:avLst>
                <a:gd name="adj1" fmla="val 50000"/>
              </a:avLst>
            </a:prstGeom>
            <a:noFill/>
            <a:ln w="28440">
              <a:solidFill>
                <a:srgbClr val="000000"/>
              </a:solidFill>
              <a:miter lim="800000"/>
              <a:headEnd/>
              <a:tailEnd/>
            </a:ln>
            <a:effectLst/>
          </p:spPr>
        </p:cxnSp>
        <p:cxnSp>
          <p:nvCxnSpPr>
            <p:cNvPr id="98315" name="AutoShape 11"/>
            <p:cNvCxnSpPr>
              <a:cxnSpLocks noChangeShapeType="1"/>
              <a:stCxn id="98316" idx="1"/>
            </p:cNvCxnSpPr>
            <p:nvPr/>
          </p:nvCxnSpPr>
          <p:spPr bwMode="auto">
            <a:xfrm flipV="1">
              <a:off x="360" y="1293"/>
              <a:ext cx="1" cy="1515"/>
            </a:xfrm>
            <a:prstGeom prst="bentConnector3">
              <a:avLst>
                <a:gd name="adj1" fmla="val 50000"/>
              </a:avLst>
            </a:prstGeom>
            <a:noFill/>
            <a:ln w="28440">
              <a:solidFill>
                <a:srgbClr val="000000"/>
              </a:solidFill>
              <a:miter lim="800000"/>
              <a:headEnd/>
              <a:tailEnd/>
            </a:ln>
            <a:effectLst/>
          </p:spPr>
        </p:cxnSp>
        <p:sp>
          <p:nvSpPr>
            <p:cNvPr id="98316" name="AutoShape 12"/>
            <p:cNvSpPr>
              <a:spLocks noChangeArrowheads="1"/>
            </p:cNvSpPr>
            <p:nvPr/>
          </p:nvSpPr>
          <p:spPr bwMode="auto">
            <a:xfrm>
              <a:off x="360" y="2704"/>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b3</a:t>
              </a:r>
            </a:p>
          </p:txBody>
        </p:sp>
        <p:sp>
          <p:nvSpPr>
            <p:cNvPr id="98317" name="AutoShape 13"/>
            <p:cNvSpPr>
              <a:spLocks noChangeArrowheads="1"/>
            </p:cNvSpPr>
            <p:nvPr/>
          </p:nvSpPr>
          <p:spPr bwMode="auto">
            <a:xfrm>
              <a:off x="360" y="3210"/>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b5</a:t>
              </a:r>
            </a:p>
          </p:txBody>
        </p:sp>
        <p:sp>
          <p:nvSpPr>
            <p:cNvPr id="98318" name="AutoShape 14"/>
            <p:cNvSpPr>
              <a:spLocks noChangeArrowheads="1"/>
            </p:cNvSpPr>
            <p:nvPr/>
          </p:nvSpPr>
          <p:spPr bwMode="auto">
            <a:xfrm>
              <a:off x="360" y="3948"/>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b8</a:t>
              </a:r>
            </a:p>
          </p:txBody>
        </p:sp>
        <p:sp>
          <p:nvSpPr>
            <p:cNvPr id="98319" name="AutoShape 15"/>
            <p:cNvSpPr>
              <a:spLocks noChangeArrowheads="1"/>
            </p:cNvSpPr>
            <p:nvPr/>
          </p:nvSpPr>
          <p:spPr bwMode="auto">
            <a:xfrm>
              <a:off x="360" y="2432"/>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b2</a:t>
              </a:r>
            </a:p>
          </p:txBody>
        </p:sp>
        <p:sp>
          <p:nvSpPr>
            <p:cNvPr id="98320" name="AutoShape 16"/>
            <p:cNvSpPr>
              <a:spLocks noChangeArrowheads="1"/>
            </p:cNvSpPr>
            <p:nvPr/>
          </p:nvSpPr>
          <p:spPr bwMode="auto">
            <a:xfrm>
              <a:off x="360" y="2950"/>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b4</a:t>
              </a:r>
            </a:p>
          </p:txBody>
        </p:sp>
        <p:sp>
          <p:nvSpPr>
            <p:cNvPr id="98321" name="AutoShape 17"/>
            <p:cNvSpPr>
              <a:spLocks noChangeArrowheads="1"/>
            </p:cNvSpPr>
            <p:nvPr/>
          </p:nvSpPr>
          <p:spPr bwMode="auto">
            <a:xfrm>
              <a:off x="360" y="3703"/>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b7</a:t>
              </a:r>
            </a:p>
          </p:txBody>
        </p:sp>
        <p:sp>
          <p:nvSpPr>
            <p:cNvPr id="98322" name="AutoShape 18"/>
            <p:cNvSpPr>
              <a:spLocks noChangeArrowheads="1"/>
            </p:cNvSpPr>
            <p:nvPr/>
          </p:nvSpPr>
          <p:spPr bwMode="auto">
            <a:xfrm>
              <a:off x="360" y="3463"/>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b6</a:t>
              </a:r>
            </a:p>
          </p:txBody>
        </p:sp>
        <p:sp>
          <p:nvSpPr>
            <p:cNvPr id="98323" name="AutoShape 19"/>
            <p:cNvSpPr>
              <a:spLocks noChangeArrowheads="1"/>
            </p:cNvSpPr>
            <p:nvPr/>
          </p:nvSpPr>
          <p:spPr bwMode="auto">
            <a:xfrm>
              <a:off x="360" y="2160"/>
              <a:ext cx="660" cy="208"/>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400">
                  <a:solidFill>
                    <a:srgbClr val="FFFFFF"/>
                  </a:solidFill>
                  <a:latin typeface="Verdana" pitchFamily="32" charset="0"/>
                  <a:ea typeface="MS Gothic" charset="0"/>
                  <a:cs typeface="MS Gothic" charset="0"/>
                </a:rPr>
                <a:t>b1</a:t>
              </a:r>
            </a:p>
          </p:txBody>
        </p:sp>
      </p:grpSp>
      <p:sp>
        <p:nvSpPr>
          <p:cNvPr id="98324" name="Text Box 20"/>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F070C1E-19A6-48FE-8EAF-22ECA1C614AF}"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de-CH" sz="1200" b="1">
              <a:solidFill>
                <a:srgbClr val="4D4D4D"/>
              </a:solidFill>
              <a:latin typeface="Verdana" pitchFamily="32" charset="0"/>
              <a:ea typeface="MS Gothic" charset="0"/>
              <a:cs typeface="MS Gothic" charset="0"/>
            </a:endParaRPr>
          </a:p>
        </p:txBody>
      </p:sp>
      <p:cxnSp>
        <p:nvCxnSpPr>
          <p:cNvPr id="98325" name="AutoShape 21"/>
          <p:cNvCxnSpPr>
            <a:cxnSpLocks noChangeShapeType="1"/>
            <a:stCxn id="98337" idx="1"/>
            <a:endCxn id="98333" idx="0"/>
          </p:cNvCxnSpPr>
          <p:nvPr/>
        </p:nvCxnSpPr>
        <p:spPr bwMode="auto">
          <a:xfrm flipH="1" flipV="1">
            <a:off x="7127875" y="1062038"/>
            <a:ext cx="242888" cy="971550"/>
          </a:xfrm>
          <a:prstGeom prst="bentConnector3">
            <a:avLst>
              <a:gd name="adj1" fmla="val 50000"/>
            </a:avLst>
          </a:prstGeom>
          <a:noFill/>
          <a:ln w="28440">
            <a:solidFill>
              <a:srgbClr val="5F5F5F"/>
            </a:solidFill>
            <a:miter lim="800000"/>
            <a:headEnd/>
            <a:tailEnd/>
          </a:ln>
          <a:effectLst/>
        </p:spPr>
      </p:cxnSp>
      <p:cxnSp>
        <p:nvCxnSpPr>
          <p:cNvPr id="98326" name="AutoShape 22"/>
          <p:cNvCxnSpPr>
            <a:cxnSpLocks noChangeShapeType="1"/>
            <a:stCxn id="98336" idx="0"/>
            <a:endCxn id="98333" idx="0"/>
          </p:cNvCxnSpPr>
          <p:nvPr/>
        </p:nvCxnSpPr>
        <p:spPr bwMode="auto">
          <a:xfrm flipV="1">
            <a:off x="6192838" y="1096963"/>
            <a:ext cx="244475" cy="936625"/>
          </a:xfrm>
          <a:prstGeom prst="bentConnector3">
            <a:avLst>
              <a:gd name="adj1" fmla="val 50000"/>
            </a:avLst>
          </a:prstGeom>
          <a:noFill/>
          <a:ln w="28440">
            <a:solidFill>
              <a:srgbClr val="5F5F5F"/>
            </a:solidFill>
            <a:miter lim="800000"/>
            <a:headEnd/>
            <a:tailEnd/>
          </a:ln>
          <a:effectLst/>
        </p:spPr>
      </p:cxnSp>
      <p:cxnSp>
        <p:nvCxnSpPr>
          <p:cNvPr id="98327" name="AutoShape 23"/>
          <p:cNvCxnSpPr>
            <a:cxnSpLocks noChangeShapeType="1"/>
            <a:stCxn id="98335" idx="1"/>
            <a:endCxn id="98332" idx="0"/>
          </p:cNvCxnSpPr>
          <p:nvPr/>
        </p:nvCxnSpPr>
        <p:spPr bwMode="auto">
          <a:xfrm flipH="1" flipV="1">
            <a:off x="2716213" y="773113"/>
            <a:ext cx="242887" cy="1260475"/>
          </a:xfrm>
          <a:prstGeom prst="bentConnector3">
            <a:avLst>
              <a:gd name="adj1" fmla="val 50000"/>
            </a:avLst>
          </a:prstGeom>
          <a:noFill/>
          <a:ln w="28440">
            <a:solidFill>
              <a:srgbClr val="5F5F5F"/>
            </a:solidFill>
            <a:miter lim="800000"/>
            <a:headEnd/>
            <a:tailEnd/>
          </a:ln>
          <a:effectLst/>
        </p:spPr>
      </p:cxnSp>
      <p:cxnSp>
        <p:nvCxnSpPr>
          <p:cNvPr id="98328" name="AutoShape 24"/>
          <p:cNvCxnSpPr>
            <a:cxnSpLocks noChangeShapeType="1"/>
            <a:stCxn id="98334" idx="0"/>
            <a:endCxn id="98332" idx="0"/>
          </p:cNvCxnSpPr>
          <p:nvPr/>
        </p:nvCxnSpPr>
        <p:spPr bwMode="auto">
          <a:xfrm flipV="1">
            <a:off x="1692275" y="1008063"/>
            <a:ext cx="242888" cy="1025525"/>
          </a:xfrm>
          <a:prstGeom prst="bentConnector3">
            <a:avLst>
              <a:gd name="adj1" fmla="val 50000"/>
            </a:avLst>
          </a:prstGeom>
          <a:noFill/>
          <a:ln w="28440">
            <a:solidFill>
              <a:srgbClr val="5F5F5F"/>
            </a:solidFill>
            <a:miter lim="800000"/>
            <a:headEnd/>
            <a:tailEnd/>
          </a:ln>
          <a:effectLst/>
        </p:spPr>
      </p:cxnSp>
      <p:cxnSp>
        <p:nvCxnSpPr>
          <p:cNvPr id="98329" name="AutoShape 25"/>
          <p:cNvCxnSpPr>
            <a:cxnSpLocks noChangeShapeType="1"/>
            <a:stCxn id="98333" idx="1"/>
            <a:endCxn id="98331" idx="0"/>
          </p:cNvCxnSpPr>
          <p:nvPr/>
        </p:nvCxnSpPr>
        <p:spPr bwMode="auto">
          <a:xfrm flipH="1" flipV="1">
            <a:off x="4660900" y="-979488"/>
            <a:ext cx="215900" cy="2465388"/>
          </a:xfrm>
          <a:prstGeom prst="bentConnector3">
            <a:avLst>
              <a:gd name="adj1" fmla="val 50000"/>
            </a:avLst>
          </a:prstGeom>
          <a:noFill/>
          <a:ln w="28440">
            <a:solidFill>
              <a:srgbClr val="5F5F5F"/>
            </a:solidFill>
            <a:miter lim="800000"/>
            <a:headEnd/>
            <a:tailEnd/>
          </a:ln>
          <a:effectLst/>
        </p:spPr>
      </p:cxnSp>
      <p:cxnSp>
        <p:nvCxnSpPr>
          <p:cNvPr id="98330" name="AutoShape 26"/>
          <p:cNvCxnSpPr>
            <a:cxnSpLocks noChangeShapeType="1"/>
            <a:stCxn id="98332" idx="0"/>
            <a:endCxn id="98331" idx="1"/>
          </p:cNvCxnSpPr>
          <p:nvPr/>
        </p:nvCxnSpPr>
        <p:spPr bwMode="auto">
          <a:xfrm flipV="1">
            <a:off x="2717800" y="-458788"/>
            <a:ext cx="220663" cy="1944688"/>
          </a:xfrm>
          <a:prstGeom prst="bentConnector3">
            <a:avLst>
              <a:gd name="adj1" fmla="val 50000"/>
            </a:avLst>
          </a:prstGeom>
          <a:noFill/>
          <a:ln w="28440">
            <a:solidFill>
              <a:srgbClr val="5F5F5F"/>
            </a:solidFill>
            <a:miter lim="800000"/>
            <a:headEnd/>
            <a:tailEnd/>
          </a:ln>
          <a:effectLst/>
        </p:spPr>
      </p:cxnSp>
      <p:sp>
        <p:nvSpPr>
          <p:cNvPr id="98331" name="AutoShape 27"/>
          <p:cNvSpPr>
            <a:spLocks noChangeArrowheads="1"/>
          </p:cNvSpPr>
          <p:nvPr/>
        </p:nvSpPr>
        <p:spPr bwMode="auto">
          <a:xfrm>
            <a:off x="3671888" y="1052513"/>
            <a:ext cx="1979612" cy="431800"/>
          </a:xfrm>
          <a:prstGeom prst="roundRect">
            <a:avLst>
              <a:gd name="adj" fmla="val 16667"/>
            </a:avLst>
          </a:prstGeom>
          <a:solidFill>
            <a:srgbClr val="CC0000"/>
          </a:solidFill>
          <a:ln w="9525">
            <a:noFill/>
            <a:round/>
            <a:headEnd/>
            <a:tailEnd/>
          </a:ln>
          <a:effectLst/>
        </p:spPr>
        <p:txBody>
          <a:bodyPr wrap="none" lIns="65880" tIns="32760" rIns="65880" bIns="3276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FFFFFF"/>
                </a:solidFill>
                <a:latin typeface="Verdana" pitchFamily="32" charset="0"/>
                <a:ea typeface="MS Gothic" charset="0"/>
                <a:cs typeface="MS Gothic" charset="0"/>
              </a:rPr>
              <a:t>ICF</a:t>
            </a:r>
          </a:p>
        </p:txBody>
      </p:sp>
      <p:sp>
        <p:nvSpPr>
          <p:cNvPr id="98332" name="AutoShape 28"/>
          <p:cNvSpPr>
            <a:spLocks noChangeArrowheads="1"/>
          </p:cNvSpPr>
          <p:nvPr/>
        </p:nvSpPr>
        <p:spPr bwMode="auto">
          <a:xfrm>
            <a:off x="468313" y="1700213"/>
            <a:ext cx="449897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98333" name="AutoShape 29"/>
          <p:cNvSpPr>
            <a:spLocks noChangeArrowheads="1"/>
          </p:cNvSpPr>
          <p:nvPr/>
        </p:nvSpPr>
        <p:spPr bwMode="auto">
          <a:xfrm>
            <a:off x="5256213" y="1700213"/>
            <a:ext cx="374332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98334" name="AutoShape 30"/>
          <p:cNvSpPr>
            <a:spLocks noChangeArrowheads="1"/>
          </p:cNvSpPr>
          <p:nvPr/>
        </p:nvSpPr>
        <p:spPr bwMode="auto">
          <a:xfrm>
            <a:off x="468313" y="2276475"/>
            <a:ext cx="24479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8335" name="AutoShape 31"/>
          <p:cNvSpPr>
            <a:spLocks noChangeArrowheads="1"/>
          </p:cNvSpPr>
          <p:nvPr/>
        </p:nvSpPr>
        <p:spPr bwMode="auto">
          <a:xfrm>
            <a:off x="2987675" y="2276475"/>
            <a:ext cx="1979613" cy="474663"/>
          </a:xfrm>
          <a:prstGeom prst="roundRect">
            <a:avLst>
              <a:gd name="adj" fmla="val 9449"/>
            </a:avLst>
          </a:prstGeom>
          <a:solidFill>
            <a:srgbClr val="CC0000"/>
          </a:solidFill>
          <a:ln w="9525">
            <a:noFill/>
            <a:round/>
            <a:headEnd/>
            <a:tailEnd/>
          </a:ln>
          <a:effectLst/>
        </p:spPr>
        <p:txBody>
          <a:bodyPr wrap="none" anchor="ctr"/>
          <a:lstStyle/>
          <a:p>
            <a:endParaRPr lang="pl-PL"/>
          </a:p>
        </p:txBody>
      </p:sp>
      <p:sp>
        <p:nvSpPr>
          <p:cNvPr id="98336" name="AutoShape 32"/>
          <p:cNvSpPr>
            <a:spLocks noChangeArrowheads="1"/>
          </p:cNvSpPr>
          <p:nvPr/>
        </p:nvSpPr>
        <p:spPr bwMode="auto">
          <a:xfrm>
            <a:off x="5256213" y="2276475"/>
            <a:ext cx="1871662" cy="503238"/>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8337" name="AutoShape 33"/>
          <p:cNvSpPr>
            <a:spLocks noChangeArrowheads="1"/>
          </p:cNvSpPr>
          <p:nvPr/>
        </p:nvSpPr>
        <p:spPr bwMode="auto">
          <a:xfrm>
            <a:off x="7199313" y="2276475"/>
            <a:ext cx="18002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cxnSp>
        <p:nvCxnSpPr>
          <p:cNvPr id="98338" name="AutoShape 34"/>
          <p:cNvCxnSpPr>
            <a:cxnSpLocks noChangeShapeType="1"/>
            <a:stCxn id="98341" idx="0"/>
          </p:cNvCxnSpPr>
          <p:nvPr/>
        </p:nvCxnSpPr>
        <p:spPr bwMode="auto">
          <a:xfrm flipV="1">
            <a:off x="1058863" y="2138363"/>
            <a:ext cx="196850" cy="765175"/>
          </a:xfrm>
          <a:prstGeom prst="bentConnector3">
            <a:avLst>
              <a:gd name="adj1" fmla="val 50000"/>
            </a:avLst>
          </a:prstGeom>
          <a:noFill/>
          <a:ln w="28440">
            <a:solidFill>
              <a:srgbClr val="5F5F5F"/>
            </a:solidFill>
            <a:miter lim="800000"/>
            <a:headEnd/>
            <a:tailEnd/>
          </a:ln>
          <a:effectLst/>
        </p:spPr>
      </p:cxnSp>
      <p:cxnSp>
        <p:nvCxnSpPr>
          <p:cNvPr id="98339" name="AutoShape 35"/>
          <p:cNvCxnSpPr>
            <a:cxnSpLocks noChangeShapeType="1"/>
          </p:cNvCxnSpPr>
          <p:nvPr/>
        </p:nvCxnSpPr>
        <p:spPr bwMode="auto">
          <a:xfrm flipH="1" flipV="1">
            <a:off x="1835150" y="2139950"/>
            <a:ext cx="244475" cy="612775"/>
          </a:xfrm>
          <a:prstGeom prst="bentConnector3">
            <a:avLst>
              <a:gd name="adj1" fmla="val 50000"/>
            </a:avLst>
          </a:prstGeom>
          <a:noFill/>
          <a:ln w="28440">
            <a:solidFill>
              <a:srgbClr val="5F5F5F"/>
            </a:solidFill>
            <a:miter lim="800000"/>
            <a:headEnd/>
            <a:tailEnd/>
          </a:ln>
          <a:effectLst/>
        </p:spPr>
      </p:cxnSp>
      <p:sp>
        <p:nvSpPr>
          <p:cNvPr id="98340" name="AutoShape 36"/>
          <p:cNvSpPr>
            <a:spLocks noChangeArrowheads="1"/>
          </p:cNvSpPr>
          <p:nvPr/>
        </p:nvSpPr>
        <p:spPr bwMode="auto">
          <a:xfrm>
            <a:off x="1763713" y="2924175"/>
            <a:ext cx="1150937" cy="330200"/>
          </a:xfrm>
          <a:prstGeom prst="roundRect">
            <a:avLst>
              <a:gd name="adj" fmla="val 16829"/>
            </a:avLst>
          </a:prstGeom>
          <a:solidFill>
            <a:srgbClr val="CC0000"/>
          </a:solidFill>
          <a:ln w="9525">
            <a:noFill/>
            <a:round/>
            <a:headEnd/>
            <a:tailEnd/>
          </a:ln>
          <a:effectLst/>
        </p:spPr>
        <p:txBody>
          <a:bodyPr wrap="none" anchor="ctr"/>
          <a:lstStyle/>
          <a:p>
            <a:endParaRPr lang="pl-PL"/>
          </a:p>
        </p:txBody>
      </p:sp>
      <p:sp>
        <p:nvSpPr>
          <p:cNvPr id="98341" name="AutoShape 37"/>
          <p:cNvSpPr>
            <a:spLocks noChangeArrowheads="1"/>
          </p:cNvSpPr>
          <p:nvPr/>
        </p:nvSpPr>
        <p:spPr bwMode="auto">
          <a:xfrm>
            <a:off x="447675" y="2903538"/>
            <a:ext cx="1223963" cy="330200"/>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8342" name="Text Box 38"/>
          <p:cNvSpPr txBox="1">
            <a:spLocks noChangeArrowheads="1"/>
          </p:cNvSpPr>
          <p:nvPr/>
        </p:nvSpPr>
        <p:spPr bwMode="auto">
          <a:xfrm>
            <a:off x="900113" y="1663700"/>
            <a:ext cx="3743325" cy="322263"/>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Funkcjonowanie i niepełnosprawność</a:t>
            </a:r>
          </a:p>
        </p:txBody>
      </p:sp>
      <p:sp>
        <p:nvSpPr>
          <p:cNvPr id="98343" name="Text Box 39"/>
          <p:cNvSpPr txBox="1">
            <a:spLocks noChangeArrowheads="1"/>
          </p:cNvSpPr>
          <p:nvPr/>
        </p:nvSpPr>
        <p:spPr bwMode="auto">
          <a:xfrm>
            <a:off x="5389563" y="1657350"/>
            <a:ext cx="3527425" cy="322263"/>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Czynniki kontekstowe</a:t>
            </a:r>
          </a:p>
        </p:txBody>
      </p:sp>
      <p:sp>
        <p:nvSpPr>
          <p:cNvPr id="98344" name="Text Box 40"/>
          <p:cNvSpPr txBox="1">
            <a:spLocks noChangeArrowheads="1"/>
          </p:cNvSpPr>
          <p:nvPr/>
        </p:nvSpPr>
        <p:spPr bwMode="auto">
          <a:xfrm>
            <a:off x="539750"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Funkcje życiowe i struktury ciała</a:t>
            </a:r>
          </a:p>
        </p:txBody>
      </p:sp>
      <p:sp>
        <p:nvSpPr>
          <p:cNvPr id="98345" name="Text Box 41"/>
          <p:cNvSpPr txBox="1">
            <a:spLocks noChangeArrowheads="1"/>
          </p:cNvSpPr>
          <p:nvPr/>
        </p:nvSpPr>
        <p:spPr bwMode="auto">
          <a:xfrm>
            <a:off x="2843213" y="2205038"/>
            <a:ext cx="2303462"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Czynności i uczestnictwo</a:t>
            </a:r>
          </a:p>
        </p:txBody>
      </p:sp>
      <p:sp>
        <p:nvSpPr>
          <p:cNvPr id="98346" name="Text Box 42"/>
          <p:cNvSpPr txBox="1">
            <a:spLocks noChangeArrowheads="1"/>
          </p:cNvSpPr>
          <p:nvPr/>
        </p:nvSpPr>
        <p:spPr bwMode="auto">
          <a:xfrm>
            <a:off x="5076825"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środowiskowe</a:t>
            </a:r>
          </a:p>
        </p:txBody>
      </p:sp>
      <p:sp>
        <p:nvSpPr>
          <p:cNvPr id="98347" name="Text Box 43"/>
          <p:cNvSpPr txBox="1">
            <a:spLocks noChangeArrowheads="1"/>
          </p:cNvSpPr>
          <p:nvPr/>
        </p:nvSpPr>
        <p:spPr bwMode="auto">
          <a:xfrm>
            <a:off x="7235825" y="2205038"/>
            <a:ext cx="1800225"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osobiste</a:t>
            </a:r>
          </a:p>
        </p:txBody>
      </p:sp>
      <p:sp>
        <p:nvSpPr>
          <p:cNvPr id="98348" name="Text Box 44"/>
          <p:cNvSpPr txBox="1">
            <a:spLocks noChangeArrowheads="1"/>
          </p:cNvSpPr>
          <p:nvPr/>
        </p:nvSpPr>
        <p:spPr bwMode="auto">
          <a:xfrm>
            <a:off x="360363" y="2963863"/>
            <a:ext cx="1439862" cy="2762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cs typeface="Arial Unicode MS" charset="0"/>
              </a:rPr>
              <a:t>Funkcje życiowe</a:t>
            </a:r>
          </a:p>
        </p:txBody>
      </p:sp>
      <p:sp>
        <p:nvSpPr>
          <p:cNvPr id="98349" name="Text Box 45"/>
          <p:cNvSpPr txBox="1">
            <a:spLocks noChangeArrowheads="1"/>
          </p:cNvSpPr>
          <p:nvPr/>
        </p:nvSpPr>
        <p:spPr bwMode="auto">
          <a:xfrm>
            <a:off x="1619250" y="2879725"/>
            <a:ext cx="1439863" cy="336550"/>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200">
                <a:solidFill>
                  <a:srgbClr val="FFFFFF"/>
                </a:solidFill>
                <a:latin typeface="Verdana" pitchFamily="32" charset="0"/>
                <a:cs typeface="Arial Unicode MS" charset="0"/>
              </a:rPr>
              <a:t>Struktury</a:t>
            </a:r>
            <a:r>
              <a:rPr lang="de-CH" sz="1600">
                <a:solidFill>
                  <a:srgbClr val="FFFFFF"/>
                </a:solidFill>
                <a:latin typeface="Verdana" pitchFamily="32" charset="0"/>
                <a:cs typeface="Arial Unicode MS" charset="0"/>
              </a:rPr>
              <a:t> </a:t>
            </a:r>
            <a:r>
              <a:rPr lang="de-CH" sz="1200">
                <a:solidFill>
                  <a:srgbClr val="FFFFFF"/>
                </a:solidFill>
                <a:latin typeface="Verdana" pitchFamily="32" charset="0"/>
                <a:cs typeface="Arial Unicode MS" charset="0"/>
              </a:rPr>
              <a:t>ciała</a:t>
            </a:r>
          </a:p>
        </p:txBody>
      </p:sp>
      <p:sp>
        <p:nvSpPr>
          <p:cNvPr id="98350" name="Text Box 46"/>
          <p:cNvSpPr txBox="1">
            <a:spLocks noChangeArrowheads="1"/>
          </p:cNvSpPr>
          <p:nvPr/>
        </p:nvSpPr>
        <p:spPr bwMode="auto">
          <a:xfrm>
            <a:off x="6948488" y="404813"/>
            <a:ext cx="2124075" cy="3683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C000"/>
                </a:solidFill>
                <a:latin typeface="Verdana" pitchFamily="32" charset="0"/>
                <a:ea typeface="MS Gothic" charset="0"/>
                <a:cs typeface="MS Gothic" charset="0"/>
              </a:rPr>
              <a:t>Sekcje</a:t>
            </a:r>
          </a:p>
        </p:txBody>
      </p:sp>
      <p:sp>
        <p:nvSpPr>
          <p:cNvPr id="98351" name="Text Box 47"/>
          <p:cNvSpPr txBox="1">
            <a:spLocks noChangeArrowheads="1"/>
          </p:cNvSpPr>
          <p:nvPr/>
        </p:nvSpPr>
        <p:spPr bwMode="auto">
          <a:xfrm>
            <a:off x="6732588" y="908050"/>
            <a:ext cx="2303462" cy="368300"/>
          </a:xfrm>
          <a:prstGeom prst="rect">
            <a:avLst/>
          </a:prstGeom>
          <a:noFill/>
          <a:ln w="9525">
            <a:noFill/>
            <a:round/>
            <a:headEnd/>
            <a:tailEnd/>
          </a:ln>
          <a:effectLst/>
        </p:spPr>
        <p:txBody>
          <a:bodyPr lIns="90000" tIns="46800" rIns="90000" bIns="46800">
            <a:spAutoFit/>
          </a:bodyPr>
          <a:lstStyle/>
          <a:p>
            <a:pPr algn="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CC3300"/>
                </a:solidFill>
                <a:latin typeface="Verdana" pitchFamily="32" charset="0"/>
                <a:ea typeface="MS Gothic" charset="0"/>
                <a:cs typeface="MS Gothic" charset="0"/>
              </a:rPr>
              <a:t>Funkcje życiowe</a:t>
            </a:r>
          </a:p>
        </p:txBody>
      </p:sp>
      <p:sp>
        <p:nvSpPr>
          <p:cNvPr id="98352" name="Text Box 48"/>
          <p:cNvSpPr txBox="1">
            <a:spLocks noChangeArrowheads="1"/>
          </p:cNvSpPr>
          <p:nvPr/>
        </p:nvSpPr>
        <p:spPr bwMode="auto">
          <a:xfrm>
            <a:off x="1619250" y="3419475"/>
            <a:ext cx="7199313" cy="3078163"/>
          </a:xfrm>
          <a:prstGeom prst="rect">
            <a:avLst/>
          </a:prstGeom>
          <a:noFill/>
          <a:ln w="9525">
            <a:noFill/>
            <a:round/>
            <a:headEnd/>
            <a:tailEnd/>
          </a:ln>
          <a:effectLst/>
        </p:spPr>
        <p:txBody>
          <a:bodyPr lIns="90000" tIns="46800" rIns="90000" bIns="46800">
            <a:spAutoFit/>
          </a:bodyPr>
          <a:lstStyle/>
          <a:p>
            <a:pPr>
              <a:spcBef>
                <a:spcPts val="750"/>
              </a:spcBef>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Verdana" pitchFamily="32" charset="0"/>
                <a:cs typeface="Verdana" pitchFamily="32" charset="0"/>
              </a:rPr>
              <a:t>Czynności psychiczne</a:t>
            </a:r>
          </a:p>
          <a:p>
            <a:pPr>
              <a:spcBef>
                <a:spcPts val="750"/>
              </a:spcBef>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Verdana" pitchFamily="32" charset="0"/>
                <a:cs typeface="Verdana" pitchFamily="32" charset="0"/>
              </a:rPr>
              <a:t>Funkcje dotyku i ból</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Verdana" pitchFamily="32" charset="0"/>
                <a:cs typeface="Verdana" pitchFamily="32" charset="0"/>
              </a:rPr>
              <a:t>Funkcje głosu i mowy</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Verdana" pitchFamily="32" charset="0"/>
                <a:cs typeface="Verdana" pitchFamily="32" charset="0"/>
              </a:rPr>
              <a:t>Funkcje układów krążenia, krwionośnego, odpornościowego i oddechowego</a:t>
            </a:r>
            <a:r>
              <a:rPr lang="en-US" sz="1600">
                <a:solidFill>
                  <a:srgbClr val="333333"/>
                </a:solidFill>
                <a:latin typeface="Verdana" pitchFamily="32" charset="0"/>
                <a:ea typeface="MS Gothic" charset="0"/>
                <a:cs typeface="MS Gothic" charset="0"/>
              </a:rPr>
              <a:t>      </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MS Gothic" charset="0"/>
                <a:cs typeface="MS Gothic" charset="0"/>
              </a:rPr>
              <a:t>Funkcje układów trawiennego, przemiany materii i hormonalnego</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MS Gothic" charset="0"/>
                <a:cs typeface="MS Gothic" charset="0"/>
              </a:rPr>
              <a:t>Funkcje układów moczowo-płciowego i rozrodczego</a:t>
            </a:r>
          </a:p>
          <a:p>
            <a:pPr hangingPunct="0">
              <a:spcBef>
                <a:spcPts val="750"/>
              </a:spcBef>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Verdana" pitchFamily="32" charset="0"/>
                <a:cs typeface="Verdana" pitchFamily="32" charset="0"/>
              </a:rPr>
              <a:t>Funkcje układu mięśniowo-szkieletowego i powiązanych z nim stuktur nerwowych oraz funkcje powiązane z ruchem</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333333"/>
                </a:solidFill>
                <a:latin typeface="Verdana" pitchFamily="32" charset="0"/>
                <a:ea typeface="MS Gothic" charset="0"/>
                <a:cs typeface="MS Gothic" charset="0"/>
              </a:rPr>
              <a:t>Funkcje skóry i struktur z nią powiązanych</a:t>
            </a:r>
          </a:p>
        </p:txBody>
      </p:sp>
      <p:sp>
        <p:nvSpPr>
          <p:cNvPr id="98353" name="Text Box 49"/>
          <p:cNvSpPr txBox="1">
            <a:spLocks noChangeArrowheads="1"/>
          </p:cNvSpPr>
          <p:nvPr/>
        </p:nvSpPr>
        <p:spPr bwMode="auto">
          <a:xfrm>
            <a:off x="214313" y="-142875"/>
            <a:ext cx="7429500"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98307"/>
                                        </p:tgtEl>
                                        <p:attrNameLst>
                                          <p:attrName>style.visibility</p:attrName>
                                        </p:attrNameLst>
                                      </p:cBhvr>
                                      <p:to>
                                        <p:strVal val="visible"/>
                                      </p:to>
                                    </p:set>
                                    <p:animEffect transition="in" filter="fade">
                                      <p:cBhvr additive="repl">
                                        <p:cTn id="7" dur="1000"/>
                                        <p:tgtEl>
                                          <p:spTgt spid="9830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additive="repl">
                                        <p:cTn id="10" dur="1" fill="hold">
                                          <p:stCondLst>
                                            <p:cond delay="0"/>
                                          </p:stCondLst>
                                        </p:cTn>
                                        <p:tgtEl>
                                          <p:spTgt spid="98352"/>
                                        </p:tgtEl>
                                        <p:attrNameLst>
                                          <p:attrName>style.visibility</p:attrName>
                                        </p:attrNameLst>
                                      </p:cBhvr>
                                      <p:to>
                                        <p:strVal val="visible"/>
                                      </p:to>
                                    </p:set>
                                    <p:animEffect transition="in" filter="wipe(left)">
                                      <p:cBhvr additive="repl">
                                        <p:cTn id="11" dur="2000"/>
                                        <p:tgtEl>
                                          <p:spTgt spid="98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214313" y="6072188"/>
            <a:ext cx="8715375" cy="338137"/>
          </a:xfrm>
          <a:prstGeom prst="rect">
            <a:avLst/>
          </a:prstGeom>
          <a:solidFill>
            <a:srgbClr val="FFFFFF"/>
          </a:solidFill>
          <a:ln w="9525">
            <a:noFill/>
            <a:round/>
            <a:headEnd/>
            <a:tailEnd/>
          </a:ln>
          <a:effectLst/>
        </p:spPr>
        <p:txBody>
          <a:bodyPr wrap="none" anchor="ctr"/>
          <a:lstStyle/>
          <a:p>
            <a:endParaRPr lang="pl-PL"/>
          </a:p>
        </p:txBody>
      </p:sp>
      <p:sp>
        <p:nvSpPr>
          <p:cNvPr id="99330" name="Text Box 2"/>
          <p:cNvSpPr txBox="1">
            <a:spLocks noChangeArrowheads="1"/>
          </p:cNvSpPr>
          <p:nvPr/>
        </p:nvSpPr>
        <p:spPr bwMode="auto">
          <a:xfrm>
            <a:off x="214313" y="6286500"/>
            <a:ext cx="1928812" cy="461963"/>
          </a:xfrm>
          <a:prstGeom prst="rect">
            <a:avLst/>
          </a:prstGeom>
          <a:solidFill>
            <a:srgbClr val="FFFFFF"/>
          </a:solidFill>
          <a:ln w="9525">
            <a:noFill/>
            <a:round/>
            <a:headEnd/>
            <a:tailEnd/>
          </a:ln>
          <a:effectLst/>
        </p:spPr>
        <p:txBody>
          <a:bodyPr wrap="none" anchor="ctr"/>
          <a:lstStyle/>
          <a:p>
            <a:endParaRPr lang="pl-PL"/>
          </a:p>
        </p:txBody>
      </p:sp>
      <p:sp>
        <p:nvSpPr>
          <p:cNvPr id="99331" name="Text Box 3"/>
          <p:cNvSpPr txBox="1">
            <a:spLocks noChangeArrowheads="1"/>
          </p:cNvSpPr>
          <p:nvPr/>
        </p:nvSpPr>
        <p:spPr bwMode="auto">
          <a:xfrm>
            <a:off x="6902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9A2E187-A2BB-4E26-8A50-5F6615E81EEC}"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de-CH" sz="1200" b="1">
              <a:solidFill>
                <a:srgbClr val="4D4D4D"/>
              </a:solidFill>
              <a:latin typeface="Verdana" pitchFamily="32" charset="0"/>
              <a:ea typeface="MS Gothic" charset="0"/>
              <a:cs typeface="MS Gothic" charset="0"/>
            </a:endParaRPr>
          </a:p>
        </p:txBody>
      </p:sp>
      <p:cxnSp>
        <p:nvCxnSpPr>
          <p:cNvPr id="99332" name="AutoShape 4"/>
          <p:cNvCxnSpPr>
            <a:cxnSpLocks noChangeShapeType="1"/>
            <a:stCxn id="99344" idx="1"/>
            <a:endCxn id="99340" idx="0"/>
          </p:cNvCxnSpPr>
          <p:nvPr/>
        </p:nvCxnSpPr>
        <p:spPr bwMode="auto">
          <a:xfrm flipH="1" flipV="1">
            <a:off x="7127875" y="1062038"/>
            <a:ext cx="242888" cy="971550"/>
          </a:xfrm>
          <a:prstGeom prst="bentConnector3">
            <a:avLst>
              <a:gd name="adj1" fmla="val 50000"/>
            </a:avLst>
          </a:prstGeom>
          <a:noFill/>
          <a:ln w="28440">
            <a:solidFill>
              <a:srgbClr val="5F5F5F"/>
            </a:solidFill>
            <a:miter lim="800000"/>
            <a:headEnd/>
            <a:tailEnd/>
          </a:ln>
          <a:effectLst/>
        </p:spPr>
      </p:cxnSp>
      <p:cxnSp>
        <p:nvCxnSpPr>
          <p:cNvPr id="99333" name="AutoShape 5"/>
          <p:cNvCxnSpPr>
            <a:cxnSpLocks noChangeShapeType="1"/>
            <a:stCxn id="99343" idx="0"/>
            <a:endCxn id="99340" idx="0"/>
          </p:cNvCxnSpPr>
          <p:nvPr/>
        </p:nvCxnSpPr>
        <p:spPr bwMode="auto">
          <a:xfrm flipV="1">
            <a:off x="6192838" y="1096963"/>
            <a:ext cx="244475" cy="936625"/>
          </a:xfrm>
          <a:prstGeom prst="bentConnector3">
            <a:avLst>
              <a:gd name="adj1" fmla="val 50000"/>
            </a:avLst>
          </a:prstGeom>
          <a:noFill/>
          <a:ln w="28440">
            <a:solidFill>
              <a:srgbClr val="5F5F5F"/>
            </a:solidFill>
            <a:miter lim="800000"/>
            <a:headEnd/>
            <a:tailEnd/>
          </a:ln>
          <a:effectLst/>
        </p:spPr>
      </p:cxnSp>
      <p:cxnSp>
        <p:nvCxnSpPr>
          <p:cNvPr id="99334" name="AutoShape 6"/>
          <p:cNvCxnSpPr>
            <a:cxnSpLocks noChangeShapeType="1"/>
            <a:stCxn id="99342" idx="1"/>
            <a:endCxn id="99339" idx="0"/>
          </p:cNvCxnSpPr>
          <p:nvPr/>
        </p:nvCxnSpPr>
        <p:spPr bwMode="auto">
          <a:xfrm flipH="1" flipV="1">
            <a:off x="2716213" y="773113"/>
            <a:ext cx="242887" cy="1260475"/>
          </a:xfrm>
          <a:prstGeom prst="bentConnector3">
            <a:avLst>
              <a:gd name="adj1" fmla="val 50000"/>
            </a:avLst>
          </a:prstGeom>
          <a:noFill/>
          <a:ln w="28440">
            <a:solidFill>
              <a:srgbClr val="5F5F5F"/>
            </a:solidFill>
            <a:miter lim="800000"/>
            <a:headEnd/>
            <a:tailEnd/>
          </a:ln>
          <a:effectLst/>
        </p:spPr>
      </p:cxnSp>
      <p:cxnSp>
        <p:nvCxnSpPr>
          <p:cNvPr id="99335" name="AutoShape 7"/>
          <p:cNvCxnSpPr>
            <a:cxnSpLocks noChangeShapeType="1"/>
            <a:stCxn id="99341" idx="0"/>
            <a:endCxn id="99339" idx="0"/>
          </p:cNvCxnSpPr>
          <p:nvPr/>
        </p:nvCxnSpPr>
        <p:spPr bwMode="auto">
          <a:xfrm flipV="1">
            <a:off x="1692275" y="1008063"/>
            <a:ext cx="242888" cy="1025525"/>
          </a:xfrm>
          <a:prstGeom prst="bentConnector3">
            <a:avLst>
              <a:gd name="adj1" fmla="val 50000"/>
            </a:avLst>
          </a:prstGeom>
          <a:noFill/>
          <a:ln w="28440">
            <a:solidFill>
              <a:srgbClr val="5F5F5F"/>
            </a:solidFill>
            <a:miter lim="800000"/>
            <a:headEnd/>
            <a:tailEnd/>
          </a:ln>
          <a:effectLst/>
        </p:spPr>
      </p:cxnSp>
      <p:cxnSp>
        <p:nvCxnSpPr>
          <p:cNvPr id="99336" name="AutoShape 8"/>
          <p:cNvCxnSpPr>
            <a:cxnSpLocks noChangeShapeType="1"/>
            <a:stCxn id="99340" idx="1"/>
            <a:endCxn id="99338" idx="0"/>
          </p:cNvCxnSpPr>
          <p:nvPr/>
        </p:nvCxnSpPr>
        <p:spPr bwMode="auto">
          <a:xfrm flipH="1" flipV="1">
            <a:off x="4660900" y="-979488"/>
            <a:ext cx="215900" cy="2465388"/>
          </a:xfrm>
          <a:prstGeom prst="bentConnector3">
            <a:avLst>
              <a:gd name="adj1" fmla="val 50000"/>
            </a:avLst>
          </a:prstGeom>
          <a:noFill/>
          <a:ln w="28440">
            <a:solidFill>
              <a:srgbClr val="5F5F5F"/>
            </a:solidFill>
            <a:miter lim="800000"/>
            <a:headEnd/>
            <a:tailEnd/>
          </a:ln>
          <a:effectLst/>
        </p:spPr>
      </p:cxnSp>
      <p:cxnSp>
        <p:nvCxnSpPr>
          <p:cNvPr id="99337" name="AutoShape 9"/>
          <p:cNvCxnSpPr>
            <a:cxnSpLocks noChangeShapeType="1"/>
            <a:stCxn id="99339" idx="0"/>
            <a:endCxn id="99338" idx="1"/>
          </p:cNvCxnSpPr>
          <p:nvPr/>
        </p:nvCxnSpPr>
        <p:spPr bwMode="auto">
          <a:xfrm flipV="1">
            <a:off x="2717800" y="-458788"/>
            <a:ext cx="220663" cy="1944688"/>
          </a:xfrm>
          <a:prstGeom prst="bentConnector3">
            <a:avLst>
              <a:gd name="adj1" fmla="val 50000"/>
            </a:avLst>
          </a:prstGeom>
          <a:noFill/>
          <a:ln w="28440">
            <a:solidFill>
              <a:srgbClr val="5F5F5F"/>
            </a:solidFill>
            <a:miter lim="800000"/>
            <a:headEnd/>
            <a:tailEnd/>
          </a:ln>
          <a:effectLst/>
        </p:spPr>
      </p:cxnSp>
      <p:sp>
        <p:nvSpPr>
          <p:cNvPr id="99338" name="AutoShape 10"/>
          <p:cNvSpPr>
            <a:spLocks noChangeArrowheads="1"/>
          </p:cNvSpPr>
          <p:nvPr/>
        </p:nvSpPr>
        <p:spPr bwMode="auto">
          <a:xfrm>
            <a:off x="3671888" y="1052513"/>
            <a:ext cx="1979612" cy="431800"/>
          </a:xfrm>
          <a:prstGeom prst="roundRect">
            <a:avLst>
              <a:gd name="adj" fmla="val 16667"/>
            </a:avLst>
          </a:prstGeom>
          <a:solidFill>
            <a:srgbClr val="CC0000"/>
          </a:solidFill>
          <a:ln w="9525">
            <a:noFill/>
            <a:round/>
            <a:headEnd/>
            <a:tailEnd/>
          </a:ln>
          <a:effectLst/>
        </p:spPr>
        <p:txBody>
          <a:bodyPr wrap="none" lIns="65880" tIns="32760" rIns="65880" bIns="3276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800" b="1">
                <a:solidFill>
                  <a:srgbClr val="FFFFFF"/>
                </a:solidFill>
                <a:latin typeface="Verdana" pitchFamily="32" charset="0"/>
                <a:ea typeface="MS Gothic" charset="0"/>
                <a:cs typeface="MS Gothic" charset="0"/>
              </a:rPr>
              <a:t>ICF</a:t>
            </a:r>
          </a:p>
        </p:txBody>
      </p:sp>
      <p:sp>
        <p:nvSpPr>
          <p:cNvPr id="99339" name="AutoShape 11"/>
          <p:cNvSpPr>
            <a:spLocks noChangeArrowheads="1"/>
          </p:cNvSpPr>
          <p:nvPr/>
        </p:nvSpPr>
        <p:spPr bwMode="auto">
          <a:xfrm>
            <a:off x="468313" y="1700213"/>
            <a:ext cx="449897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99340" name="AutoShape 12"/>
          <p:cNvSpPr>
            <a:spLocks noChangeArrowheads="1"/>
          </p:cNvSpPr>
          <p:nvPr/>
        </p:nvSpPr>
        <p:spPr bwMode="auto">
          <a:xfrm>
            <a:off x="5256213" y="1700213"/>
            <a:ext cx="3743325" cy="333375"/>
          </a:xfrm>
          <a:prstGeom prst="roundRect">
            <a:avLst>
              <a:gd name="adj" fmla="val 16667"/>
            </a:avLst>
          </a:prstGeom>
          <a:solidFill>
            <a:srgbClr val="663300"/>
          </a:solidFill>
          <a:ln w="9525">
            <a:noFill/>
            <a:round/>
            <a:headEnd/>
            <a:tailEnd/>
          </a:ln>
          <a:effectLst/>
        </p:spPr>
        <p:txBody>
          <a:bodyPr wrap="none" anchor="ctr"/>
          <a:lstStyle/>
          <a:p>
            <a:endParaRPr lang="pl-PL"/>
          </a:p>
        </p:txBody>
      </p:sp>
      <p:sp>
        <p:nvSpPr>
          <p:cNvPr id="99341" name="AutoShape 13"/>
          <p:cNvSpPr>
            <a:spLocks noChangeArrowheads="1"/>
          </p:cNvSpPr>
          <p:nvPr/>
        </p:nvSpPr>
        <p:spPr bwMode="auto">
          <a:xfrm>
            <a:off x="468313" y="2276475"/>
            <a:ext cx="24479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9342" name="AutoShape 14"/>
          <p:cNvSpPr>
            <a:spLocks noChangeArrowheads="1"/>
          </p:cNvSpPr>
          <p:nvPr/>
        </p:nvSpPr>
        <p:spPr bwMode="auto">
          <a:xfrm>
            <a:off x="2987675" y="2276475"/>
            <a:ext cx="1979613" cy="474663"/>
          </a:xfrm>
          <a:prstGeom prst="roundRect">
            <a:avLst>
              <a:gd name="adj" fmla="val 9449"/>
            </a:avLst>
          </a:prstGeom>
          <a:solidFill>
            <a:srgbClr val="CC0000"/>
          </a:solidFill>
          <a:ln w="9525">
            <a:noFill/>
            <a:round/>
            <a:headEnd/>
            <a:tailEnd/>
          </a:ln>
          <a:effectLst/>
        </p:spPr>
        <p:txBody>
          <a:bodyPr wrap="none" anchor="ctr"/>
          <a:lstStyle/>
          <a:p>
            <a:endParaRPr lang="pl-PL"/>
          </a:p>
        </p:txBody>
      </p:sp>
      <p:sp>
        <p:nvSpPr>
          <p:cNvPr id="99343" name="AutoShape 15"/>
          <p:cNvSpPr>
            <a:spLocks noChangeArrowheads="1"/>
          </p:cNvSpPr>
          <p:nvPr/>
        </p:nvSpPr>
        <p:spPr bwMode="auto">
          <a:xfrm>
            <a:off x="5256213" y="2276475"/>
            <a:ext cx="1871662" cy="503238"/>
          </a:xfrm>
          <a:prstGeom prst="roundRect">
            <a:avLst>
              <a:gd name="adj" fmla="val 16667"/>
            </a:avLst>
          </a:prstGeom>
          <a:solidFill>
            <a:srgbClr val="CC0000"/>
          </a:solidFill>
          <a:ln w="9525">
            <a:noFill/>
            <a:round/>
            <a:headEnd/>
            <a:tailEnd/>
          </a:ln>
          <a:effectLst/>
        </p:spPr>
        <p:txBody>
          <a:bodyPr wrap="none" anchor="ctr"/>
          <a:lstStyle/>
          <a:p>
            <a:endParaRPr lang="pl-PL"/>
          </a:p>
        </p:txBody>
      </p:sp>
      <p:sp>
        <p:nvSpPr>
          <p:cNvPr id="99344" name="AutoShape 16"/>
          <p:cNvSpPr>
            <a:spLocks noChangeArrowheads="1"/>
          </p:cNvSpPr>
          <p:nvPr/>
        </p:nvSpPr>
        <p:spPr bwMode="auto">
          <a:xfrm>
            <a:off x="7199313" y="2276475"/>
            <a:ext cx="1800225" cy="474663"/>
          </a:xfrm>
          <a:prstGeom prst="roundRect">
            <a:avLst>
              <a:gd name="adj" fmla="val 16667"/>
            </a:avLst>
          </a:prstGeom>
          <a:solidFill>
            <a:srgbClr val="CC0000"/>
          </a:solidFill>
          <a:ln w="9525">
            <a:noFill/>
            <a:round/>
            <a:headEnd/>
            <a:tailEnd/>
          </a:ln>
          <a:effectLst/>
        </p:spPr>
        <p:txBody>
          <a:bodyPr wrap="none" anchor="ctr"/>
          <a:lstStyle/>
          <a:p>
            <a:endParaRPr lang="pl-PL"/>
          </a:p>
        </p:txBody>
      </p:sp>
      <p:cxnSp>
        <p:nvCxnSpPr>
          <p:cNvPr id="99345" name="AutoShape 17"/>
          <p:cNvCxnSpPr>
            <a:cxnSpLocks noChangeShapeType="1"/>
            <a:endCxn id="99348" idx="0"/>
          </p:cNvCxnSpPr>
          <p:nvPr/>
        </p:nvCxnSpPr>
        <p:spPr bwMode="auto">
          <a:xfrm flipV="1">
            <a:off x="1476375" y="2465388"/>
            <a:ext cx="433388" cy="790575"/>
          </a:xfrm>
          <a:prstGeom prst="bentConnector3">
            <a:avLst>
              <a:gd name="adj1" fmla="val 50000"/>
            </a:avLst>
          </a:prstGeom>
          <a:noFill/>
          <a:ln w="28440">
            <a:solidFill>
              <a:srgbClr val="000000"/>
            </a:solidFill>
            <a:miter lim="800000"/>
            <a:headEnd/>
            <a:tailEnd/>
          </a:ln>
          <a:effectLst/>
        </p:spPr>
      </p:cxnSp>
      <p:cxnSp>
        <p:nvCxnSpPr>
          <p:cNvPr id="99346" name="AutoShape 18"/>
          <p:cNvCxnSpPr>
            <a:cxnSpLocks noChangeShapeType="1"/>
            <a:stCxn id="99349" idx="0"/>
          </p:cNvCxnSpPr>
          <p:nvPr/>
        </p:nvCxnSpPr>
        <p:spPr bwMode="auto">
          <a:xfrm flipV="1">
            <a:off x="1081088" y="2138363"/>
            <a:ext cx="174625" cy="612775"/>
          </a:xfrm>
          <a:prstGeom prst="bentConnector3">
            <a:avLst>
              <a:gd name="adj1" fmla="val 50000"/>
            </a:avLst>
          </a:prstGeom>
          <a:noFill/>
          <a:ln w="28440">
            <a:solidFill>
              <a:srgbClr val="5F5F5F"/>
            </a:solidFill>
            <a:miter lim="800000"/>
            <a:headEnd/>
            <a:tailEnd/>
          </a:ln>
          <a:effectLst/>
        </p:spPr>
      </p:cxnSp>
      <p:cxnSp>
        <p:nvCxnSpPr>
          <p:cNvPr id="99347" name="AutoShape 19"/>
          <p:cNvCxnSpPr>
            <a:cxnSpLocks noChangeShapeType="1"/>
          </p:cNvCxnSpPr>
          <p:nvPr/>
        </p:nvCxnSpPr>
        <p:spPr bwMode="auto">
          <a:xfrm flipH="1" flipV="1">
            <a:off x="1835150" y="2139950"/>
            <a:ext cx="244475" cy="612775"/>
          </a:xfrm>
          <a:prstGeom prst="bentConnector3">
            <a:avLst>
              <a:gd name="adj1" fmla="val 50000"/>
            </a:avLst>
          </a:prstGeom>
          <a:noFill/>
          <a:ln w="28440">
            <a:solidFill>
              <a:srgbClr val="5F5F5F"/>
            </a:solidFill>
            <a:miter lim="800000"/>
            <a:headEnd/>
            <a:tailEnd/>
          </a:ln>
          <a:effectLst/>
        </p:spPr>
      </p:cxnSp>
      <p:sp>
        <p:nvSpPr>
          <p:cNvPr id="99348" name="AutoShape 20"/>
          <p:cNvSpPr>
            <a:spLocks noChangeArrowheads="1"/>
          </p:cNvSpPr>
          <p:nvPr/>
        </p:nvSpPr>
        <p:spPr bwMode="auto">
          <a:xfrm>
            <a:off x="1763713" y="2924175"/>
            <a:ext cx="1150937" cy="330200"/>
          </a:xfrm>
          <a:prstGeom prst="roundRect">
            <a:avLst>
              <a:gd name="adj" fmla="val 16829"/>
            </a:avLst>
          </a:prstGeom>
          <a:solidFill>
            <a:srgbClr val="CC0000"/>
          </a:solidFill>
          <a:ln w="9525">
            <a:noFill/>
            <a:round/>
            <a:headEnd/>
            <a:tailEnd/>
          </a:ln>
          <a:effectLst/>
        </p:spPr>
        <p:txBody>
          <a:bodyPr wrap="none" anchor="ctr"/>
          <a:lstStyle/>
          <a:p>
            <a:endParaRPr lang="pl-PL"/>
          </a:p>
        </p:txBody>
      </p:sp>
      <p:sp>
        <p:nvSpPr>
          <p:cNvPr id="99349" name="AutoShape 21"/>
          <p:cNvSpPr>
            <a:spLocks noChangeArrowheads="1"/>
          </p:cNvSpPr>
          <p:nvPr/>
        </p:nvSpPr>
        <p:spPr bwMode="auto">
          <a:xfrm>
            <a:off x="468313" y="2924175"/>
            <a:ext cx="1223962" cy="330200"/>
          </a:xfrm>
          <a:prstGeom prst="roundRect">
            <a:avLst>
              <a:gd name="adj" fmla="val 16667"/>
            </a:avLst>
          </a:prstGeom>
          <a:solidFill>
            <a:srgbClr val="CC0000"/>
          </a:solidFill>
          <a:ln w="9525">
            <a:noFill/>
            <a:round/>
            <a:headEnd/>
            <a:tailEnd/>
          </a:ln>
          <a:effectLst/>
        </p:spPr>
        <p:txBody>
          <a:bodyPr wrap="none" anchor="ctr"/>
          <a:lstStyle/>
          <a:p>
            <a:endParaRPr lang="pl-PL"/>
          </a:p>
        </p:txBody>
      </p:sp>
      <p:cxnSp>
        <p:nvCxnSpPr>
          <p:cNvPr id="99350" name="AutoShape 22"/>
          <p:cNvCxnSpPr>
            <a:cxnSpLocks noChangeShapeType="1"/>
            <a:stCxn id="99364" idx="1"/>
          </p:cNvCxnSpPr>
          <p:nvPr/>
        </p:nvCxnSpPr>
        <p:spPr bwMode="auto">
          <a:xfrm flipV="1">
            <a:off x="1908175" y="2916238"/>
            <a:ext cx="3175" cy="677862"/>
          </a:xfrm>
          <a:prstGeom prst="bentConnector3">
            <a:avLst>
              <a:gd name="adj1" fmla="val 50000"/>
            </a:avLst>
          </a:prstGeom>
          <a:noFill/>
          <a:ln w="28440">
            <a:solidFill>
              <a:srgbClr val="000000"/>
            </a:solidFill>
            <a:miter lim="800000"/>
            <a:headEnd/>
            <a:tailEnd/>
          </a:ln>
          <a:effectLst/>
        </p:spPr>
      </p:cxnSp>
      <p:cxnSp>
        <p:nvCxnSpPr>
          <p:cNvPr id="99351" name="AutoShape 23"/>
          <p:cNvCxnSpPr>
            <a:cxnSpLocks noChangeShapeType="1"/>
            <a:stCxn id="99363" idx="0"/>
          </p:cNvCxnSpPr>
          <p:nvPr/>
        </p:nvCxnSpPr>
        <p:spPr bwMode="auto">
          <a:xfrm flipV="1">
            <a:off x="1476375" y="53975"/>
            <a:ext cx="433388" cy="3201988"/>
          </a:xfrm>
          <a:prstGeom prst="bentConnector3">
            <a:avLst>
              <a:gd name="adj1" fmla="val 50000"/>
            </a:avLst>
          </a:prstGeom>
          <a:noFill/>
          <a:ln w="28440">
            <a:solidFill>
              <a:srgbClr val="5F5F5F"/>
            </a:solidFill>
            <a:miter lim="800000"/>
            <a:headEnd/>
            <a:tailEnd/>
          </a:ln>
          <a:effectLst/>
        </p:spPr>
      </p:cxnSp>
      <p:cxnSp>
        <p:nvCxnSpPr>
          <p:cNvPr id="99352" name="AutoShape 24"/>
          <p:cNvCxnSpPr>
            <a:cxnSpLocks noChangeShapeType="1"/>
            <a:stCxn id="99362" idx="0"/>
          </p:cNvCxnSpPr>
          <p:nvPr/>
        </p:nvCxnSpPr>
        <p:spPr bwMode="auto">
          <a:xfrm flipV="1">
            <a:off x="1476375" y="439738"/>
            <a:ext cx="433388" cy="2817812"/>
          </a:xfrm>
          <a:prstGeom prst="bentConnector3">
            <a:avLst>
              <a:gd name="adj1" fmla="val 50000"/>
            </a:avLst>
          </a:prstGeom>
          <a:noFill/>
          <a:ln w="28440">
            <a:solidFill>
              <a:srgbClr val="5F5F5F"/>
            </a:solidFill>
            <a:miter lim="800000"/>
            <a:headEnd/>
            <a:tailEnd/>
          </a:ln>
          <a:effectLst/>
        </p:spPr>
      </p:cxnSp>
      <p:cxnSp>
        <p:nvCxnSpPr>
          <p:cNvPr id="99353" name="AutoShape 25"/>
          <p:cNvCxnSpPr>
            <a:cxnSpLocks noChangeShapeType="1"/>
            <a:stCxn id="99361" idx="0"/>
          </p:cNvCxnSpPr>
          <p:nvPr/>
        </p:nvCxnSpPr>
        <p:spPr bwMode="auto">
          <a:xfrm flipV="1">
            <a:off x="1476375" y="833438"/>
            <a:ext cx="433388" cy="2424112"/>
          </a:xfrm>
          <a:prstGeom prst="bentConnector3">
            <a:avLst>
              <a:gd name="adj1" fmla="val 50000"/>
            </a:avLst>
          </a:prstGeom>
          <a:noFill/>
          <a:ln w="28440">
            <a:solidFill>
              <a:srgbClr val="5F5F5F"/>
            </a:solidFill>
            <a:miter lim="800000"/>
            <a:headEnd/>
            <a:tailEnd/>
          </a:ln>
          <a:effectLst/>
        </p:spPr>
      </p:cxnSp>
      <p:cxnSp>
        <p:nvCxnSpPr>
          <p:cNvPr id="99354" name="AutoShape 26"/>
          <p:cNvCxnSpPr>
            <a:cxnSpLocks noChangeShapeType="1"/>
            <a:stCxn id="99360" idx="1"/>
          </p:cNvCxnSpPr>
          <p:nvPr/>
        </p:nvCxnSpPr>
        <p:spPr bwMode="auto">
          <a:xfrm flipV="1">
            <a:off x="1476375" y="1230313"/>
            <a:ext cx="433388" cy="2025650"/>
          </a:xfrm>
          <a:prstGeom prst="bentConnector3">
            <a:avLst>
              <a:gd name="adj1" fmla="val 50000"/>
            </a:avLst>
          </a:prstGeom>
          <a:noFill/>
          <a:ln w="28440">
            <a:solidFill>
              <a:srgbClr val="5F5F5F"/>
            </a:solidFill>
            <a:miter lim="800000"/>
            <a:headEnd/>
            <a:tailEnd/>
          </a:ln>
          <a:effectLst/>
        </p:spPr>
      </p:cxnSp>
      <p:cxnSp>
        <p:nvCxnSpPr>
          <p:cNvPr id="99355" name="AutoShape 27"/>
          <p:cNvCxnSpPr>
            <a:cxnSpLocks noChangeShapeType="1"/>
            <a:stCxn id="99359" idx="1"/>
          </p:cNvCxnSpPr>
          <p:nvPr/>
        </p:nvCxnSpPr>
        <p:spPr bwMode="auto">
          <a:xfrm flipV="1">
            <a:off x="1476375" y="1652588"/>
            <a:ext cx="433388" cy="1603375"/>
          </a:xfrm>
          <a:prstGeom prst="bentConnector3">
            <a:avLst>
              <a:gd name="adj1" fmla="val 50000"/>
            </a:avLst>
          </a:prstGeom>
          <a:noFill/>
          <a:ln w="28440">
            <a:solidFill>
              <a:srgbClr val="5F5F5F"/>
            </a:solidFill>
            <a:miter lim="800000"/>
            <a:headEnd/>
            <a:tailEnd/>
          </a:ln>
          <a:effectLst/>
        </p:spPr>
      </p:cxnSp>
      <p:cxnSp>
        <p:nvCxnSpPr>
          <p:cNvPr id="99356" name="AutoShape 28"/>
          <p:cNvCxnSpPr>
            <a:cxnSpLocks noChangeShapeType="1"/>
            <a:stCxn id="99358" idx="1"/>
          </p:cNvCxnSpPr>
          <p:nvPr/>
        </p:nvCxnSpPr>
        <p:spPr bwMode="auto">
          <a:xfrm flipV="1">
            <a:off x="1476375" y="2043113"/>
            <a:ext cx="433388" cy="1214437"/>
          </a:xfrm>
          <a:prstGeom prst="bentConnector3">
            <a:avLst>
              <a:gd name="adj1" fmla="val 50000"/>
            </a:avLst>
          </a:prstGeom>
          <a:noFill/>
          <a:ln w="28440">
            <a:solidFill>
              <a:srgbClr val="5F5F5F"/>
            </a:solidFill>
            <a:miter lim="800000"/>
            <a:headEnd/>
            <a:tailEnd/>
          </a:ln>
          <a:effectLst/>
        </p:spPr>
      </p:cxnSp>
      <p:sp>
        <p:nvSpPr>
          <p:cNvPr id="99357" name="AutoShape 29"/>
          <p:cNvSpPr>
            <a:spLocks noChangeArrowheads="1"/>
          </p:cNvSpPr>
          <p:nvPr/>
        </p:nvSpPr>
        <p:spPr bwMode="auto">
          <a:xfrm>
            <a:off x="1908175" y="3879850"/>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s2</a:t>
            </a:r>
          </a:p>
        </p:txBody>
      </p:sp>
      <p:sp>
        <p:nvSpPr>
          <p:cNvPr id="99358" name="AutoShape 30"/>
          <p:cNvSpPr>
            <a:spLocks noChangeArrowheads="1"/>
          </p:cNvSpPr>
          <p:nvPr/>
        </p:nvSpPr>
        <p:spPr bwMode="auto">
          <a:xfrm>
            <a:off x="1908175" y="4303713"/>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s3</a:t>
            </a:r>
          </a:p>
        </p:txBody>
      </p:sp>
      <p:sp>
        <p:nvSpPr>
          <p:cNvPr id="99359" name="AutoShape 31"/>
          <p:cNvSpPr>
            <a:spLocks noChangeArrowheads="1"/>
          </p:cNvSpPr>
          <p:nvPr/>
        </p:nvSpPr>
        <p:spPr bwMode="auto">
          <a:xfrm>
            <a:off x="1908175" y="4692650"/>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s4</a:t>
            </a:r>
          </a:p>
        </p:txBody>
      </p:sp>
      <p:sp>
        <p:nvSpPr>
          <p:cNvPr id="99360" name="AutoShape 32"/>
          <p:cNvSpPr>
            <a:spLocks noChangeArrowheads="1"/>
          </p:cNvSpPr>
          <p:nvPr/>
        </p:nvSpPr>
        <p:spPr bwMode="auto">
          <a:xfrm>
            <a:off x="1908175" y="5114925"/>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s5</a:t>
            </a:r>
          </a:p>
        </p:txBody>
      </p:sp>
      <p:sp>
        <p:nvSpPr>
          <p:cNvPr id="99361" name="AutoShape 33"/>
          <p:cNvSpPr>
            <a:spLocks noChangeArrowheads="1"/>
          </p:cNvSpPr>
          <p:nvPr/>
        </p:nvSpPr>
        <p:spPr bwMode="auto">
          <a:xfrm>
            <a:off x="1908175" y="5513388"/>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s6</a:t>
            </a:r>
          </a:p>
        </p:txBody>
      </p:sp>
      <p:sp>
        <p:nvSpPr>
          <p:cNvPr id="99362" name="AutoShape 34"/>
          <p:cNvSpPr>
            <a:spLocks noChangeArrowheads="1"/>
          </p:cNvSpPr>
          <p:nvPr/>
        </p:nvSpPr>
        <p:spPr bwMode="auto">
          <a:xfrm>
            <a:off x="1908175" y="5907088"/>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s7</a:t>
            </a:r>
          </a:p>
        </p:txBody>
      </p:sp>
      <p:sp>
        <p:nvSpPr>
          <p:cNvPr id="99363" name="AutoShape 35"/>
          <p:cNvSpPr>
            <a:spLocks noChangeArrowheads="1"/>
          </p:cNvSpPr>
          <p:nvPr/>
        </p:nvSpPr>
        <p:spPr bwMode="auto">
          <a:xfrm>
            <a:off x="1908175" y="6291263"/>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s8</a:t>
            </a:r>
          </a:p>
        </p:txBody>
      </p:sp>
      <p:sp>
        <p:nvSpPr>
          <p:cNvPr id="99364" name="AutoShape 36"/>
          <p:cNvSpPr>
            <a:spLocks noChangeArrowheads="1"/>
          </p:cNvSpPr>
          <p:nvPr/>
        </p:nvSpPr>
        <p:spPr bwMode="auto">
          <a:xfrm>
            <a:off x="1908175" y="3429000"/>
            <a:ext cx="1006475" cy="330200"/>
          </a:xfrm>
          <a:prstGeom prst="roundRect">
            <a:avLst>
              <a:gd name="adj" fmla="val 16667"/>
            </a:avLst>
          </a:prstGeom>
          <a:solidFill>
            <a:srgbClr val="CC6600"/>
          </a:solidFill>
          <a:ln w="9525">
            <a:noFill/>
            <a:round/>
            <a:headEnd/>
            <a:tailEnd/>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300">
                <a:solidFill>
                  <a:srgbClr val="FFFFFF"/>
                </a:solidFill>
                <a:latin typeface="Verdana" pitchFamily="32" charset="0"/>
                <a:ea typeface="MS Gothic" charset="0"/>
                <a:cs typeface="MS Gothic" charset="0"/>
              </a:rPr>
              <a:t>s1</a:t>
            </a:r>
          </a:p>
        </p:txBody>
      </p:sp>
      <p:sp>
        <p:nvSpPr>
          <p:cNvPr id="99365" name="Text Box 37"/>
          <p:cNvSpPr txBox="1">
            <a:spLocks noChangeArrowheads="1"/>
          </p:cNvSpPr>
          <p:nvPr/>
        </p:nvSpPr>
        <p:spPr bwMode="auto">
          <a:xfrm>
            <a:off x="900113" y="1663700"/>
            <a:ext cx="3743325" cy="322263"/>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Funkcjonowanie i niepełnosprawność</a:t>
            </a:r>
          </a:p>
        </p:txBody>
      </p:sp>
      <p:sp>
        <p:nvSpPr>
          <p:cNvPr id="99366" name="Text Box 38"/>
          <p:cNvSpPr txBox="1">
            <a:spLocks noChangeArrowheads="1"/>
          </p:cNvSpPr>
          <p:nvPr/>
        </p:nvSpPr>
        <p:spPr bwMode="auto">
          <a:xfrm>
            <a:off x="5389563" y="1657350"/>
            <a:ext cx="3527425" cy="322263"/>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500">
                <a:solidFill>
                  <a:srgbClr val="FFFFFF"/>
                </a:solidFill>
                <a:latin typeface="Verdana" pitchFamily="32" charset="0"/>
                <a:cs typeface="Arial Unicode MS" charset="0"/>
              </a:rPr>
              <a:t>Czynniki kontekstowe</a:t>
            </a:r>
          </a:p>
        </p:txBody>
      </p:sp>
      <p:sp>
        <p:nvSpPr>
          <p:cNvPr id="99367" name="Text Box 39"/>
          <p:cNvSpPr txBox="1">
            <a:spLocks noChangeArrowheads="1"/>
          </p:cNvSpPr>
          <p:nvPr/>
        </p:nvSpPr>
        <p:spPr bwMode="auto">
          <a:xfrm>
            <a:off x="539750"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Funkcje życiowe i struktury ciała</a:t>
            </a:r>
          </a:p>
        </p:txBody>
      </p:sp>
      <p:sp>
        <p:nvSpPr>
          <p:cNvPr id="99368" name="Text Box 40"/>
          <p:cNvSpPr txBox="1">
            <a:spLocks noChangeArrowheads="1"/>
          </p:cNvSpPr>
          <p:nvPr/>
        </p:nvSpPr>
        <p:spPr bwMode="auto">
          <a:xfrm>
            <a:off x="2843213" y="2205038"/>
            <a:ext cx="2303462"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Czynności i uczestnictwo</a:t>
            </a:r>
          </a:p>
        </p:txBody>
      </p:sp>
      <p:sp>
        <p:nvSpPr>
          <p:cNvPr id="99369" name="Text Box 41"/>
          <p:cNvSpPr txBox="1">
            <a:spLocks noChangeArrowheads="1"/>
          </p:cNvSpPr>
          <p:nvPr/>
        </p:nvSpPr>
        <p:spPr bwMode="auto">
          <a:xfrm>
            <a:off x="5076825" y="2205038"/>
            <a:ext cx="2303463"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środowiskowe</a:t>
            </a:r>
          </a:p>
        </p:txBody>
      </p:sp>
      <p:sp>
        <p:nvSpPr>
          <p:cNvPr id="99370" name="Text Box 42"/>
          <p:cNvSpPr txBox="1">
            <a:spLocks noChangeArrowheads="1"/>
          </p:cNvSpPr>
          <p:nvPr/>
        </p:nvSpPr>
        <p:spPr bwMode="auto">
          <a:xfrm>
            <a:off x="7235825" y="2205038"/>
            <a:ext cx="1800225" cy="581025"/>
          </a:xfrm>
          <a:prstGeom prst="rect">
            <a:avLst/>
          </a:prstGeom>
          <a:noFill/>
          <a:ln w="9525">
            <a:noFill/>
            <a:round/>
            <a:headEnd/>
            <a:tailEnd/>
          </a:ln>
          <a:effectLst/>
        </p:spPr>
        <p:txBody>
          <a:bodyPr lIns="90000" tIns="46800" rIns="90000" bIns="46800">
            <a:spAutoFit/>
          </a:bodyPr>
          <a:lstStyle/>
          <a:p>
            <a:pPr algn="ct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600">
                <a:solidFill>
                  <a:srgbClr val="FFFFFF"/>
                </a:solidFill>
                <a:latin typeface="Verdana" pitchFamily="32" charset="0"/>
                <a:cs typeface="Arial Unicode MS" charset="0"/>
              </a:rPr>
              <a:t>Czynniki osobiste</a:t>
            </a:r>
          </a:p>
        </p:txBody>
      </p:sp>
      <p:sp>
        <p:nvSpPr>
          <p:cNvPr id="99371" name="Text Box 43"/>
          <p:cNvSpPr txBox="1">
            <a:spLocks noChangeArrowheads="1"/>
          </p:cNvSpPr>
          <p:nvPr/>
        </p:nvSpPr>
        <p:spPr bwMode="auto">
          <a:xfrm>
            <a:off x="414338" y="2900363"/>
            <a:ext cx="1439862" cy="261937"/>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100">
                <a:solidFill>
                  <a:srgbClr val="FFFFFF"/>
                </a:solidFill>
                <a:latin typeface="Verdana" pitchFamily="32" charset="0"/>
                <a:cs typeface="Arial Unicode MS" charset="0"/>
              </a:rPr>
              <a:t>Funkcje życiowe</a:t>
            </a:r>
          </a:p>
        </p:txBody>
      </p:sp>
      <p:sp>
        <p:nvSpPr>
          <p:cNvPr id="99372" name="Text Box 44"/>
          <p:cNvSpPr txBox="1">
            <a:spLocks noChangeArrowheads="1"/>
          </p:cNvSpPr>
          <p:nvPr/>
        </p:nvSpPr>
        <p:spPr bwMode="auto">
          <a:xfrm>
            <a:off x="1652588" y="2905125"/>
            <a:ext cx="1439862" cy="261938"/>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100">
                <a:solidFill>
                  <a:srgbClr val="FFFFFF"/>
                </a:solidFill>
                <a:latin typeface="Verdana" pitchFamily="32" charset="0"/>
                <a:cs typeface="Arial Unicode MS" charset="0"/>
              </a:rPr>
              <a:t>Struktury ciała</a:t>
            </a:r>
          </a:p>
        </p:txBody>
      </p:sp>
      <p:sp>
        <p:nvSpPr>
          <p:cNvPr id="99373" name="Text Box 45"/>
          <p:cNvSpPr txBox="1">
            <a:spLocks noChangeArrowheads="1"/>
          </p:cNvSpPr>
          <p:nvPr/>
        </p:nvSpPr>
        <p:spPr bwMode="auto">
          <a:xfrm>
            <a:off x="2843213" y="3408363"/>
            <a:ext cx="7489825" cy="3195637"/>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MS Gothic" charset="0"/>
                <a:cs typeface="MS Gothic" charset="0"/>
              </a:rPr>
              <a:t>Struktury układu nerwowego</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Verdana" pitchFamily="32" charset="0"/>
                <a:cs typeface="Verdana" pitchFamily="32" charset="0"/>
              </a:rPr>
              <a:t>Budowa oka, ucha i powiązanych z nimi struktur</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Verdana" pitchFamily="32" charset="0"/>
                <a:cs typeface="Verdana" pitchFamily="32" charset="0"/>
              </a:rPr>
              <a:t>Struktury powiązane z głosem i mową </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Verdana" pitchFamily="32" charset="0"/>
                <a:cs typeface="Verdana" pitchFamily="32" charset="0"/>
              </a:rPr>
              <a:t>Struktury układów krążenia, odpornościowego i oddechowego</a:t>
            </a:r>
            <a:r>
              <a:rPr lang="en-US" sz="1500">
                <a:solidFill>
                  <a:srgbClr val="333333"/>
                </a:solidFill>
                <a:latin typeface="Verdana" pitchFamily="32" charset="0"/>
                <a:ea typeface="MS Gothic" charset="0"/>
                <a:cs typeface="MS Gothic" charset="0"/>
              </a:rPr>
              <a:t>                     </a:t>
            </a:r>
          </a:p>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MS Gothic" charset="0"/>
                <a:cs typeface="MS Gothic" charset="0"/>
              </a:rPr>
              <a:t>Struktury powiązane z układami trawiennym, przemiany materii i hormonalnym</a:t>
            </a:r>
          </a:p>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MS Gothic" charset="0"/>
                <a:cs typeface="MS Gothic" charset="0"/>
              </a:rPr>
              <a:t>Struktury powiązane z układami moczowo-pędnym i rozrodczym</a:t>
            </a:r>
          </a:p>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MS Gothic" charset="0"/>
                <a:cs typeface="MS Gothic" charset="0"/>
              </a:rPr>
              <a:t>Struktury powiązane z ruchem</a:t>
            </a:r>
          </a:p>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333333"/>
                </a:solidFill>
                <a:latin typeface="Verdana" pitchFamily="32" charset="0"/>
                <a:ea typeface="MS Gothic" charset="0"/>
                <a:cs typeface="MS Gothic" charset="0"/>
              </a:rPr>
              <a:t>Skóra i powiązane z nią struktury</a:t>
            </a:r>
          </a:p>
        </p:txBody>
      </p:sp>
      <p:sp>
        <p:nvSpPr>
          <p:cNvPr id="99374" name="Text Box 46"/>
          <p:cNvSpPr txBox="1">
            <a:spLocks noChangeArrowheads="1"/>
          </p:cNvSpPr>
          <p:nvPr/>
        </p:nvSpPr>
        <p:spPr bwMode="auto">
          <a:xfrm>
            <a:off x="6643688" y="908050"/>
            <a:ext cx="2303462" cy="368300"/>
          </a:xfrm>
          <a:prstGeom prst="rect">
            <a:avLst/>
          </a:prstGeom>
          <a:noFill/>
          <a:ln w="9525">
            <a:noFill/>
            <a:round/>
            <a:headEnd/>
            <a:tailEnd/>
          </a:ln>
          <a:effectLst/>
        </p:spPr>
        <p:txBody>
          <a:bodyPr lIns="90000" tIns="46800" rIns="90000" bIns="46800">
            <a:spAutoFit/>
          </a:bodyPr>
          <a:lstStyle/>
          <a:p>
            <a:pPr>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000000"/>
                </a:solidFill>
                <a:latin typeface="Verdana" pitchFamily="32" charset="0"/>
                <a:cs typeface="Arial Unicode MS" charset="0"/>
              </a:rPr>
              <a:t>Struktury ciała</a:t>
            </a:r>
          </a:p>
        </p:txBody>
      </p:sp>
      <p:sp>
        <p:nvSpPr>
          <p:cNvPr id="99375" name="Text Box 47"/>
          <p:cNvSpPr txBox="1">
            <a:spLocks noChangeArrowheads="1"/>
          </p:cNvSpPr>
          <p:nvPr/>
        </p:nvSpPr>
        <p:spPr bwMode="auto">
          <a:xfrm>
            <a:off x="6948488" y="404813"/>
            <a:ext cx="2124075" cy="3683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C000"/>
                </a:solidFill>
                <a:latin typeface="Verdana" pitchFamily="32" charset="0"/>
                <a:ea typeface="MS Gothic" charset="0"/>
                <a:cs typeface="MS Gothic" charset="0"/>
              </a:rPr>
              <a:t>Sekcje</a:t>
            </a:r>
          </a:p>
        </p:txBody>
      </p:sp>
      <p:sp>
        <p:nvSpPr>
          <p:cNvPr id="99376" name="Text Box 48"/>
          <p:cNvSpPr txBox="1">
            <a:spLocks noChangeArrowheads="1"/>
          </p:cNvSpPr>
          <p:nvPr/>
        </p:nvSpPr>
        <p:spPr bwMode="auto">
          <a:xfrm>
            <a:off x="214313" y="-142875"/>
            <a:ext cx="7286625" cy="11430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1800" b="1">
                <a:solidFill>
                  <a:srgbClr val="FFFFFF"/>
                </a:solidFill>
                <a:latin typeface="Verdana" pitchFamily="32" charset="0"/>
                <a:ea typeface="MS Gothic" charset="0"/>
                <a:cs typeface="MS Gothic" charset="0"/>
              </a:rPr>
              <a:t>2. Struktura i kody ICF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99364"/>
                                        </p:tgtEl>
                                        <p:attrNameLst>
                                          <p:attrName>style.visibility</p:attrName>
                                        </p:attrNameLst>
                                      </p:cBhvr>
                                      <p:to>
                                        <p:strVal val="visible"/>
                                      </p:to>
                                    </p:set>
                                    <p:animEffect transition="in" filter="fade">
                                      <p:cBhvr additive="repl">
                                        <p:cTn id="7" dur="1000"/>
                                        <p:tgtEl>
                                          <p:spTgt spid="99364"/>
                                        </p:tgtEl>
                                      </p:cBhvr>
                                    </p:animEffect>
                                  </p:childTnLst>
                                </p:cTn>
                              </p:par>
                              <p:par>
                                <p:cTn id="8" presetID="10" presetClass="entr" fill="hold" nodeType="withEffect">
                                  <p:stCondLst>
                                    <p:cond delay="0"/>
                                  </p:stCondLst>
                                  <p:childTnLst>
                                    <p:set>
                                      <p:cBhvr additive="repl">
                                        <p:cTn id="9" dur="1" fill="hold">
                                          <p:stCondLst>
                                            <p:cond delay="0"/>
                                          </p:stCondLst>
                                        </p:cTn>
                                        <p:tgtEl>
                                          <p:spTgt spid="99357"/>
                                        </p:tgtEl>
                                        <p:attrNameLst>
                                          <p:attrName>style.visibility</p:attrName>
                                        </p:attrNameLst>
                                      </p:cBhvr>
                                      <p:to>
                                        <p:strVal val="visible"/>
                                      </p:to>
                                    </p:set>
                                    <p:animEffect transition="in" filter="fade">
                                      <p:cBhvr additive="repl">
                                        <p:cTn id="10" dur="1000"/>
                                        <p:tgtEl>
                                          <p:spTgt spid="99357"/>
                                        </p:tgtEl>
                                      </p:cBhvr>
                                    </p:animEffect>
                                  </p:childTnLst>
                                </p:cTn>
                              </p:par>
                              <p:par>
                                <p:cTn id="11" presetID="10" presetClass="entr" fill="hold" nodeType="withEffect">
                                  <p:stCondLst>
                                    <p:cond delay="0"/>
                                  </p:stCondLst>
                                  <p:childTnLst>
                                    <p:set>
                                      <p:cBhvr additive="repl">
                                        <p:cTn id="12" dur="1" fill="hold">
                                          <p:stCondLst>
                                            <p:cond delay="0"/>
                                          </p:stCondLst>
                                        </p:cTn>
                                        <p:tgtEl>
                                          <p:spTgt spid="99358"/>
                                        </p:tgtEl>
                                        <p:attrNameLst>
                                          <p:attrName>style.visibility</p:attrName>
                                        </p:attrNameLst>
                                      </p:cBhvr>
                                      <p:to>
                                        <p:strVal val="visible"/>
                                      </p:to>
                                    </p:set>
                                    <p:animEffect transition="in" filter="fade">
                                      <p:cBhvr additive="repl">
                                        <p:cTn id="13" dur="1000"/>
                                        <p:tgtEl>
                                          <p:spTgt spid="99358"/>
                                        </p:tgtEl>
                                      </p:cBhvr>
                                    </p:animEffect>
                                  </p:childTnLst>
                                </p:cTn>
                              </p:par>
                              <p:par>
                                <p:cTn id="14" presetID="10" presetClass="entr" fill="hold" nodeType="withEffect">
                                  <p:stCondLst>
                                    <p:cond delay="0"/>
                                  </p:stCondLst>
                                  <p:childTnLst>
                                    <p:set>
                                      <p:cBhvr additive="repl">
                                        <p:cTn id="15" dur="1" fill="hold">
                                          <p:stCondLst>
                                            <p:cond delay="0"/>
                                          </p:stCondLst>
                                        </p:cTn>
                                        <p:tgtEl>
                                          <p:spTgt spid="99359"/>
                                        </p:tgtEl>
                                        <p:attrNameLst>
                                          <p:attrName>style.visibility</p:attrName>
                                        </p:attrNameLst>
                                      </p:cBhvr>
                                      <p:to>
                                        <p:strVal val="visible"/>
                                      </p:to>
                                    </p:set>
                                    <p:animEffect transition="in" filter="fade">
                                      <p:cBhvr additive="repl">
                                        <p:cTn id="16" dur="1000"/>
                                        <p:tgtEl>
                                          <p:spTgt spid="99359"/>
                                        </p:tgtEl>
                                      </p:cBhvr>
                                    </p:animEffect>
                                  </p:childTnLst>
                                </p:cTn>
                              </p:par>
                              <p:par>
                                <p:cTn id="17" presetID="10" presetClass="entr" fill="hold" nodeType="withEffect">
                                  <p:stCondLst>
                                    <p:cond delay="0"/>
                                  </p:stCondLst>
                                  <p:childTnLst>
                                    <p:set>
                                      <p:cBhvr additive="repl">
                                        <p:cTn id="18" dur="1" fill="hold">
                                          <p:stCondLst>
                                            <p:cond delay="0"/>
                                          </p:stCondLst>
                                        </p:cTn>
                                        <p:tgtEl>
                                          <p:spTgt spid="99360"/>
                                        </p:tgtEl>
                                        <p:attrNameLst>
                                          <p:attrName>style.visibility</p:attrName>
                                        </p:attrNameLst>
                                      </p:cBhvr>
                                      <p:to>
                                        <p:strVal val="visible"/>
                                      </p:to>
                                    </p:set>
                                    <p:animEffect transition="in" filter="fade">
                                      <p:cBhvr additive="repl">
                                        <p:cTn id="19" dur="1000"/>
                                        <p:tgtEl>
                                          <p:spTgt spid="99360"/>
                                        </p:tgtEl>
                                      </p:cBhvr>
                                    </p:animEffect>
                                  </p:childTnLst>
                                </p:cTn>
                              </p:par>
                              <p:par>
                                <p:cTn id="20" presetID="10" presetClass="entr" fill="hold" nodeType="withEffect">
                                  <p:stCondLst>
                                    <p:cond delay="0"/>
                                  </p:stCondLst>
                                  <p:childTnLst>
                                    <p:set>
                                      <p:cBhvr additive="repl">
                                        <p:cTn id="21" dur="1" fill="hold">
                                          <p:stCondLst>
                                            <p:cond delay="0"/>
                                          </p:stCondLst>
                                        </p:cTn>
                                        <p:tgtEl>
                                          <p:spTgt spid="99361"/>
                                        </p:tgtEl>
                                        <p:attrNameLst>
                                          <p:attrName>style.visibility</p:attrName>
                                        </p:attrNameLst>
                                      </p:cBhvr>
                                      <p:to>
                                        <p:strVal val="visible"/>
                                      </p:to>
                                    </p:set>
                                    <p:animEffect transition="in" filter="fade">
                                      <p:cBhvr additive="repl">
                                        <p:cTn id="22" dur="1000"/>
                                        <p:tgtEl>
                                          <p:spTgt spid="99361"/>
                                        </p:tgtEl>
                                      </p:cBhvr>
                                    </p:animEffect>
                                  </p:childTnLst>
                                </p:cTn>
                              </p:par>
                              <p:par>
                                <p:cTn id="23" presetID="10" presetClass="entr" fill="hold" nodeType="withEffect">
                                  <p:stCondLst>
                                    <p:cond delay="0"/>
                                  </p:stCondLst>
                                  <p:childTnLst>
                                    <p:set>
                                      <p:cBhvr additive="repl">
                                        <p:cTn id="24" dur="1" fill="hold">
                                          <p:stCondLst>
                                            <p:cond delay="0"/>
                                          </p:stCondLst>
                                        </p:cTn>
                                        <p:tgtEl>
                                          <p:spTgt spid="99362"/>
                                        </p:tgtEl>
                                        <p:attrNameLst>
                                          <p:attrName>style.visibility</p:attrName>
                                        </p:attrNameLst>
                                      </p:cBhvr>
                                      <p:to>
                                        <p:strVal val="visible"/>
                                      </p:to>
                                    </p:set>
                                    <p:animEffect transition="in" filter="fade">
                                      <p:cBhvr additive="repl">
                                        <p:cTn id="25" dur="1000"/>
                                        <p:tgtEl>
                                          <p:spTgt spid="99362"/>
                                        </p:tgtEl>
                                      </p:cBhvr>
                                    </p:animEffect>
                                  </p:childTnLst>
                                </p:cTn>
                              </p:par>
                              <p:par>
                                <p:cTn id="26" presetID="10" presetClass="entr" fill="hold" nodeType="withEffect">
                                  <p:stCondLst>
                                    <p:cond delay="0"/>
                                  </p:stCondLst>
                                  <p:childTnLst>
                                    <p:set>
                                      <p:cBhvr additive="repl">
                                        <p:cTn id="27" dur="1" fill="hold">
                                          <p:stCondLst>
                                            <p:cond delay="0"/>
                                          </p:stCondLst>
                                        </p:cTn>
                                        <p:tgtEl>
                                          <p:spTgt spid="99363"/>
                                        </p:tgtEl>
                                        <p:attrNameLst>
                                          <p:attrName>style.visibility</p:attrName>
                                        </p:attrNameLst>
                                      </p:cBhvr>
                                      <p:to>
                                        <p:strVal val="visible"/>
                                      </p:to>
                                    </p:set>
                                    <p:animEffect transition="in" filter="fade">
                                      <p:cBhvr additive="repl">
                                        <p:cTn id="28" dur="1000"/>
                                        <p:tgtEl>
                                          <p:spTgt spid="99363"/>
                                        </p:tgtEl>
                                      </p:cBhvr>
                                    </p:animEffect>
                                  </p:childTnLst>
                                </p:cTn>
                              </p:par>
                              <p:par>
                                <p:cTn id="29" presetID="10" presetClass="entr" fill="hold" nodeType="withEffect">
                                  <p:stCondLst>
                                    <p:cond delay="0"/>
                                  </p:stCondLst>
                                  <p:childTnLst>
                                    <p:set>
                                      <p:cBhvr additive="repl">
                                        <p:cTn id="30" dur="1" fill="hold">
                                          <p:stCondLst>
                                            <p:cond delay="0"/>
                                          </p:stCondLst>
                                        </p:cTn>
                                        <p:tgtEl>
                                          <p:spTgt spid="99351"/>
                                        </p:tgtEl>
                                        <p:attrNameLst>
                                          <p:attrName>style.visibility</p:attrName>
                                        </p:attrNameLst>
                                      </p:cBhvr>
                                      <p:to>
                                        <p:strVal val="visible"/>
                                      </p:to>
                                    </p:set>
                                    <p:animEffect transition="in" filter="fade">
                                      <p:cBhvr additive="repl">
                                        <p:cTn id="31" dur="1000"/>
                                        <p:tgtEl>
                                          <p:spTgt spid="99351"/>
                                        </p:tgtEl>
                                      </p:cBhvr>
                                    </p:animEffect>
                                  </p:childTnLst>
                                </p:cTn>
                              </p:par>
                              <p:par>
                                <p:cTn id="32" presetID="10" presetClass="entr" fill="hold" nodeType="withEffect">
                                  <p:stCondLst>
                                    <p:cond delay="0"/>
                                  </p:stCondLst>
                                  <p:childTnLst>
                                    <p:set>
                                      <p:cBhvr additive="repl">
                                        <p:cTn id="33" dur="1" fill="hold">
                                          <p:stCondLst>
                                            <p:cond delay="0"/>
                                          </p:stCondLst>
                                        </p:cTn>
                                        <p:tgtEl>
                                          <p:spTgt spid="99352"/>
                                        </p:tgtEl>
                                        <p:attrNameLst>
                                          <p:attrName>style.visibility</p:attrName>
                                        </p:attrNameLst>
                                      </p:cBhvr>
                                      <p:to>
                                        <p:strVal val="visible"/>
                                      </p:to>
                                    </p:set>
                                    <p:animEffect transition="in" filter="fade">
                                      <p:cBhvr additive="repl">
                                        <p:cTn id="34" dur="1000"/>
                                        <p:tgtEl>
                                          <p:spTgt spid="99352"/>
                                        </p:tgtEl>
                                      </p:cBhvr>
                                    </p:animEffect>
                                  </p:childTnLst>
                                </p:cTn>
                              </p:par>
                              <p:par>
                                <p:cTn id="35" presetID="10" presetClass="entr" fill="hold" nodeType="withEffect">
                                  <p:stCondLst>
                                    <p:cond delay="0"/>
                                  </p:stCondLst>
                                  <p:childTnLst>
                                    <p:set>
                                      <p:cBhvr additive="repl">
                                        <p:cTn id="36" dur="1" fill="hold">
                                          <p:stCondLst>
                                            <p:cond delay="0"/>
                                          </p:stCondLst>
                                        </p:cTn>
                                        <p:tgtEl>
                                          <p:spTgt spid="99353"/>
                                        </p:tgtEl>
                                        <p:attrNameLst>
                                          <p:attrName>style.visibility</p:attrName>
                                        </p:attrNameLst>
                                      </p:cBhvr>
                                      <p:to>
                                        <p:strVal val="visible"/>
                                      </p:to>
                                    </p:set>
                                    <p:animEffect transition="in" filter="fade">
                                      <p:cBhvr additive="repl">
                                        <p:cTn id="37" dur="1000"/>
                                        <p:tgtEl>
                                          <p:spTgt spid="99353"/>
                                        </p:tgtEl>
                                      </p:cBhvr>
                                    </p:animEffect>
                                  </p:childTnLst>
                                </p:cTn>
                              </p:par>
                              <p:par>
                                <p:cTn id="38" presetID="10" presetClass="entr" fill="hold" nodeType="withEffect">
                                  <p:stCondLst>
                                    <p:cond delay="0"/>
                                  </p:stCondLst>
                                  <p:childTnLst>
                                    <p:set>
                                      <p:cBhvr additive="repl">
                                        <p:cTn id="39" dur="1" fill="hold">
                                          <p:stCondLst>
                                            <p:cond delay="0"/>
                                          </p:stCondLst>
                                        </p:cTn>
                                        <p:tgtEl>
                                          <p:spTgt spid="99354"/>
                                        </p:tgtEl>
                                        <p:attrNameLst>
                                          <p:attrName>style.visibility</p:attrName>
                                        </p:attrNameLst>
                                      </p:cBhvr>
                                      <p:to>
                                        <p:strVal val="visible"/>
                                      </p:to>
                                    </p:set>
                                    <p:animEffect transition="in" filter="fade">
                                      <p:cBhvr additive="repl">
                                        <p:cTn id="40" dur="1000"/>
                                        <p:tgtEl>
                                          <p:spTgt spid="99354"/>
                                        </p:tgtEl>
                                      </p:cBhvr>
                                    </p:animEffect>
                                  </p:childTnLst>
                                </p:cTn>
                              </p:par>
                              <p:par>
                                <p:cTn id="41" presetID="10" presetClass="entr" fill="hold" nodeType="withEffect">
                                  <p:stCondLst>
                                    <p:cond delay="0"/>
                                  </p:stCondLst>
                                  <p:childTnLst>
                                    <p:set>
                                      <p:cBhvr additive="repl">
                                        <p:cTn id="42" dur="1" fill="hold">
                                          <p:stCondLst>
                                            <p:cond delay="0"/>
                                          </p:stCondLst>
                                        </p:cTn>
                                        <p:tgtEl>
                                          <p:spTgt spid="99355"/>
                                        </p:tgtEl>
                                        <p:attrNameLst>
                                          <p:attrName>style.visibility</p:attrName>
                                        </p:attrNameLst>
                                      </p:cBhvr>
                                      <p:to>
                                        <p:strVal val="visible"/>
                                      </p:to>
                                    </p:set>
                                    <p:animEffect transition="in" filter="fade">
                                      <p:cBhvr additive="repl">
                                        <p:cTn id="43" dur="1000"/>
                                        <p:tgtEl>
                                          <p:spTgt spid="99355"/>
                                        </p:tgtEl>
                                      </p:cBhvr>
                                    </p:animEffect>
                                  </p:childTnLst>
                                </p:cTn>
                              </p:par>
                              <p:par>
                                <p:cTn id="44" presetID="10" presetClass="entr" fill="hold" nodeType="withEffect">
                                  <p:stCondLst>
                                    <p:cond delay="0"/>
                                  </p:stCondLst>
                                  <p:childTnLst>
                                    <p:set>
                                      <p:cBhvr additive="repl">
                                        <p:cTn id="45" dur="1" fill="hold">
                                          <p:stCondLst>
                                            <p:cond delay="0"/>
                                          </p:stCondLst>
                                        </p:cTn>
                                        <p:tgtEl>
                                          <p:spTgt spid="99356"/>
                                        </p:tgtEl>
                                        <p:attrNameLst>
                                          <p:attrName>style.visibility</p:attrName>
                                        </p:attrNameLst>
                                      </p:cBhvr>
                                      <p:to>
                                        <p:strVal val="visible"/>
                                      </p:to>
                                    </p:set>
                                    <p:animEffect transition="in" filter="fade">
                                      <p:cBhvr additive="repl">
                                        <p:cTn id="46" dur="1000"/>
                                        <p:tgtEl>
                                          <p:spTgt spid="99356"/>
                                        </p:tgtEl>
                                      </p:cBhvr>
                                    </p:animEffect>
                                  </p:childTnLst>
                                </p:cTn>
                              </p:par>
                              <p:par>
                                <p:cTn id="47" presetID="10" presetClass="entr" fill="hold" nodeType="withEffect">
                                  <p:stCondLst>
                                    <p:cond delay="0"/>
                                  </p:stCondLst>
                                  <p:childTnLst>
                                    <p:set>
                                      <p:cBhvr additive="repl">
                                        <p:cTn id="48" dur="1" fill="hold">
                                          <p:stCondLst>
                                            <p:cond delay="0"/>
                                          </p:stCondLst>
                                        </p:cTn>
                                        <p:tgtEl>
                                          <p:spTgt spid="99350"/>
                                        </p:tgtEl>
                                        <p:attrNameLst>
                                          <p:attrName>style.visibility</p:attrName>
                                        </p:attrNameLst>
                                      </p:cBhvr>
                                      <p:to>
                                        <p:strVal val="visible"/>
                                      </p:to>
                                    </p:set>
                                    <p:animEffect transition="in" filter="fade">
                                      <p:cBhvr additive="repl">
                                        <p:cTn id="49" dur="1000"/>
                                        <p:tgtEl>
                                          <p:spTgt spid="99350"/>
                                        </p:tgtEl>
                                      </p:cBhvr>
                                    </p:animEffect>
                                  </p:childTnLst>
                                </p:cTn>
                              </p:par>
                              <p:par>
                                <p:cTn id="50" presetID="10" presetClass="entr" fill="hold" nodeType="withEffect">
                                  <p:stCondLst>
                                    <p:cond delay="0"/>
                                  </p:stCondLst>
                                  <p:childTnLst>
                                    <p:set>
                                      <p:cBhvr additive="repl">
                                        <p:cTn id="51" dur="1" fill="hold">
                                          <p:stCondLst>
                                            <p:cond delay="0"/>
                                          </p:stCondLst>
                                        </p:cTn>
                                        <p:tgtEl>
                                          <p:spTgt spid="99345"/>
                                        </p:tgtEl>
                                        <p:attrNameLst>
                                          <p:attrName>style.visibility</p:attrName>
                                        </p:attrNameLst>
                                      </p:cBhvr>
                                      <p:to>
                                        <p:strVal val="visible"/>
                                      </p:to>
                                    </p:set>
                                    <p:animEffect transition="in" filter="fade">
                                      <p:cBhvr additive="repl">
                                        <p:cTn id="52" dur="1000"/>
                                        <p:tgtEl>
                                          <p:spTgt spid="99345"/>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additive="repl">
                                        <p:cTn id="55" dur="1" fill="hold">
                                          <p:stCondLst>
                                            <p:cond delay="0"/>
                                          </p:stCondLst>
                                        </p:cTn>
                                        <p:tgtEl>
                                          <p:spTgt spid="99373"/>
                                        </p:tgtEl>
                                        <p:attrNameLst>
                                          <p:attrName>style.visibility</p:attrName>
                                        </p:attrNameLst>
                                      </p:cBhvr>
                                      <p:to>
                                        <p:strVal val="visible"/>
                                      </p:to>
                                    </p:set>
                                    <p:animEffect transition="in" filter="wipe(left)">
                                      <p:cBhvr additive="repl">
                                        <p:cTn id="56" dur="2000"/>
                                        <p:tgtEl>
                                          <p:spTgt spid="99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S Gothic"/>
        <a:cs typeface="MS Gothic"/>
      </a:majorFont>
      <a:minorFont>
        <a:latin typeface="Arial"/>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Verdana"/>
        <a:ea typeface="MS Gothic"/>
        <a:cs typeface="MS Gothic"/>
      </a:majorFont>
      <a:minorFont>
        <a:latin typeface="Verdana"/>
        <a:ea typeface="MS Gothic"/>
        <a:cs typeface="MS Gothic"/>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TotalTime>
  <Words>2226</Words>
  <Application>Microsoft Office PowerPoint</Application>
  <PresentationFormat>Pokaz na ekranie (4:3)</PresentationFormat>
  <Paragraphs>660</Paragraphs>
  <Slides>28</Slides>
  <Notes>20</Notes>
  <HiddenSlides>0</HiddenSlides>
  <MMClips>0</MMClips>
  <ScaleCrop>false</ScaleCrop>
  <HeadingPairs>
    <vt:vector size="6" baseType="variant">
      <vt:variant>
        <vt:lpstr>Motyw</vt:lpstr>
      </vt:variant>
      <vt:variant>
        <vt:i4>22</vt:i4>
      </vt:variant>
      <vt:variant>
        <vt:lpstr>Osadzone serwery OLE</vt:lpstr>
      </vt:variant>
      <vt:variant>
        <vt:i4>2</vt:i4>
      </vt:variant>
      <vt:variant>
        <vt:lpstr>Tytuły slajdów</vt:lpstr>
      </vt:variant>
      <vt:variant>
        <vt:i4>28</vt:i4>
      </vt:variant>
    </vt:vector>
  </HeadingPairs>
  <TitlesOfParts>
    <vt:vector size="52" baseType="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Dokument</vt:lpstr>
      <vt:lpstr>Document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Stosowanie kwalifikatorów ICF</vt:lpstr>
      <vt:lpstr> Stosowanie kwalifikatorów ICF</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Selb Melissa</dc:creator>
  <cp:lastModifiedBy>Mariola Rybicka</cp:lastModifiedBy>
  <cp:revision>19</cp:revision>
  <dcterms:modified xsi:type="dcterms:W3CDTF">2014-07-18T08:16:25Z</dcterms:modified>
</cp:coreProperties>
</file>